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3" r:id="rId10"/>
    <p:sldId id="264" r:id="rId11"/>
    <p:sldId id="265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Zz8ahCylclnNOOgd2eH7g==" hashData="UxoOnQnuPQlBrpzFnnJ8Eox/wCbCMbyRf7pDK6qAE0yY8NIFzgXHKck4CBn0DfJWxZoBB3Tqf1UhkYgxdM3iP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8:59:47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54,'8'-1,"0"0,0 0,0 0,15-6,25-5,50 1,-31 2,72 0,104 8,211 4,-390 4,104 24,-105-17,107 9,111 4,-177-17,142 7,463-3,363 22,-959-37,-2-2,196 22,-209-9,0-5,99-7,-46-1,-78 0,82-13,-77 9,139 7,13 0,-132-13,-63 8,54-3,-67 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65AC-A359-C0F3-9A2C-90BE267D7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32D4C-40FC-E817-B129-FC070D5CA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AB8F-CDF8-9E02-9A76-204763A1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56FAC-A09D-70A5-1E2D-B19D7E5D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B7483-7044-2BDD-2CD2-BD6308F9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7597-9A53-6269-92A9-A5CC2CE0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03489-92EB-3CE5-5A9A-9469D87C5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CA93-9C9F-4947-8433-4F51F6F1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466D-84E6-E4D7-0C2C-24BEA3BC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6F71-8722-6A32-940A-D0BFE46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8688D-DAAC-C267-F966-9BD3284F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94D5A-61A5-BE8A-3D21-43485A9FF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14918-E6E4-5129-2141-6C1BA71C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57A8-CADD-676C-84C1-38844F07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F2AF-8A99-1562-6492-307FBB4D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7660-1C06-40A8-430B-F8D7192A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67A1F-3AF2-684D-0A2C-B706A2C9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EFE4-E2D5-198A-DBDF-26DC6F26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7A305-B98C-9C5F-579F-D504C4A4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688C-1225-13EE-5B09-8C54BB84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D159-8326-4623-0990-384FA78C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94307-392B-895E-02FC-9E8B9F0D0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4EFF-237C-D228-1769-73DA0FEF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1059-1EBF-F2E6-FBB3-D889366D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C4CC3-4E83-2EC7-28DD-B539C0B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6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F48C-389D-F55A-D27F-EC5383E3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CB08-002C-92C6-BF51-024E14F24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4A836-0865-2CDD-3AD1-B06833625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86D81-4848-0C01-65FC-DA52535C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8CDF-9004-386C-1E46-DB2C2A39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054D0-5FF4-C9D4-E6B4-DB369162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FFFF-ECA7-FBD9-F6E3-ED486CF4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F821-D097-0876-0C11-8BACA4418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BCED6-048D-37C6-E4B8-17F569A7F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B620-3439-AF80-55C2-6EBBD87C7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81371-BB27-8662-3B68-F40AC7784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4384E-9685-34B2-FD79-C40ED295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A7E3E-0A2B-E03C-A4A1-CB93D9E6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44667-3412-2F10-6593-556819DE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F13-7836-0DD3-8530-5CFE8D4D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431AE-CD7B-3FCD-47A2-DB20003A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D2C7D-AA9B-A2B3-D988-A9E756FE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B4BF8-FF41-9677-714B-F30F508F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B6670-2378-228E-F595-7D8DE3C5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1F89-C447-696E-FE6F-0E3738A6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83DC3-ADA0-F3B1-192A-A90B1E58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2B76-EDE7-1E17-7BD9-876B0152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FD88-5F6A-7D9D-2423-70961459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D9D0D-90A7-4294-0543-0F5D5E73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D24FF-BCC5-A88B-34F0-08E55B68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8EA27-9D1C-E8F8-5A88-A6C2D9ED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C5994-0DA7-AA70-62CE-8F5B6C88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A4A6-7BC1-3F09-D086-D39991BC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E718C-E1A3-57FF-47F3-B4F3E91E2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C1DC9-D299-FE37-30C2-1EC5F70F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25D70-2CF7-3E9A-F812-2B4BD8BB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5391C-5F8A-4270-3F3D-088B196F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1EA61-3D98-5EBC-7C72-114BD0C9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765F1-1CCE-E013-FB94-4D5DC230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92DD-3718-8B1F-C36A-0171A8AE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32936-D8F1-CFE7-72CE-5F56C33DF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B4AE1-D4E4-4F9A-9A0F-97B1A1D1DC12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2176-F24C-3D8F-FF20-D4A565901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62578-C50D-A8AD-D24F-0AD0FDD9F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EF2C35-F621-46AF-9822-1899D50CC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rfen.com/mx/es/acute-care-diagnostics/avoximeter-1000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gvi-fs1\share\lab\PROCEDURES\Point%20of%20Care\Cath%20Lab\AVOX%20information\Competency\AVOX%201000E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y electronic device with buttons and a few syringes&#10;&#10;Description automatically generated">
            <a:extLst>
              <a:ext uri="{FF2B5EF4-FFF2-40B4-BE49-F238E27FC236}">
                <a16:creationId xmlns:a16="http://schemas.microsoft.com/office/drawing/2014/main" id="{0C4CEDD6-57AB-C2CA-EE66-AF5FFA545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707B3-2600-BA58-694B-F4E586E3F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284" y="737156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AVOX 1000E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D263A-FDB0-B059-65FE-5220DCBC9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9956" y="3761016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Whole blood oximetry</a:t>
            </a:r>
          </a:p>
          <a:p>
            <a:pPr algn="l"/>
            <a:r>
              <a:rPr lang="en-US" dirty="0"/>
              <a:t>	Tutorial</a:t>
            </a:r>
          </a:p>
          <a:p>
            <a:pPr algn="l"/>
            <a:r>
              <a:rPr lang="en-US" dirty="0"/>
              <a:t>Policy Manager #3700</a:t>
            </a:r>
          </a:p>
        </p:txBody>
      </p:sp>
      <p:pic>
        <p:nvPicPr>
          <p:cNvPr id="5" name="image_0" descr="primary_logo1">
            <a:extLst>
              <a:ext uri="{FF2B5EF4-FFF2-40B4-BE49-F238E27FC236}">
                <a16:creationId xmlns:a16="http://schemas.microsoft.com/office/drawing/2014/main" id="{48BDCF67-DAD6-0A45-0765-A9A8BECE2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56" y="1694161"/>
            <a:ext cx="285750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98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CA27F-4760-79CF-2235-8A6E9C882944}"/>
              </a:ext>
            </a:extLst>
          </p:cNvPr>
          <p:cNvSpPr txBox="1"/>
          <p:nvPr/>
        </p:nvSpPr>
        <p:spPr>
          <a:xfrm>
            <a:off x="859074" y="517698"/>
            <a:ext cx="9356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 </a:t>
            </a:r>
          </a:p>
          <a:p>
            <a:r>
              <a:rPr lang="en-US" dirty="0"/>
              <a:t>Policy Manager #3700 Whole Blood Oximetry located on The Insider</a:t>
            </a:r>
          </a:p>
          <a:p>
            <a:endParaRPr lang="en-US" dirty="0"/>
          </a:p>
          <a:p>
            <a:r>
              <a:rPr lang="en-US" dirty="0"/>
              <a:t>AVOX 1000E Whole Blood Oximeter Operator’s Manual</a:t>
            </a:r>
          </a:p>
          <a:p>
            <a:r>
              <a:rPr lang="en-US" dirty="0"/>
              <a:t>  copy located on Lab shared drive </a:t>
            </a:r>
            <a:r>
              <a:rPr lang="en-US" dirty="0">
                <a:hlinkClick r:id="rId2" action="ppaction://hlinkpres?slideindex=1&amp;slidetitle="/>
              </a:rPr>
              <a:t>avoximeter_1000e.pdf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2C623-E6F5-0186-5E07-06A84430D1F5}"/>
              </a:ext>
            </a:extLst>
          </p:cNvPr>
          <p:cNvSpPr txBox="1"/>
          <p:nvPr/>
        </p:nvSpPr>
        <p:spPr>
          <a:xfrm>
            <a:off x="1645920" y="2834640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Reviewed 5/2024 DMK/POC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244-57AB-8A94-7BDD-23255ABD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C15C-2DB5-1CF4-CE77-FD122BA7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i="1" dirty="0"/>
              <a:t>AVOXimeter 1000E </a:t>
            </a:r>
            <a:r>
              <a:rPr lang="en-US" sz="2400" dirty="0"/>
              <a:t>is a battery-operated bedside whole blood oximeter that performs individual point-of-care measurements of oxyhemoglobin saturation (%Hb02) and total hemoglobin concentration [THb] on lithium/sodium or heparin or EDTA anticoagulated whole blood samples. Oxygen content [02] of the blood sample is automatically calculated from the %Hb02 and THb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284133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C9F87-CED2-DBB6-48AB-276218D4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07" y="0"/>
            <a:ext cx="5627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5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50F48-808D-AC68-E70F-9338B254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80" y="0"/>
            <a:ext cx="6031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FBD97-738E-7209-AA12-13A37E5C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63" y="540078"/>
            <a:ext cx="7144747" cy="5630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56A61A-879A-0E9A-C313-36AE9CD07027}"/>
                  </a:ext>
                </a:extLst>
              </p14:cNvPr>
              <p14:cNvContentPartPr/>
              <p14:nvPr/>
            </p14:nvContentPartPr>
            <p14:xfrm>
              <a:off x="4442724" y="2150953"/>
              <a:ext cx="2179080" cy="7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56A61A-879A-0E9A-C313-36AE9CD070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724" y="2043313"/>
                <a:ext cx="2286720" cy="292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EDD466C-945D-20ED-B288-19267A4785DF}"/>
              </a:ext>
            </a:extLst>
          </p:cNvPr>
          <p:cNvSpPr txBox="1"/>
          <p:nvPr/>
        </p:nvSpPr>
        <p:spPr>
          <a:xfrm>
            <a:off x="5614416" y="237744"/>
            <a:ext cx="117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EQC</a:t>
            </a:r>
          </a:p>
        </p:txBody>
      </p:sp>
    </p:spTree>
    <p:extLst>
      <p:ext uri="{BB962C8B-B14F-4D97-AF65-F5344CB8AC3E}">
        <p14:creationId xmlns:p14="http://schemas.microsoft.com/office/powerpoint/2010/main" val="306660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CBD7-7295-2855-FAB8-A51BB328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Patient Specimen testing using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AVOX1000e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F74CC-75BE-1DD3-643F-13B11E20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631" y="2508071"/>
            <a:ext cx="9942717" cy="390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											- From Ready Screen								- Prepare cuvette						 		- Insert cuvette with rough vent patch to the left				- Verify correct operator ID, change, if necessary, enter			- If prompted, label site yes, choose site and subsite			- Enter Patient ID, enter last 7 digits of V number, </a:t>
            </a:r>
            <a:r>
              <a:rPr lang="en-US" sz="2000" dirty="0"/>
              <a:t>drop leading 		    </a:t>
            </a:r>
            <a:r>
              <a:rPr lang="en-US" sz="1800" dirty="0"/>
              <a:t>zeros (e.g. V00009380240 is entered as 9380240), </a:t>
            </a:r>
            <a:r>
              <a:rPr lang="en-US" sz="2400" dirty="0"/>
              <a:t>correct ID yes			- Record results	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1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77FF43-1DC5-7F7C-86C7-80C1649A7A84}"/>
              </a:ext>
            </a:extLst>
          </p:cNvPr>
          <p:cNvSpPr txBox="1"/>
          <p:nvPr/>
        </p:nvSpPr>
        <p:spPr>
          <a:xfrm>
            <a:off x="1106424" y="649224"/>
            <a:ext cx="10597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Sample Collection </a:t>
            </a:r>
          </a:p>
          <a:p>
            <a:r>
              <a:rPr lang="en-US" sz="1600" dirty="0"/>
              <a:t>Collect </a:t>
            </a:r>
            <a:r>
              <a:rPr lang="en-US" sz="1600" b="1" i="1" dirty="0"/>
              <a:t>freshly-drawn whole blood </a:t>
            </a:r>
            <a:r>
              <a:rPr lang="en-US" sz="1600" dirty="0"/>
              <a:t>samples in a heparin- or EDTA-anticoagulated syringe. </a:t>
            </a:r>
          </a:p>
          <a:p>
            <a:r>
              <a:rPr lang="en-US" sz="1600" dirty="0"/>
              <a:t>Do not use samples that contain excessive volumes of anticoagulant or are diluted with saline.</a:t>
            </a:r>
          </a:p>
          <a:p>
            <a:endParaRPr lang="en-US" sz="1600" dirty="0"/>
          </a:p>
          <a:p>
            <a:r>
              <a:rPr lang="en-US" sz="1600" dirty="0"/>
              <a:t>Note: Refer to CLSI document H18-A3, entitled “Procedures for the Handling and </a:t>
            </a:r>
          </a:p>
          <a:p>
            <a:r>
              <a:rPr lang="en-US" sz="1600" dirty="0"/>
              <a:t>Processing of Blood Specimens – Approved Guideline, Third Edition” for additional </a:t>
            </a:r>
          </a:p>
          <a:p>
            <a:r>
              <a:rPr lang="en-US" sz="1600" dirty="0"/>
              <a:t>information on sample collection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10D769-BEA4-AB46-7F2A-C9937EEBDBC3}"/>
              </a:ext>
            </a:extLst>
          </p:cNvPr>
          <p:cNvSpPr txBox="1"/>
          <p:nvPr/>
        </p:nvSpPr>
        <p:spPr>
          <a:xfrm>
            <a:off x="1408176" y="2578608"/>
            <a:ext cx="880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Sample Preparation</a:t>
            </a:r>
          </a:p>
          <a:p>
            <a:r>
              <a:rPr lang="en-US" dirty="0"/>
              <a:t>1. If the sample was not infused into the cuvette immediately after blood draw, mix </a:t>
            </a:r>
          </a:p>
          <a:p>
            <a:r>
              <a:rPr lang="en-US" dirty="0"/>
              <a:t>the whole blood sample by rolling the syringe between the palms of your hands.</a:t>
            </a:r>
          </a:p>
          <a:p>
            <a:r>
              <a:rPr lang="en-US" dirty="0"/>
              <a:t>2. Connect a syringe containing the sample to an unused cuvette. Hold the cuvette </a:t>
            </a:r>
          </a:p>
          <a:p>
            <a:r>
              <a:rPr lang="en-US" dirty="0"/>
              <a:t>by means of the finger grip on the black cap (see next slide). </a:t>
            </a:r>
          </a:p>
          <a:p>
            <a:r>
              <a:rPr lang="en-US" dirty="0"/>
              <a:t>3. Firmly holding the syringe and cuvette at a 45° angle, fill the cuvette by </a:t>
            </a:r>
          </a:p>
          <a:p>
            <a:r>
              <a:rPr lang="en-US" dirty="0"/>
              <a:t>gently pressing the syringe plunger.</a:t>
            </a:r>
          </a:p>
          <a:p>
            <a:r>
              <a:rPr lang="en-US" i="1" dirty="0"/>
              <a:t>CAUTION: Never force sample into the cuvette. If a cuvette does not fill </a:t>
            </a:r>
          </a:p>
          <a:p>
            <a:r>
              <a:rPr lang="en-US" i="1" dirty="0"/>
              <a:t>easily, discard it and use a new one. </a:t>
            </a:r>
          </a:p>
          <a:p>
            <a:r>
              <a:rPr lang="en-US" dirty="0"/>
              <a:t>4. Fill cuvette until the sample fills the cuvette to the opposite end. Do not continue </a:t>
            </a:r>
          </a:p>
          <a:p>
            <a:r>
              <a:rPr lang="en-US" dirty="0"/>
              <a:t>to fill the cuvette and cause the vent patch to bulge.</a:t>
            </a:r>
          </a:p>
        </p:txBody>
      </p:sp>
    </p:spTree>
    <p:extLst>
      <p:ext uri="{BB962C8B-B14F-4D97-AF65-F5344CB8AC3E}">
        <p14:creationId xmlns:p14="http://schemas.microsoft.com/office/powerpoint/2010/main" val="170773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7BC2C-7A3C-BC5E-1B9F-F7231A58B9E6}"/>
              </a:ext>
            </a:extLst>
          </p:cNvPr>
          <p:cNvSpPr txBox="1"/>
          <p:nvPr/>
        </p:nvSpPr>
        <p:spPr>
          <a:xfrm>
            <a:off x="1444752" y="557784"/>
            <a:ext cx="611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Verify that the light path area is free of bubbles.</a:t>
            </a:r>
          </a:p>
          <a:p>
            <a:r>
              <a:rPr lang="en-US" dirty="0"/>
              <a:t>6. Remove any sample from the exterior of the cuvette before placing the cuvette </a:t>
            </a:r>
          </a:p>
          <a:p>
            <a:r>
              <a:rPr lang="en-US" dirty="0"/>
              <a:t>(with syringe still attached) into the test chamber.</a:t>
            </a:r>
          </a:p>
        </p:txBody>
      </p:sp>
      <p:pic>
        <p:nvPicPr>
          <p:cNvPr id="4" name="Picture 3" descr="A diagram of a syringe&#10;&#10;Description automatically generated">
            <a:extLst>
              <a:ext uri="{FF2B5EF4-FFF2-40B4-BE49-F238E27FC236}">
                <a16:creationId xmlns:a16="http://schemas.microsoft.com/office/drawing/2014/main" id="{0C11DA60-2F98-2683-3E24-537EE838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0" y="2357288"/>
            <a:ext cx="6620799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instructions on a computer&#10;&#10;Description automatically generated with medium confidence">
            <a:extLst>
              <a:ext uri="{FF2B5EF4-FFF2-40B4-BE49-F238E27FC236}">
                <a16:creationId xmlns:a16="http://schemas.microsoft.com/office/drawing/2014/main" id="{FE5FDEF2-2B0E-6830-F45C-09B6A7A87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35" y="0"/>
            <a:ext cx="557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dc7424-dbb9-445e-a8a0-a8320e4eb3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F2CF966C93C439CE15548432912EB" ma:contentTypeVersion="14" ma:contentTypeDescription="Create a new document." ma:contentTypeScope="" ma:versionID="5fb893aa7c2a4fda8d53a312166f9128">
  <xsd:schema xmlns:xsd="http://www.w3.org/2001/XMLSchema" xmlns:xs="http://www.w3.org/2001/XMLSchema" xmlns:p="http://schemas.microsoft.com/office/2006/metadata/properties" xmlns:ns3="e9dc7424-dbb9-445e-a8a0-a8320e4eb3a4" xmlns:ns4="c2ac9230-1b49-4cb3-9601-eadb975c6930" targetNamespace="http://schemas.microsoft.com/office/2006/metadata/properties" ma:root="true" ma:fieldsID="42e82eb0747a1fb47f6844ae3f6f2948" ns3:_="" ns4:_="">
    <xsd:import namespace="e9dc7424-dbb9-445e-a8a0-a8320e4eb3a4"/>
    <xsd:import namespace="c2ac9230-1b49-4cb3-9601-eadb975c69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c7424-dbb9-445e-a8a0-a8320e4eb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c9230-1b49-4cb3-9601-eadb975c6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F26D6-8BE5-4437-A301-819E64916A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ABA33C-B014-437F-96A7-5FE145226584}">
  <ds:schemaRefs>
    <ds:schemaRef ds:uri="http://purl.org/dc/dcmitype/"/>
    <ds:schemaRef ds:uri="e9dc7424-dbb9-445e-a8a0-a8320e4eb3a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c2ac9230-1b49-4cb3-9601-eadb975c6930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F0167E-998E-4359-8E36-CF11B7309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dc7424-dbb9-445e-a8a0-a8320e4eb3a4"/>
    <ds:schemaRef ds:uri="c2ac9230-1b49-4cb3-9601-eadb975c6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792</TotalTime>
  <Words>484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AVOX 1000E </vt:lpstr>
      <vt:lpstr>Intended Use:</vt:lpstr>
      <vt:lpstr>PowerPoint Presentation</vt:lpstr>
      <vt:lpstr>PowerPoint Presentation</vt:lpstr>
      <vt:lpstr>PowerPoint Presentation</vt:lpstr>
      <vt:lpstr>Patient Specimen testing using the AVOX1000e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AVOX 1000E</dc:title>
  <dc:creator>Kratz, Diane</dc:creator>
  <cp:lastModifiedBy>Kratz, Diane</cp:lastModifiedBy>
  <cp:revision>6</cp:revision>
  <dcterms:created xsi:type="dcterms:W3CDTF">2024-05-20T18:09:37Z</dcterms:created>
  <dcterms:modified xsi:type="dcterms:W3CDTF">2024-07-22T13:57:18Z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0x01010087BF2CF966C93C439CE15548432912EB</vt:lpwstr>
  </property>
</Properties>
</file>