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105" d="100"/>
          <a:sy n="105" d="100"/>
        </p:scale>
        <p:origin x="8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BACBD-CC6E-2AEF-AB32-E09971315E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B8BA7B-BEDB-F504-C998-4160063756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0E7262-7F79-7394-785D-371272ACFC4B}"/>
              </a:ext>
            </a:extLst>
          </p:cNvPr>
          <p:cNvSpPr>
            <a:spLocks noGrp="1"/>
          </p:cNvSpPr>
          <p:nvPr>
            <p:ph type="dt" sz="half" idx="10"/>
          </p:nvPr>
        </p:nvSpPr>
        <p:spPr/>
        <p:txBody>
          <a:bodyPr/>
          <a:lstStyle/>
          <a:p>
            <a:fld id="{98580C03-18FC-42DB-A431-DAB5E03F7081}" type="datetimeFigureOut">
              <a:rPr lang="en-US" smtClean="0"/>
              <a:t>7/17/2024</a:t>
            </a:fld>
            <a:endParaRPr lang="en-US"/>
          </a:p>
        </p:txBody>
      </p:sp>
      <p:sp>
        <p:nvSpPr>
          <p:cNvPr id="5" name="Footer Placeholder 4">
            <a:extLst>
              <a:ext uri="{FF2B5EF4-FFF2-40B4-BE49-F238E27FC236}">
                <a16:creationId xmlns:a16="http://schemas.microsoft.com/office/drawing/2014/main" id="{ECD202FB-BFFE-7030-1445-CE65910C9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5AB83-BFCC-4A9B-0911-12CDEE52DFBA}"/>
              </a:ext>
            </a:extLst>
          </p:cNvPr>
          <p:cNvSpPr>
            <a:spLocks noGrp="1"/>
          </p:cNvSpPr>
          <p:nvPr>
            <p:ph type="sldNum" sz="quarter" idx="12"/>
          </p:nvPr>
        </p:nvSpPr>
        <p:spPr/>
        <p:txBody>
          <a:bodyPr/>
          <a:lstStyle/>
          <a:p>
            <a:fld id="{CF10B309-1117-464D-A540-7973555E9610}" type="slidenum">
              <a:rPr lang="en-US" smtClean="0"/>
              <a:t>‹#›</a:t>
            </a:fld>
            <a:endParaRPr lang="en-US"/>
          </a:p>
        </p:txBody>
      </p:sp>
    </p:spTree>
    <p:extLst>
      <p:ext uri="{BB962C8B-B14F-4D97-AF65-F5344CB8AC3E}">
        <p14:creationId xmlns:p14="http://schemas.microsoft.com/office/powerpoint/2010/main" val="29239097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E7428-2A30-346B-2C20-DF1EF73A74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2A4A97-3706-1253-171A-AA31BEC8A1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D013B-D39F-2468-AAC7-4AEF737B6067}"/>
              </a:ext>
            </a:extLst>
          </p:cNvPr>
          <p:cNvSpPr>
            <a:spLocks noGrp="1"/>
          </p:cNvSpPr>
          <p:nvPr>
            <p:ph type="dt" sz="half" idx="10"/>
          </p:nvPr>
        </p:nvSpPr>
        <p:spPr/>
        <p:txBody>
          <a:bodyPr/>
          <a:lstStyle/>
          <a:p>
            <a:fld id="{98580C03-18FC-42DB-A431-DAB5E03F7081}" type="datetimeFigureOut">
              <a:rPr lang="en-US" smtClean="0"/>
              <a:t>7/17/2024</a:t>
            </a:fld>
            <a:endParaRPr lang="en-US"/>
          </a:p>
        </p:txBody>
      </p:sp>
      <p:sp>
        <p:nvSpPr>
          <p:cNvPr id="5" name="Footer Placeholder 4">
            <a:extLst>
              <a:ext uri="{FF2B5EF4-FFF2-40B4-BE49-F238E27FC236}">
                <a16:creationId xmlns:a16="http://schemas.microsoft.com/office/drawing/2014/main" id="{D1C3EB93-0CAB-94AB-E712-3B2A28050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5D8A7-B4C6-9A21-0585-F696FBA4A27F}"/>
              </a:ext>
            </a:extLst>
          </p:cNvPr>
          <p:cNvSpPr>
            <a:spLocks noGrp="1"/>
          </p:cNvSpPr>
          <p:nvPr>
            <p:ph type="sldNum" sz="quarter" idx="12"/>
          </p:nvPr>
        </p:nvSpPr>
        <p:spPr/>
        <p:txBody>
          <a:bodyPr/>
          <a:lstStyle/>
          <a:p>
            <a:fld id="{CF10B309-1117-464D-A540-7973555E9610}" type="slidenum">
              <a:rPr lang="en-US" smtClean="0"/>
              <a:t>‹#›</a:t>
            </a:fld>
            <a:endParaRPr lang="en-US"/>
          </a:p>
        </p:txBody>
      </p:sp>
    </p:spTree>
    <p:extLst>
      <p:ext uri="{BB962C8B-B14F-4D97-AF65-F5344CB8AC3E}">
        <p14:creationId xmlns:p14="http://schemas.microsoft.com/office/powerpoint/2010/main" val="29798877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46C984-382E-3B06-F89D-37C1EDB098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2EE8CA-B4C4-C8A4-4D71-593F6144CF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9F564-D8F2-A5F1-6651-4E09CF4FBD8A}"/>
              </a:ext>
            </a:extLst>
          </p:cNvPr>
          <p:cNvSpPr>
            <a:spLocks noGrp="1"/>
          </p:cNvSpPr>
          <p:nvPr>
            <p:ph type="dt" sz="half" idx="10"/>
          </p:nvPr>
        </p:nvSpPr>
        <p:spPr/>
        <p:txBody>
          <a:bodyPr/>
          <a:lstStyle/>
          <a:p>
            <a:fld id="{98580C03-18FC-42DB-A431-DAB5E03F7081}" type="datetimeFigureOut">
              <a:rPr lang="en-US" smtClean="0"/>
              <a:t>7/17/2024</a:t>
            </a:fld>
            <a:endParaRPr lang="en-US"/>
          </a:p>
        </p:txBody>
      </p:sp>
      <p:sp>
        <p:nvSpPr>
          <p:cNvPr id="5" name="Footer Placeholder 4">
            <a:extLst>
              <a:ext uri="{FF2B5EF4-FFF2-40B4-BE49-F238E27FC236}">
                <a16:creationId xmlns:a16="http://schemas.microsoft.com/office/drawing/2014/main" id="{977B4A7D-1D5D-D07A-1056-8AC50817A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93AF9-1296-9D14-EDF4-28332064FCB4}"/>
              </a:ext>
            </a:extLst>
          </p:cNvPr>
          <p:cNvSpPr>
            <a:spLocks noGrp="1"/>
          </p:cNvSpPr>
          <p:nvPr>
            <p:ph type="sldNum" sz="quarter" idx="12"/>
          </p:nvPr>
        </p:nvSpPr>
        <p:spPr/>
        <p:txBody>
          <a:bodyPr/>
          <a:lstStyle/>
          <a:p>
            <a:fld id="{CF10B309-1117-464D-A540-7973555E9610}" type="slidenum">
              <a:rPr lang="en-US" smtClean="0"/>
              <a:t>‹#›</a:t>
            </a:fld>
            <a:endParaRPr lang="en-US"/>
          </a:p>
        </p:txBody>
      </p:sp>
    </p:spTree>
    <p:extLst>
      <p:ext uri="{BB962C8B-B14F-4D97-AF65-F5344CB8AC3E}">
        <p14:creationId xmlns:p14="http://schemas.microsoft.com/office/powerpoint/2010/main" val="22792752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26CE-2F62-D8A9-D81A-DC2B7A800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EAE83-64A6-2640-C8F6-5EDD4F28A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C4F09-B35B-55AC-52BD-6F37DB934392}"/>
              </a:ext>
            </a:extLst>
          </p:cNvPr>
          <p:cNvSpPr>
            <a:spLocks noGrp="1"/>
          </p:cNvSpPr>
          <p:nvPr>
            <p:ph type="dt" sz="half" idx="10"/>
          </p:nvPr>
        </p:nvSpPr>
        <p:spPr/>
        <p:txBody>
          <a:bodyPr/>
          <a:lstStyle/>
          <a:p>
            <a:fld id="{98580C03-18FC-42DB-A431-DAB5E03F7081}" type="datetimeFigureOut">
              <a:rPr lang="en-US" smtClean="0"/>
              <a:t>7/17/2024</a:t>
            </a:fld>
            <a:endParaRPr lang="en-US"/>
          </a:p>
        </p:txBody>
      </p:sp>
      <p:sp>
        <p:nvSpPr>
          <p:cNvPr id="5" name="Footer Placeholder 4">
            <a:extLst>
              <a:ext uri="{FF2B5EF4-FFF2-40B4-BE49-F238E27FC236}">
                <a16:creationId xmlns:a16="http://schemas.microsoft.com/office/drawing/2014/main" id="{D43B444E-98CB-4B7D-0964-C9B61FF15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A90BD-E2BA-92FA-8DFF-471174B5354D}"/>
              </a:ext>
            </a:extLst>
          </p:cNvPr>
          <p:cNvSpPr>
            <a:spLocks noGrp="1"/>
          </p:cNvSpPr>
          <p:nvPr>
            <p:ph type="sldNum" sz="quarter" idx="12"/>
          </p:nvPr>
        </p:nvSpPr>
        <p:spPr/>
        <p:txBody>
          <a:bodyPr/>
          <a:lstStyle/>
          <a:p>
            <a:fld id="{CF10B309-1117-464D-A540-7973555E9610}" type="slidenum">
              <a:rPr lang="en-US" smtClean="0"/>
              <a:t>‹#›</a:t>
            </a:fld>
            <a:endParaRPr lang="en-US"/>
          </a:p>
        </p:txBody>
      </p:sp>
    </p:spTree>
    <p:extLst>
      <p:ext uri="{BB962C8B-B14F-4D97-AF65-F5344CB8AC3E}">
        <p14:creationId xmlns:p14="http://schemas.microsoft.com/office/powerpoint/2010/main" val="29817353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2BB30-FB57-371F-6CB7-754FE8248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9D18B1-CBEA-2244-77D5-37DA807524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245952-667A-F42A-94E9-4D6A41B40494}"/>
              </a:ext>
            </a:extLst>
          </p:cNvPr>
          <p:cNvSpPr>
            <a:spLocks noGrp="1"/>
          </p:cNvSpPr>
          <p:nvPr>
            <p:ph type="dt" sz="half" idx="10"/>
          </p:nvPr>
        </p:nvSpPr>
        <p:spPr/>
        <p:txBody>
          <a:bodyPr/>
          <a:lstStyle/>
          <a:p>
            <a:fld id="{98580C03-18FC-42DB-A431-DAB5E03F7081}" type="datetimeFigureOut">
              <a:rPr lang="en-US" smtClean="0"/>
              <a:t>7/17/2024</a:t>
            </a:fld>
            <a:endParaRPr lang="en-US"/>
          </a:p>
        </p:txBody>
      </p:sp>
      <p:sp>
        <p:nvSpPr>
          <p:cNvPr id="5" name="Footer Placeholder 4">
            <a:extLst>
              <a:ext uri="{FF2B5EF4-FFF2-40B4-BE49-F238E27FC236}">
                <a16:creationId xmlns:a16="http://schemas.microsoft.com/office/drawing/2014/main" id="{B599B20A-19B9-F250-78B9-2FB056EED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5FD55-9844-C6F1-A2A4-48383591DD92}"/>
              </a:ext>
            </a:extLst>
          </p:cNvPr>
          <p:cNvSpPr>
            <a:spLocks noGrp="1"/>
          </p:cNvSpPr>
          <p:nvPr>
            <p:ph type="sldNum" sz="quarter" idx="12"/>
          </p:nvPr>
        </p:nvSpPr>
        <p:spPr/>
        <p:txBody>
          <a:bodyPr/>
          <a:lstStyle/>
          <a:p>
            <a:fld id="{CF10B309-1117-464D-A540-7973555E9610}" type="slidenum">
              <a:rPr lang="en-US" smtClean="0"/>
              <a:t>‹#›</a:t>
            </a:fld>
            <a:endParaRPr lang="en-US"/>
          </a:p>
        </p:txBody>
      </p:sp>
    </p:spTree>
    <p:extLst>
      <p:ext uri="{BB962C8B-B14F-4D97-AF65-F5344CB8AC3E}">
        <p14:creationId xmlns:p14="http://schemas.microsoft.com/office/powerpoint/2010/main" val="9350339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0200-D012-0689-F71D-5B4A113FB5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B0DC6-AE24-7D29-0D00-7E7B7DBE03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A78578-AC4A-5A0E-5D9C-E8AAF61A3E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9CADEC-E815-B81F-7270-A6CB388A2A87}"/>
              </a:ext>
            </a:extLst>
          </p:cNvPr>
          <p:cNvSpPr>
            <a:spLocks noGrp="1"/>
          </p:cNvSpPr>
          <p:nvPr>
            <p:ph type="dt" sz="half" idx="10"/>
          </p:nvPr>
        </p:nvSpPr>
        <p:spPr/>
        <p:txBody>
          <a:bodyPr/>
          <a:lstStyle/>
          <a:p>
            <a:fld id="{98580C03-18FC-42DB-A431-DAB5E03F7081}" type="datetimeFigureOut">
              <a:rPr lang="en-US" smtClean="0"/>
              <a:t>7/17/2024</a:t>
            </a:fld>
            <a:endParaRPr lang="en-US"/>
          </a:p>
        </p:txBody>
      </p:sp>
      <p:sp>
        <p:nvSpPr>
          <p:cNvPr id="6" name="Footer Placeholder 5">
            <a:extLst>
              <a:ext uri="{FF2B5EF4-FFF2-40B4-BE49-F238E27FC236}">
                <a16:creationId xmlns:a16="http://schemas.microsoft.com/office/drawing/2014/main" id="{85FC617D-7216-341C-7270-BBD92DEDA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B7A3E-D06A-1F39-B5BA-FB37AD00C390}"/>
              </a:ext>
            </a:extLst>
          </p:cNvPr>
          <p:cNvSpPr>
            <a:spLocks noGrp="1"/>
          </p:cNvSpPr>
          <p:nvPr>
            <p:ph type="sldNum" sz="quarter" idx="12"/>
          </p:nvPr>
        </p:nvSpPr>
        <p:spPr/>
        <p:txBody>
          <a:bodyPr/>
          <a:lstStyle/>
          <a:p>
            <a:fld id="{CF10B309-1117-464D-A540-7973555E9610}" type="slidenum">
              <a:rPr lang="en-US" smtClean="0"/>
              <a:t>‹#›</a:t>
            </a:fld>
            <a:endParaRPr lang="en-US"/>
          </a:p>
        </p:txBody>
      </p:sp>
    </p:spTree>
    <p:extLst>
      <p:ext uri="{BB962C8B-B14F-4D97-AF65-F5344CB8AC3E}">
        <p14:creationId xmlns:p14="http://schemas.microsoft.com/office/powerpoint/2010/main" val="36573403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D33B-39DF-EFC8-660B-9EE12725BD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799EA9-9398-20FF-DE2E-40CA95E551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26DD19-2598-BE2B-F622-27932614B4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004CDC-25FB-4913-88E5-C943D1688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DD555C-0E42-6C56-6034-2D8DC3DDE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83E165-0C82-FFDD-134B-3A40CEDFDC69}"/>
              </a:ext>
            </a:extLst>
          </p:cNvPr>
          <p:cNvSpPr>
            <a:spLocks noGrp="1"/>
          </p:cNvSpPr>
          <p:nvPr>
            <p:ph type="dt" sz="half" idx="10"/>
          </p:nvPr>
        </p:nvSpPr>
        <p:spPr/>
        <p:txBody>
          <a:bodyPr/>
          <a:lstStyle/>
          <a:p>
            <a:fld id="{98580C03-18FC-42DB-A431-DAB5E03F7081}" type="datetimeFigureOut">
              <a:rPr lang="en-US" smtClean="0"/>
              <a:t>7/17/2024</a:t>
            </a:fld>
            <a:endParaRPr lang="en-US"/>
          </a:p>
        </p:txBody>
      </p:sp>
      <p:sp>
        <p:nvSpPr>
          <p:cNvPr id="8" name="Footer Placeholder 7">
            <a:extLst>
              <a:ext uri="{FF2B5EF4-FFF2-40B4-BE49-F238E27FC236}">
                <a16:creationId xmlns:a16="http://schemas.microsoft.com/office/drawing/2014/main" id="{613C45DC-5BF4-5046-EE1A-E35360492F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67F94E-08D4-D93E-E5CD-DEB32412850B}"/>
              </a:ext>
            </a:extLst>
          </p:cNvPr>
          <p:cNvSpPr>
            <a:spLocks noGrp="1"/>
          </p:cNvSpPr>
          <p:nvPr>
            <p:ph type="sldNum" sz="quarter" idx="12"/>
          </p:nvPr>
        </p:nvSpPr>
        <p:spPr/>
        <p:txBody>
          <a:bodyPr/>
          <a:lstStyle/>
          <a:p>
            <a:fld id="{CF10B309-1117-464D-A540-7973555E9610}" type="slidenum">
              <a:rPr lang="en-US" smtClean="0"/>
              <a:t>‹#›</a:t>
            </a:fld>
            <a:endParaRPr lang="en-US"/>
          </a:p>
        </p:txBody>
      </p:sp>
    </p:spTree>
    <p:extLst>
      <p:ext uri="{BB962C8B-B14F-4D97-AF65-F5344CB8AC3E}">
        <p14:creationId xmlns:p14="http://schemas.microsoft.com/office/powerpoint/2010/main" val="16689506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AD97-0179-6F78-EE8A-86A3875029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4D7FAC-C0F7-2FBF-2649-5979FAAF892A}"/>
              </a:ext>
            </a:extLst>
          </p:cNvPr>
          <p:cNvSpPr>
            <a:spLocks noGrp="1"/>
          </p:cNvSpPr>
          <p:nvPr>
            <p:ph type="dt" sz="half" idx="10"/>
          </p:nvPr>
        </p:nvSpPr>
        <p:spPr/>
        <p:txBody>
          <a:bodyPr/>
          <a:lstStyle/>
          <a:p>
            <a:fld id="{98580C03-18FC-42DB-A431-DAB5E03F7081}" type="datetimeFigureOut">
              <a:rPr lang="en-US" smtClean="0"/>
              <a:t>7/17/2024</a:t>
            </a:fld>
            <a:endParaRPr lang="en-US"/>
          </a:p>
        </p:txBody>
      </p:sp>
      <p:sp>
        <p:nvSpPr>
          <p:cNvPr id="4" name="Footer Placeholder 3">
            <a:extLst>
              <a:ext uri="{FF2B5EF4-FFF2-40B4-BE49-F238E27FC236}">
                <a16:creationId xmlns:a16="http://schemas.microsoft.com/office/drawing/2014/main" id="{3D39DB3B-D9AC-30B9-FFBA-89A18C1D3A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1DC84D-AF35-C72F-A77B-8B08D6117B0C}"/>
              </a:ext>
            </a:extLst>
          </p:cNvPr>
          <p:cNvSpPr>
            <a:spLocks noGrp="1"/>
          </p:cNvSpPr>
          <p:nvPr>
            <p:ph type="sldNum" sz="quarter" idx="12"/>
          </p:nvPr>
        </p:nvSpPr>
        <p:spPr/>
        <p:txBody>
          <a:bodyPr/>
          <a:lstStyle/>
          <a:p>
            <a:fld id="{CF10B309-1117-464D-A540-7973555E9610}" type="slidenum">
              <a:rPr lang="en-US" smtClean="0"/>
              <a:t>‹#›</a:t>
            </a:fld>
            <a:endParaRPr lang="en-US"/>
          </a:p>
        </p:txBody>
      </p:sp>
    </p:spTree>
    <p:extLst>
      <p:ext uri="{BB962C8B-B14F-4D97-AF65-F5344CB8AC3E}">
        <p14:creationId xmlns:p14="http://schemas.microsoft.com/office/powerpoint/2010/main" val="13957594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BD9428-47CC-19C3-5E8E-85C314FF67EA}"/>
              </a:ext>
            </a:extLst>
          </p:cNvPr>
          <p:cNvSpPr>
            <a:spLocks noGrp="1"/>
          </p:cNvSpPr>
          <p:nvPr>
            <p:ph type="dt" sz="half" idx="10"/>
          </p:nvPr>
        </p:nvSpPr>
        <p:spPr/>
        <p:txBody>
          <a:bodyPr/>
          <a:lstStyle/>
          <a:p>
            <a:fld id="{98580C03-18FC-42DB-A431-DAB5E03F7081}" type="datetimeFigureOut">
              <a:rPr lang="en-US" smtClean="0"/>
              <a:t>7/17/2024</a:t>
            </a:fld>
            <a:endParaRPr lang="en-US"/>
          </a:p>
        </p:txBody>
      </p:sp>
      <p:sp>
        <p:nvSpPr>
          <p:cNvPr id="3" name="Footer Placeholder 2">
            <a:extLst>
              <a:ext uri="{FF2B5EF4-FFF2-40B4-BE49-F238E27FC236}">
                <a16:creationId xmlns:a16="http://schemas.microsoft.com/office/drawing/2014/main" id="{C0140CBA-DD47-B4CF-9D6F-0096F9C8E0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A9FA64-374B-2D33-F7BC-D77550EA4508}"/>
              </a:ext>
            </a:extLst>
          </p:cNvPr>
          <p:cNvSpPr>
            <a:spLocks noGrp="1"/>
          </p:cNvSpPr>
          <p:nvPr>
            <p:ph type="sldNum" sz="quarter" idx="12"/>
          </p:nvPr>
        </p:nvSpPr>
        <p:spPr/>
        <p:txBody>
          <a:bodyPr/>
          <a:lstStyle/>
          <a:p>
            <a:fld id="{CF10B309-1117-464D-A540-7973555E9610}" type="slidenum">
              <a:rPr lang="en-US" smtClean="0"/>
              <a:t>‹#›</a:t>
            </a:fld>
            <a:endParaRPr lang="en-US"/>
          </a:p>
        </p:txBody>
      </p:sp>
    </p:spTree>
    <p:extLst>
      <p:ext uri="{BB962C8B-B14F-4D97-AF65-F5344CB8AC3E}">
        <p14:creationId xmlns:p14="http://schemas.microsoft.com/office/powerpoint/2010/main" val="5337397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D6FE2-B5C0-3805-9809-85E99511A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B65DA7-EBF2-874A-5B1B-1FBBF02DF0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79FE36-490A-D960-B16E-956BDB554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01C799-0E46-D7A3-EB38-ADD7CED8E534}"/>
              </a:ext>
            </a:extLst>
          </p:cNvPr>
          <p:cNvSpPr>
            <a:spLocks noGrp="1"/>
          </p:cNvSpPr>
          <p:nvPr>
            <p:ph type="dt" sz="half" idx="10"/>
          </p:nvPr>
        </p:nvSpPr>
        <p:spPr/>
        <p:txBody>
          <a:bodyPr/>
          <a:lstStyle/>
          <a:p>
            <a:fld id="{98580C03-18FC-42DB-A431-DAB5E03F7081}" type="datetimeFigureOut">
              <a:rPr lang="en-US" smtClean="0"/>
              <a:t>7/17/2024</a:t>
            </a:fld>
            <a:endParaRPr lang="en-US"/>
          </a:p>
        </p:txBody>
      </p:sp>
      <p:sp>
        <p:nvSpPr>
          <p:cNvPr id="6" name="Footer Placeholder 5">
            <a:extLst>
              <a:ext uri="{FF2B5EF4-FFF2-40B4-BE49-F238E27FC236}">
                <a16:creationId xmlns:a16="http://schemas.microsoft.com/office/drawing/2014/main" id="{C197E484-7A7A-C86B-89CA-A6CDCFA96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3CAAF1-E983-E98A-FAF2-48739CA7FD48}"/>
              </a:ext>
            </a:extLst>
          </p:cNvPr>
          <p:cNvSpPr>
            <a:spLocks noGrp="1"/>
          </p:cNvSpPr>
          <p:nvPr>
            <p:ph type="sldNum" sz="quarter" idx="12"/>
          </p:nvPr>
        </p:nvSpPr>
        <p:spPr/>
        <p:txBody>
          <a:bodyPr/>
          <a:lstStyle/>
          <a:p>
            <a:fld id="{CF10B309-1117-464D-A540-7973555E9610}" type="slidenum">
              <a:rPr lang="en-US" smtClean="0"/>
              <a:t>‹#›</a:t>
            </a:fld>
            <a:endParaRPr lang="en-US"/>
          </a:p>
        </p:txBody>
      </p:sp>
    </p:spTree>
    <p:extLst>
      <p:ext uri="{BB962C8B-B14F-4D97-AF65-F5344CB8AC3E}">
        <p14:creationId xmlns:p14="http://schemas.microsoft.com/office/powerpoint/2010/main" val="25359172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1675F-149E-D682-9382-DE86AF53B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51AE12-8628-8ED2-0FB5-485C6471F3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9BAE4B-DCB9-AD6C-444A-48DB258C0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7FDEDD-A80E-BA32-B274-B6456997A3FE}"/>
              </a:ext>
            </a:extLst>
          </p:cNvPr>
          <p:cNvSpPr>
            <a:spLocks noGrp="1"/>
          </p:cNvSpPr>
          <p:nvPr>
            <p:ph type="dt" sz="half" idx="10"/>
          </p:nvPr>
        </p:nvSpPr>
        <p:spPr/>
        <p:txBody>
          <a:bodyPr/>
          <a:lstStyle/>
          <a:p>
            <a:fld id="{98580C03-18FC-42DB-A431-DAB5E03F7081}" type="datetimeFigureOut">
              <a:rPr lang="en-US" smtClean="0"/>
              <a:t>7/17/2024</a:t>
            </a:fld>
            <a:endParaRPr lang="en-US"/>
          </a:p>
        </p:txBody>
      </p:sp>
      <p:sp>
        <p:nvSpPr>
          <p:cNvPr id="6" name="Footer Placeholder 5">
            <a:extLst>
              <a:ext uri="{FF2B5EF4-FFF2-40B4-BE49-F238E27FC236}">
                <a16:creationId xmlns:a16="http://schemas.microsoft.com/office/drawing/2014/main" id="{6F77DD61-F01D-F28C-4E92-1B9FEB0AB7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84AA8-1F25-DAC6-0F07-657139381C8E}"/>
              </a:ext>
            </a:extLst>
          </p:cNvPr>
          <p:cNvSpPr>
            <a:spLocks noGrp="1"/>
          </p:cNvSpPr>
          <p:nvPr>
            <p:ph type="sldNum" sz="quarter" idx="12"/>
          </p:nvPr>
        </p:nvSpPr>
        <p:spPr/>
        <p:txBody>
          <a:bodyPr/>
          <a:lstStyle/>
          <a:p>
            <a:fld id="{CF10B309-1117-464D-A540-7973555E9610}" type="slidenum">
              <a:rPr lang="en-US" smtClean="0"/>
              <a:t>‹#›</a:t>
            </a:fld>
            <a:endParaRPr lang="en-US"/>
          </a:p>
        </p:txBody>
      </p:sp>
    </p:spTree>
    <p:extLst>
      <p:ext uri="{BB962C8B-B14F-4D97-AF65-F5344CB8AC3E}">
        <p14:creationId xmlns:p14="http://schemas.microsoft.com/office/powerpoint/2010/main" val="23155400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E67E7C-8D4A-8155-39D2-9CF362F041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856F3-8527-791C-9591-948D0837D5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47C7D-3B9B-E880-072F-6FC4F2B13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580C03-18FC-42DB-A431-DAB5E03F7081}" type="datetimeFigureOut">
              <a:rPr lang="en-US" smtClean="0"/>
              <a:t>7/17/2024</a:t>
            </a:fld>
            <a:endParaRPr lang="en-US"/>
          </a:p>
        </p:txBody>
      </p:sp>
      <p:sp>
        <p:nvSpPr>
          <p:cNvPr id="5" name="Footer Placeholder 4">
            <a:extLst>
              <a:ext uri="{FF2B5EF4-FFF2-40B4-BE49-F238E27FC236}">
                <a16:creationId xmlns:a16="http://schemas.microsoft.com/office/drawing/2014/main" id="{B4FC1545-771B-76A6-1C97-4B6846EA6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90B0C70-6C99-9663-7ECE-A083B16E23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10B309-1117-464D-A540-7973555E9610}" type="slidenum">
              <a:rPr lang="en-US" smtClean="0"/>
              <a:t>‹#›</a:t>
            </a:fld>
            <a:endParaRPr lang="en-US"/>
          </a:p>
        </p:txBody>
      </p:sp>
    </p:spTree>
    <p:extLst>
      <p:ext uri="{BB962C8B-B14F-4D97-AF65-F5344CB8AC3E}">
        <p14:creationId xmlns:p14="http://schemas.microsoft.com/office/powerpoint/2010/main" val="3046372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259A-9454-6065-EB99-BCFEA07D54D4}"/>
              </a:ext>
            </a:extLst>
          </p:cNvPr>
          <p:cNvSpPr>
            <a:spLocks noGrp="1"/>
          </p:cNvSpPr>
          <p:nvPr>
            <p:ph type="ctrTitle"/>
          </p:nvPr>
        </p:nvSpPr>
        <p:spPr/>
        <p:txBody>
          <a:bodyPr>
            <a:normAutofit fontScale="90000"/>
          </a:bodyPr>
          <a:lstStyle/>
          <a:p>
            <a:r>
              <a:rPr lang="en-US" dirty="0"/>
              <a:t>Blood Glucose Monitoring</a:t>
            </a:r>
            <a:br>
              <a:rPr lang="en-US" dirty="0"/>
            </a:br>
            <a:r>
              <a:rPr lang="en-US" dirty="0">
                <a:solidFill>
                  <a:schemeClr val="accent1">
                    <a:lumMod val="60000"/>
                    <a:lumOff val="40000"/>
                  </a:schemeClr>
                </a:solidFill>
              </a:rPr>
              <a:t>Nova </a:t>
            </a:r>
            <a:r>
              <a:rPr lang="en-US" b="0" i="0" dirty="0">
                <a:solidFill>
                  <a:srgbClr val="00ABD9"/>
                </a:solidFill>
                <a:effectLst/>
                <a:highlight>
                  <a:srgbClr val="FFFFFF"/>
                </a:highlight>
                <a:latin typeface="Open Sans" panose="020B0606030504020204" pitchFamily="34" charset="0"/>
              </a:rPr>
              <a:t>StatStrip</a:t>
            </a:r>
            <a:r>
              <a:rPr lang="en-US" b="0" i="0" baseline="30000" dirty="0">
                <a:solidFill>
                  <a:srgbClr val="00ABD9"/>
                </a:solidFill>
                <a:effectLst/>
                <a:highlight>
                  <a:srgbClr val="FFFFFF"/>
                </a:highlight>
                <a:latin typeface="Open Sans" panose="020B0606030504020204" pitchFamily="34" charset="0"/>
              </a:rPr>
              <a:t>®</a:t>
            </a:r>
            <a:br>
              <a:rPr lang="en-US" b="0" i="0" dirty="0">
                <a:solidFill>
                  <a:srgbClr val="00ABD9"/>
                </a:solidFill>
                <a:effectLst/>
                <a:highlight>
                  <a:srgbClr val="FFFFFF"/>
                </a:highlight>
                <a:latin typeface="Open Sans" panose="020B0606030504020204" pitchFamily="34" charset="0"/>
              </a:rPr>
            </a:br>
            <a:endParaRPr lang="en-US" dirty="0"/>
          </a:p>
        </p:txBody>
      </p:sp>
      <p:pic>
        <p:nvPicPr>
          <p:cNvPr id="4" name="Picture 3">
            <a:extLst>
              <a:ext uri="{FF2B5EF4-FFF2-40B4-BE49-F238E27FC236}">
                <a16:creationId xmlns:a16="http://schemas.microsoft.com/office/drawing/2014/main" id="{F19B6BEF-7575-E555-AD72-527FAB6CB198}"/>
              </a:ext>
            </a:extLst>
          </p:cNvPr>
          <p:cNvPicPr>
            <a:picLocks noChangeAspect="1"/>
          </p:cNvPicPr>
          <p:nvPr/>
        </p:nvPicPr>
        <p:blipFill>
          <a:blip r:embed="rId2"/>
          <a:stretch>
            <a:fillRect/>
          </a:stretch>
        </p:blipFill>
        <p:spPr>
          <a:xfrm>
            <a:off x="4666364" y="3096739"/>
            <a:ext cx="2859272" cy="664522"/>
          </a:xfrm>
          <a:prstGeom prst="rect">
            <a:avLst/>
          </a:prstGeom>
        </p:spPr>
      </p:pic>
    </p:spTree>
    <p:extLst>
      <p:ext uri="{BB962C8B-B14F-4D97-AF65-F5344CB8AC3E}">
        <p14:creationId xmlns:p14="http://schemas.microsoft.com/office/powerpoint/2010/main" val="21596043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C121-F4D3-6085-49DF-5806D7A4D59F}"/>
              </a:ext>
            </a:extLst>
          </p:cNvPr>
          <p:cNvSpPr>
            <a:spLocks noGrp="1"/>
          </p:cNvSpPr>
          <p:nvPr>
            <p:ph type="title"/>
          </p:nvPr>
        </p:nvSpPr>
        <p:spPr>
          <a:xfrm>
            <a:off x="838200" y="365125"/>
            <a:ext cx="10515600" cy="619613"/>
          </a:xfrm>
        </p:spPr>
        <p:txBody>
          <a:bodyPr>
            <a:normAutofit/>
          </a:bodyPr>
          <a:lstStyle/>
          <a:p>
            <a:r>
              <a:rPr lang="en-US" sz="3600" dirty="0">
                <a:latin typeface="Aharoni" panose="02010803020104030203" pitchFamily="2" charset="-79"/>
                <a:ea typeface="ADLaM Display" panose="020F0502020204030204" pitchFamily="2" charset="0"/>
                <a:cs typeface="Aharoni" panose="02010803020104030203" pitchFamily="2" charset="-79"/>
              </a:rPr>
              <a:t>Bedside Glucose Monitor</a:t>
            </a:r>
          </a:p>
        </p:txBody>
      </p:sp>
      <p:sp>
        <p:nvSpPr>
          <p:cNvPr id="3" name="Content Placeholder 2">
            <a:extLst>
              <a:ext uri="{FF2B5EF4-FFF2-40B4-BE49-F238E27FC236}">
                <a16:creationId xmlns:a16="http://schemas.microsoft.com/office/drawing/2014/main" id="{C8F77FFA-7D80-2170-D825-C0A0986F24AC}"/>
              </a:ext>
            </a:extLst>
          </p:cNvPr>
          <p:cNvSpPr>
            <a:spLocks noGrp="1"/>
          </p:cNvSpPr>
          <p:nvPr>
            <p:ph idx="1"/>
          </p:nvPr>
        </p:nvSpPr>
        <p:spPr>
          <a:xfrm>
            <a:off x="838200" y="984738"/>
            <a:ext cx="10515600" cy="5192225"/>
          </a:xfrm>
        </p:spPr>
        <p:txBody>
          <a:bodyPr>
            <a:normAutofit fontScale="92500" lnSpcReduction="20000"/>
          </a:bodyPr>
          <a:lstStyle/>
          <a:p>
            <a:r>
              <a:rPr lang="en-US" sz="2400" dirty="0"/>
              <a:t>Wireless unit- place on dock to </a:t>
            </a:r>
          </a:p>
          <a:p>
            <a:pPr marL="0" indent="0">
              <a:buNone/>
            </a:pPr>
            <a:r>
              <a:rPr lang="en-US" sz="2400" dirty="0"/>
              <a:t>download results and to charge unit </a:t>
            </a:r>
          </a:p>
          <a:p>
            <a:pPr marL="0" indent="0">
              <a:buNone/>
            </a:pPr>
            <a:endParaRPr lang="en-US" sz="2400" dirty="0"/>
          </a:p>
          <a:p>
            <a:r>
              <a:rPr lang="en-US" sz="2400" dirty="0"/>
              <a:t>Quality controls must be completed</a:t>
            </a:r>
          </a:p>
          <a:p>
            <a:pPr marL="0" indent="0">
              <a:buNone/>
            </a:pPr>
            <a:r>
              <a:rPr lang="en-US" sz="2400" b="1" dirty="0"/>
              <a:t>Q24 hours</a:t>
            </a:r>
          </a:p>
          <a:p>
            <a:pPr marL="0" indent="0">
              <a:buNone/>
            </a:pPr>
            <a:endParaRPr lang="en-US" sz="2400" b="1" dirty="0"/>
          </a:p>
          <a:p>
            <a:r>
              <a:rPr lang="en-US" sz="2400" dirty="0"/>
              <a:t>QC vials expire 90 days after opening</a:t>
            </a:r>
          </a:p>
          <a:p>
            <a:pPr marL="0" indent="0">
              <a:buNone/>
            </a:pPr>
            <a:r>
              <a:rPr lang="en-US" sz="2400" dirty="0"/>
              <a:t>(</a:t>
            </a:r>
            <a:r>
              <a:rPr lang="en-US" sz="2400" b="1" dirty="0">
                <a:solidFill>
                  <a:srgbClr val="FF0000"/>
                </a:solidFill>
              </a:rPr>
              <a:t>date and initial</a:t>
            </a:r>
            <a:r>
              <a:rPr lang="en-US" sz="2400" dirty="0"/>
              <a:t>)</a:t>
            </a:r>
          </a:p>
          <a:p>
            <a:r>
              <a:rPr lang="en-US" sz="2600" dirty="0"/>
              <a:t>Glucose test strips expire 180 days after</a:t>
            </a:r>
          </a:p>
          <a:p>
            <a:pPr marL="0" indent="0">
              <a:buNone/>
            </a:pPr>
            <a:r>
              <a:rPr lang="en-US" sz="2600" dirty="0"/>
              <a:t>opening (</a:t>
            </a:r>
            <a:r>
              <a:rPr lang="en-US" sz="2600" b="1" dirty="0">
                <a:solidFill>
                  <a:srgbClr val="FF0000"/>
                </a:solidFill>
              </a:rPr>
              <a:t>date and initial</a:t>
            </a:r>
            <a:r>
              <a:rPr lang="en-US" sz="2600" dirty="0"/>
              <a:t>)</a:t>
            </a:r>
          </a:p>
          <a:p>
            <a:pPr marL="0" indent="0">
              <a:buNone/>
            </a:pPr>
            <a:endParaRPr lang="en-US" sz="2600" dirty="0"/>
          </a:p>
          <a:p>
            <a:r>
              <a:rPr lang="en-US" sz="2600" dirty="0"/>
              <a:t>Results below 10 mg/dL will display “LO”</a:t>
            </a:r>
          </a:p>
          <a:p>
            <a:r>
              <a:rPr lang="en-US" sz="2600" dirty="0"/>
              <a:t>Results above 600 mg/dL will display ”HIGH”</a:t>
            </a:r>
          </a:p>
          <a:p>
            <a:pPr marL="0" indent="0">
              <a:buNone/>
            </a:pPr>
            <a:endParaRPr lang="en-US" dirty="0"/>
          </a:p>
        </p:txBody>
      </p:sp>
      <p:pic>
        <p:nvPicPr>
          <p:cNvPr id="5" name="Picture 4" descr="A silver device with a screen">
            <a:extLst>
              <a:ext uri="{FF2B5EF4-FFF2-40B4-BE49-F238E27FC236}">
                <a16:creationId xmlns:a16="http://schemas.microsoft.com/office/drawing/2014/main" id="{106106DE-7A6E-EE84-91E6-0604D98AF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49683" y="1500188"/>
            <a:ext cx="6858000" cy="3857625"/>
          </a:xfrm>
          <a:prstGeom prst="rect">
            <a:avLst/>
          </a:prstGeom>
        </p:spPr>
      </p:pic>
    </p:spTree>
    <p:extLst>
      <p:ext uri="{BB962C8B-B14F-4D97-AF65-F5344CB8AC3E}">
        <p14:creationId xmlns:p14="http://schemas.microsoft.com/office/powerpoint/2010/main" val="35343340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F501-B57F-3E4E-4AA2-8F75290EA91C}"/>
              </a:ext>
            </a:extLst>
          </p:cNvPr>
          <p:cNvSpPr>
            <a:spLocks noGrp="1"/>
          </p:cNvSpPr>
          <p:nvPr>
            <p:ph type="title"/>
          </p:nvPr>
        </p:nvSpPr>
        <p:spPr>
          <a:xfrm>
            <a:off x="994980" y="365125"/>
            <a:ext cx="10515600" cy="315911"/>
          </a:xfrm>
        </p:spPr>
        <p:txBody>
          <a:bodyPr>
            <a:noAutofit/>
          </a:bodyPr>
          <a:lstStyle/>
          <a:p>
            <a:r>
              <a:rPr lang="en-US" sz="3600" dirty="0">
                <a:latin typeface="Aharoni" panose="02010803020104030203" pitchFamily="2" charset="-79"/>
                <a:cs typeface="Aharoni" panose="02010803020104030203" pitchFamily="2" charset="-79"/>
              </a:rPr>
              <a:t>Monitor</a:t>
            </a:r>
          </a:p>
        </p:txBody>
      </p:sp>
      <p:pic>
        <p:nvPicPr>
          <p:cNvPr id="5" name="Content Placeholder 4" descr="A close up of a cell phone">
            <a:extLst>
              <a:ext uri="{FF2B5EF4-FFF2-40B4-BE49-F238E27FC236}">
                <a16:creationId xmlns:a16="http://schemas.microsoft.com/office/drawing/2014/main" id="{4B842D94-6F7C-CEF8-76E6-B2B7D852D59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921" t="11710" r="31713" b="5992"/>
          <a:stretch/>
        </p:blipFill>
        <p:spPr>
          <a:xfrm rot="5400000">
            <a:off x="7641263" y="1494456"/>
            <a:ext cx="4682737" cy="3055897"/>
          </a:xfrm>
        </p:spPr>
      </p:pic>
      <p:sp>
        <p:nvSpPr>
          <p:cNvPr id="6" name="TextBox 5">
            <a:extLst>
              <a:ext uri="{FF2B5EF4-FFF2-40B4-BE49-F238E27FC236}">
                <a16:creationId xmlns:a16="http://schemas.microsoft.com/office/drawing/2014/main" id="{9315EAFD-6FA0-A1C7-78DD-B49B32054996}"/>
              </a:ext>
            </a:extLst>
          </p:cNvPr>
          <p:cNvSpPr txBox="1"/>
          <p:nvPr/>
        </p:nvSpPr>
        <p:spPr>
          <a:xfrm>
            <a:off x="661182" y="928467"/>
            <a:ext cx="7399606" cy="3970318"/>
          </a:xfrm>
          <a:prstGeom prst="rect">
            <a:avLst/>
          </a:prstGeom>
          <a:noFill/>
        </p:spPr>
        <p:txBody>
          <a:bodyPr wrap="square" rtlCol="0">
            <a:spAutoFit/>
          </a:bodyPr>
          <a:lstStyle/>
          <a:p>
            <a:endParaRPr lang="en-US" dirty="0"/>
          </a:p>
          <a:p>
            <a:endParaRPr lang="en-US" dirty="0"/>
          </a:p>
          <a:p>
            <a:r>
              <a:rPr lang="en-US" dirty="0"/>
              <a:t>The Monitor is a touch screen</a:t>
            </a:r>
          </a:p>
          <a:p>
            <a:endParaRPr lang="en-US" dirty="0"/>
          </a:p>
          <a:p>
            <a:r>
              <a:rPr lang="en-US" dirty="0"/>
              <a:t>Staff log in by entering 5-digit employee number</a:t>
            </a:r>
          </a:p>
          <a:p>
            <a:endParaRPr lang="en-US" dirty="0"/>
          </a:p>
          <a:p>
            <a:r>
              <a:rPr lang="en-US" dirty="0"/>
              <a:t>Choose patient test or QC depending</a:t>
            </a:r>
          </a:p>
          <a:p>
            <a:endParaRPr lang="en-US" dirty="0"/>
          </a:p>
          <a:p>
            <a:r>
              <a:rPr lang="en-US" dirty="0"/>
              <a:t>Follow instructions in the blue bar at the top of the screen. Verify lot number and patient ID.</a:t>
            </a:r>
          </a:p>
          <a:p>
            <a:endParaRPr lang="en-US" dirty="0"/>
          </a:p>
          <a:p>
            <a:r>
              <a:rPr lang="en-US" dirty="0"/>
              <a:t>When not in use the meter must be placed in the docking stations to successfully transmit the data and to charge the meter</a:t>
            </a:r>
          </a:p>
          <a:p>
            <a:endParaRPr lang="en-US" dirty="0"/>
          </a:p>
        </p:txBody>
      </p:sp>
    </p:spTree>
    <p:extLst>
      <p:ext uri="{BB962C8B-B14F-4D97-AF65-F5344CB8AC3E}">
        <p14:creationId xmlns:p14="http://schemas.microsoft.com/office/powerpoint/2010/main" val="39463382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1394-9BD8-4C6D-724D-2524AF7DCDC3}"/>
              </a:ext>
            </a:extLst>
          </p:cNvPr>
          <p:cNvSpPr>
            <a:spLocks noGrp="1"/>
          </p:cNvSpPr>
          <p:nvPr>
            <p:ph type="title"/>
          </p:nvPr>
        </p:nvSpPr>
        <p:spPr/>
        <p:txBody>
          <a:bodyPr>
            <a:normAutofit/>
          </a:bodyPr>
          <a:lstStyle/>
          <a:p>
            <a:r>
              <a:rPr lang="en-US" sz="3600" dirty="0">
                <a:latin typeface="Aharoni" panose="02010803020104030203" pitchFamily="2" charset="-79"/>
                <a:cs typeface="Aharoni" panose="02010803020104030203" pitchFamily="2" charset="-79"/>
              </a:rPr>
              <a:t>patient testing</a:t>
            </a:r>
          </a:p>
        </p:txBody>
      </p:sp>
      <p:sp>
        <p:nvSpPr>
          <p:cNvPr id="3" name="Content Placeholder 2">
            <a:extLst>
              <a:ext uri="{FF2B5EF4-FFF2-40B4-BE49-F238E27FC236}">
                <a16:creationId xmlns:a16="http://schemas.microsoft.com/office/drawing/2014/main" id="{0310B8A2-95B6-5213-A0A8-7850088F3223}"/>
              </a:ext>
            </a:extLst>
          </p:cNvPr>
          <p:cNvSpPr>
            <a:spLocks noGrp="1"/>
          </p:cNvSpPr>
          <p:nvPr>
            <p:ph idx="1"/>
          </p:nvPr>
        </p:nvSpPr>
        <p:spPr/>
        <p:txBody>
          <a:bodyPr/>
          <a:lstStyle/>
          <a:p>
            <a:r>
              <a:rPr lang="en-US" sz="2400" dirty="0"/>
              <a:t>Log in only under your own employee ID</a:t>
            </a:r>
          </a:p>
          <a:p>
            <a:r>
              <a:rPr lang="en-US" sz="2400" dirty="0"/>
              <a:t>As per FDA regulations, fingerstick glucose determinations are not to be performed on patients having cold fingers or poor circulation</a:t>
            </a:r>
            <a:r>
              <a:rPr lang="en-US" dirty="0"/>
              <a:t>. </a:t>
            </a:r>
            <a:r>
              <a:rPr lang="en-US" b="1" dirty="0"/>
              <a:t>Consult nurse for further instruction.</a:t>
            </a:r>
          </a:p>
          <a:p>
            <a:r>
              <a:rPr lang="en-US" dirty="0"/>
              <a:t>Best practice is to clean the skin with alcohol pad before piercing the skin, wiping away the first drop of blood, and using the second drop of blood for the test</a:t>
            </a:r>
          </a:p>
          <a:p>
            <a:r>
              <a:rPr lang="en-US" dirty="0"/>
              <a:t>For results “LO” (&lt;10) or “HIGH” (&gt;600), </a:t>
            </a:r>
            <a:r>
              <a:rPr lang="en-US" i="1" dirty="0"/>
              <a:t>repeat testing</a:t>
            </a:r>
            <a:r>
              <a:rPr lang="en-US" dirty="0"/>
              <a:t>. </a:t>
            </a:r>
          </a:p>
          <a:p>
            <a:r>
              <a:rPr lang="en-US" dirty="0"/>
              <a:t>Clean &amp; Disinfect the meter; redock</a:t>
            </a:r>
          </a:p>
          <a:p>
            <a:endParaRPr lang="en-US" dirty="0"/>
          </a:p>
        </p:txBody>
      </p:sp>
      <p:pic>
        <p:nvPicPr>
          <p:cNvPr id="5" name="Picture 4" descr="A close-up of a blood glucose meter&#10;&#10;Description automatically generated">
            <a:extLst>
              <a:ext uri="{FF2B5EF4-FFF2-40B4-BE49-F238E27FC236}">
                <a16:creationId xmlns:a16="http://schemas.microsoft.com/office/drawing/2014/main" id="{55057898-8059-91EB-7A9C-BB00FC2EEDCE}"/>
              </a:ext>
            </a:extLst>
          </p:cNvPr>
          <p:cNvPicPr>
            <a:picLocks noChangeAspect="1"/>
          </p:cNvPicPr>
          <p:nvPr/>
        </p:nvPicPr>
        <p:blipFill rotWithShape="1">
          <a:blip r:embed="rId2">
            <a:extLst>
              <a:ext uri="{28A0092B-C50C-407E-A947-70E740481C1C}">
                <a14:useLocalDpi xmlns:a14="http://schemas.microsoft.com/office/drawing/2010/main" val="0"/>
              </a:ext>
            </a:extLst>
          </a:blip>
          <a:srcRect l="-6712" t="-2026" r="30537" b="21563"/>
          <a:stretch/>
        </p:blipFill>
        <p:spPr>
          <a:xfrm>
            <a:off x="10255317" y="254523"/>
            <a:ext cx="1537615" cy="2017337"/>
          </a:xfrm>
          <a:prstGeom prst="rect">
            <a:avLst/>
          </a:prstGeom>
        </p:spPr>
      </p:pic>
    </p:spTree>
    <p:extLst>
      <p:ext uri="{BB962C8B-B14F-4D97-AF65-F5344CB8AC3E}">
        <p14:creationId xmlns:p14="http://schemas.microsoft.com/office/powerpoint/2010/main" val="18342427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1280-6364-1162-5D8D-EDE99B4A693E}"/>
              </a:ext>
            </a:extLst>
          </p:cNvPr>
          <p:cNvSpPr>
            <a:spLocks noGrp="1"/>
          </p:cNvSpPr>
          <p:nvPr>
            <p:ph type="title"/>
          </p:nvPr>
        </p:nvSpPr>
        <p:spPr>
          <a:xfrm>
            <a:off x="838200" y="365126"/>
            <a:ext cx="10515600" cy="971306"/>
          </a:xfrm>
        </p:spPr>
        <p:txBody>
          <a:bodyPr>
            <a:normAutofit/>
          </a:bodyPr>
          <a:lstStyle/>
          <a:p>
            <a:r>
              <a:rPr lang="en-US" sz="3600" dirty="0">
                <a:latin typeface="Aharoni" panose="02010803020104030203" pitchFamily="2" charset="-79"/>
                <a:cs typeface="Aharoni" panose="02010803020104030203" pitchFamily="2" charset="-79"/>
              </a:rPr>
              <a:t>Unregistered patient or wristband doesn’t scan</a:t>
            </a:r>
          </a:p>
        </p:txBody>
      </p:sp>
      <p:pic>
        <p:nvPicPr>
          <p:cNvPr id="5" name="Content Placeholder 4" descr="A white paper with black text">
            <a:extLst>
              <a:ext uri="{FF2B5EF4-FFF2-40B4-BE49-F238E27FC236}">
                <a16:creationId xmlns:a16="http://schemas.microsoft.com/office/drawing/2014/main" id="{D818FC04-D95E-2F28-E9C6-6D14BE676A2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520" t="3098" r="2520" b="4672"/>
          <a:stretch/>
        </p:blipFill>
        <p:spPr>
          <a:xfrm>
            <a:off x="8369558" y="2668393"/>
            <a:ext cx="3348830" cy="4189607"/>
          </a:xfrm>
        </p:spPr>
      </p:pic>
      <p:pic>
        <p:nvPicPr>
          <p:cNvPr id="7" name="Picture 6" descr="A close-up of a person using a device">
            <a:extLst>
              <a:ext uri="{FF2B5EF4-FFF2-40B4-BE49-F238E27FC236}">
                <a16:creationId xmlns:a16="http://schemas.microsoft.com/office/drawing/2014/main" id="{75F8468A-1653-22BD-3FB1-AC9997DA7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217" y="3956539"/>
            <a:ext cx="6181725" cy="2743200"/>
          </a:xfrm>
          <a:prstGeom prst="rect">
            <a:avLst/>
          </a:prstGeom>
        </p:spPr>
      </p:pic>
      <p:sp>
        <p:nvSpPr>
          <p:cNvPr id="8" name="TextBox 7" descr="pictures of wireless BGM meter and wristband scan&#10;&#10;scan of unregistered BGM patient testing form that gets completed and sent to Lab">
            <a:extLst>
              <a:ext uri="{FF2B5EF4-FFF2-40B4-BE49-F238E27FC236}">
                <a16:creationId xmlns:a16="http://schemas.microsoft.com/office/drawing/2014/main" id="{89B6C223-AA11-8A3E-4FC1-A7687B1ACF4C}"/>
              </a:ext>
            </a:extLst>
          </p:cNvPr>
          <p:cNvSpPr txBox="1"/>
          <p:nvPr/>
        </p:nvSpPr>
        <p:spPr>
          <a:xfrm>
            <a:off x="1115568" y="1133856"/>
            <a:ext cx="7071829" cy="2585323"/>
          </a:xfrm>
          <a:prstGeom prst="rect">
            <a:avLst/>
          </a:prstGeom>
          <a:noFill/>
        </p:spPr>
        <p:txBody>
          <a:bodyPr wrap="square" rtlCol="0">
            <a:spAutoFit/>
          </a:bodyPr>
          <a:lstStyle/>
          <a:p>
            <a:r>
              <a:rPr lang="en-US" u="sng" dirty="0"/>
              <a:t>Enter the patient’s V# beginning with the 9 if wristband does not scan</a:t>
            </a:r>
          </a:p>
          <a:p>
            <a:r>
              <a:rPr lang="en-US" b="1" dirty="0"/>
              <a:t>Complete form and send to the Lab to be documented in patient’s chart for compliance</a:t>
            </a:r>
            <a:r>
              <a:rPr lang="en-US" dirty="0"/>
              <a:t>.</a:t>
            </a:r>
          </a:p>
          <a:p>
            <a:endParaRPr lang="en-US" dirty="0"/>
          </a:p>
          <a:p>
            <a:r>
              <a:rPr lang="en-US" u="sng" dirty="0"/>
              <a:t>If patient does not have a wristband or they are not registered </a:t>
            </a:r>
            <a:r>
              <a:rPr lang="en-US" dirty="0"/>
              <a:t>(visitor</a:t>
            </a:r>
            <a:r>
              <a:rPr lang="en-US"/>
              <a:t>, employee), </a:t>
            </a:r>
            <a:r>
              <a:rPr lang="en-US" dirty="0"/>
              <a:t>follow instructions on form, using a generic ID # and </a:t>
            </a:r>
            <a:r>
              <a:rPr lang="en-US" b="1" dirty="0"/>
              <a:t>send the completed form (patient name, operator, time etc.) to the Lab </a:t>
            </a:r>
            <a:r>
              <a:rPr lang="en-US" dirty="0"/>
              <a:t>so information can be deleted appropriately from the system.</a:t>
            </a:r>
          </a:p>
          <a:p>
            <a:endParaRPr lang="en-US" dirty="0"/>
          </a:p>
        </p:txBody>
      </p:sp>
    </p:spTree>
    <p:extLst>
      <p:ext uri="{BB962C8B-B14F-4D97-AF65-F5344CB8AC3E}">
        <p14:creationId xmlns:p14="http://schemas.microsoft.com/office/powerpoint/2010/main" val="279086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9975F7-605D-A256-B360-C64D4E5D66BB}"/>
              </a:ext>
            </a:extLst>
          </p:cNvPr>
          <p:cNvPicPr>
            <a:picLocks noChangeAspect="1"/>
          </p:cNvPicPr>
          <p:nvPr/>
        </p:nvPicPr>
        <p:blipFill>
          <a:blip r:embed="rId2"/>
          <a:stretch>
            <a:fillRect/>
          </a:stretch>
        </p:blipFill>
        <p:spPr>
          <a:xfrm>
            <a:off x="2755776" y="0"/>
            <a:ext cx="6680447" cy="6858000"/>
          </a:xfrm>
          <a:prstGeom prst="rect">
            <a:avLst/>
          </a:prstGeom>
        </p:spPr>
      </p:pic>
    </p:spTree>
    <p:extLst>
      <p:ext uri="{BB962C8B-B14F-4D97-AF65-F5344CB8AC3E}">
        <p14:creationId xmlns:p14="http://schemas.microsoft.com/office/powerpoint/2010/main" val="42026515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AABC09-7829-5B03-C3E9-167FB47694D8}"/>
              </a:ext>
            </a:extLst>
          </p:cNvPr>
          <p:cNvPicPr>
            <a:picLocks noChangeAspect="1"/>
          </p:cNvPicPr>
          <p:nvPr/>
        </p:nvPicPr>
        <p:blipFill>
          <a:blip r:embed="rId2"/>
          <a:stretch>
            <a:fillRect/>
          </a:stretch>
        </p:blipFill>
        <p:spPr>
          <a:xfrm>
            <a:off x="1981200" y="352425"/>
            <a:ext cx="8229600" cy="6153150"/>
          </a:xfrm>
          <a:prstGeom prst="rect">
            <a:avLst/>
          </a:prstGeom>
        </p:spPr>
      </p:pic>
    </p:spTree>
    <p:extLst>
      <p:ext uri="{BB962C8B-B14F-4D97-AF65-F5344CB8AC3E}">
        <p14:creationId xmlns:p14="http://schemas.microsoft.com/office/powerpoint/2010/main" val="27847474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2836EF-22A8-7CC7-06CC-05A1170D912D}"/>
              </a:ext>
            </a:extLst>
          </p:cNvPr>
          <p:cNvPicPr>
            <a:picLocks noChangeAspect="1"/>
          </p:cNvPicPr>
          <p:nvPr/>
        </p:nvPicPr>
        <p:blipFill>
          <a:blip r:embed="rId2"/>
          <a:stretch>
            <a:fillRect/>
          </a:stretch>
        </p:blipFill>
        <p:spPr>
          <a:xfrm>
            <a:off x="2005012" y="433387"/>
            <a:ext cx="8181975" cy="5991225"/>
          </a:xfrm>
          <a:prstGeom prst="rect">
            <a:avLst/>
          </a:prstGeom>
        </p:spPr>
      </p:pic>
    </p:spTree>
    <p:extLst>
      <p:ext uri="{BB962C8B-B14F-4D97-AF65-F5344CB8AC3E}">
        <p14:creationId xmlns:p14="http://schemas.microsoft.com/office/powerpoint/2010/main" val="17032116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TotalTime>
  <Words>327</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Aharoni</vt:lpstr>
      <vt:lpstr>Aptos</vt:lpstr>
      <vt:lpstr>Aptos Display</vt:lpstr>
      <vt:lpstr>Arial</vt:lpstr>
      <vt:lpstr>Open Sans</vt:lpstr>
      <vt:lpstr>Office Theme</vt:lpstr>
      <vt:lpstr>Blood Glucose Monitoring Nova StatStrip® </vt:lpstr>
      <vt:lpstr>Bedside Glucose Monitor</vt:lpstr>
      <vt:lpstr>Monitor</vt:lpstr>
      <vt:lpstr>patient testing</vt:lpstr>
      <vt:lpstr>Unregistered patient or wristband doesn’t scan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Kratz, Diane</dc:creator>
  <cp:lastModifiedBy>Kratz, Diane</cp:lastModifiedBy>
  <cp:revision>7</cp:revision>
  <dcterms:created xsi:type="dcterms:W3CDTF">2024-07-16T12:36:14Z</dcterms:created>
  <dcterms:modified xsi:type="dcterms:W3CDTF">2024-07-17T13:30:25Z</dcterms:modified>
</cp:coreProperties>
</file>