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3"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1" autoAdjust="0"/>
    <p:restoredTop sz="94660"/>
  </p:normalViewPr>
  <p:slideViewPr>
    <p:cSldViewPr snapToGrid="0">
      <p:cViewPr varScale="1">
        <p:scale>
          <a:sx n="105" d="100"/>
          <a:sy n="105" d="100"/>
        </p:scale>
        <p:origin x="8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BACBD-CC6E-2AEF-AB32-E09971315E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B8BA7B-BEDB-F504-C998-4160063756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0E7262-7F79-7394-785D-371272ACFC4B}"/>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5" name="Footer Placeholder 4">
            <a:extLst>
              <a:ext uri="{FF2B5EF4-FFF2-40B4-BE49-F238E27FC236}">
                <a16:creationId xmlns:a16="http://schemas.microsoft.com/office/drawing/2014/main" id="{ECD202FB-BFFE-7030-1445-CE65910C9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35AB83-BFCC-4A9B-0911-12CDEE52DFBA}"/>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29239097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E7428-2A30-346B-2C20-DF1EF73A74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2A4A97-3706-1253-171A-AA31BEC8A1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D013B-D39F-2468-AAC7-4AEF737B6067}"/>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5" name="Footer Placeholder 4">
            <a:extLst>
              <a:ext uri="{FF2B5EF4-FFF2-40B4-BE49-F238E27FC236}">
                <a16:creationId xmlns:a16="http://schemas.microsoft.com/office/drawing/2014/main" id="{D1C3EB93-0CAB-94AB-E712-3B2A280501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E5D8A7-B4C6-9A21-0585-F696FBA4A27F}"/>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29798877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46C984-382E-3B06-F89D-37C1EDB098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2EE8CA-B4C4-C8A4-4D71-593F6144CF4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19F564-D8F2-A5F1-6651-4E09CF4FBD8A}"/>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5" name="Footer Placeholder 4">
            <a:extLst>
              <a:ext uri="{FF2B5EF4-FFF2-40B4-BE49-F238E27FC236}">
                <a16:creationId xmlns:a16="http://schemas.microsoft.com/office/drawing/2014/main" id="{977B4A7D-1D5D-D07A-1056-8AC50817A3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793AF9-1296-9D14-EDF4-28332064FCB4}"/>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22792752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826CE-2F62-D8A9-D81A-DC2B7A800F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3EAE83-64A6-2640-C8F6-5EDD4F28AF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9C4F09-B35B-55AC-52BD-6F37DB934392}"/>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5" name="Footer Placeholder 4">
            <a:extLst>
              <a:ext uri="{FF2B5EF4-FFF2-40B4-BE49-F238E27FC236}">
                <a16:creationId xmlns:a16="http://schemas.microsoft.com/office/drawing/2014/main" id="{D43B444E-98CB-4B7D-0964-C9B61FF154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CA90BD-E2BA-92FA-8DFF-471174B5354D}"/>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29817353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2BB30-FB57-371F-6CB7-754FE82480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9D18B1-CBEA-2244-77D5-37DA8075243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245952-667A-F42A-94E9-4D6A41B40494}"/>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5" name="Footer Placeholder 4">
            <a:extLst>
              <a:ext uri="{FF2B5EF4-FFF2-40B4-BE49-F238E27FC236}">
                <a16:creationId xmlns:a16="http://schemas.microsoft.com/office/drawing/2014/main" id="{B599B20A-19B9-F250-78B9-2FB056EED9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45FD55-9844-C6F1-A2A4-48383591DD92}"/>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9350339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50200-D012-0689-F71D-5B4A113FB5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1B0DC6-AE24-7D29-0D00-7E7B7DBE03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A78578-AC4A-5A0E-5D9C-E8AAF61A3E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9CADEC-E815-B81F-7270-A6CB388A2A87}"/>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6" name="Footer Placeholder 5">
            <a:extLst>
              <a:ext uri="{FF2B5EF4-FFF2-40B4-BE49-F238E27FC236}">
                <a16:creationId xmlns:a16="http://schemas.microsoft.com/office/drawing/2014/main" id="{85FC617D-7216-341C-7270-BBD92DEDA3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0B7A3E-D06A-1F39-B5BA-FB37AD00C390}"/>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36573403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3D33B-39DF-EFC8-660B-9EE12725BD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799EA9-9398-20FF-DE2E-40CA95E551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26DD19-2598-BE2B-F622-27932614B4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004CDC-25FB-4913-88E5-C943D1688C9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DD555C-0E42-6C56-6034-2D8DC3DDED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83E165-0C82-FFDD-134B-3A40CEDFDC69}"/>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8" name="Footer Placeholder 7">
            <a:extLst>
              <a:ext uri="{FF2B5EF4-FFF2-40B4-BE49-F238E27FC236}">
                <a16:creationId xmlns:a16="http://schemas.microsoft.com/office/drawing/2014/main" id="{613C45DC-5BF4-5046-EE1A-E35360492F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67F94E-08D4-D93E-E5CD-DEB32412850B}"/>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16689506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5AD97-0179-6F78-EE8A-86A3875029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4D7FAC-C0F7-2FBF-2649-5979FAAF892A}"/>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4" name="Footer Placeholder 3">
            <a:extLst>
              <a:ext uri="{FF2B5EF4-FFF2-40B4-BE49-F238E27FC236}">
                <a16:creationId xmlns:a16="http://schemas.microsoft.com/office/drawing/2014/main" id="{3D39DB3B-D9AC-30B9-FFBA-89A18C1D3A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1DC84D-AF35-C72F-A77B-8B08D6117B0C}"/>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13957594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BD9428-47CC-19C3-5E8E-85C314FF67EA}"/>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3" name="Footer Placeholder 2">
            <a:extLst>
              <a:ext uri="{FF2B5EF4-FFF2-40B4-BE49-F238E27FC236}">
                <a16:creationId xmlns:a16="http://schemas.microsoft.com/office/drawing/2014/main" id="{C0140CBA-DD47-B4CF-9D6F-0096F9C8E0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A9FA64-374B-2D33-F7BC-D77550EA4508}"/>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5337397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D6FE2-B5C0-3805-9809-85E99511A0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9B65DA7-EBF2-874A-5B1B-1FBBF02DF0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79FE36-490A-D960-B16E-956BDB5544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001C799-0E46-D7A3-EB38-ADD7CED8E534}"/>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6" name="Footer Placeholder 5">
            <a:extLst>
              <a:ext uri="{FF2B5EF4-FFF2-40B4-BE49-F238E27FC236}">
                <a16:creationId xmlns:a16="http://schemas.microsoft.com/office/drawing/2014/main" id="{C197E484-7A7A-C86B-89CA-A6CDCFA96A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3CAAF1-E983-E98A-FAF2-48739CA7FD48}"/>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253591725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1675F-149E-D682-9382-DE86AF53BD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51AE12-8628-8ED2-0FB5-485C6471F3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79BAE4B-DCB9-AD6C-444A-48DB258C06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7FDEDD-A80E-BA32-B274-B6456997A3FE}"/>
              </a:ext>
            </a:extLst>
          </p:cNvPr>
          <p:cNvSpPr>
            <a:spLocks noGrp="1"/>
          </p:cNvSpPr>
          <p:nvPr>
            <p:ph type="dt" sz="half" idx="10"/>
          </p:nvPr>
        </p:nvSpPr>
        <p:spPr/>
        <p:txBody>
          <a:bodyPr/>
          <a:lstStyle/>
          <a:p>
            <a:fld id="{98580C03-18FC-42DB-A431-DAB5E03F7081}" type="datetimeFigureOut">
              <a:rPr lang="en-US" smtClean="0"/>
              <a:t>7/18/2024</a:t>
            </a:fld>
            <a:endParaRPr lang="en-US"/>
          </a:p>
        </p:txBody>
      </p:sp>
      <p:sp>
        <p:nvSpPr>
          <p:cNvPr id="6" name="Footer Placeholder 5">
            <a:extLst>
              <a:ext uri="{FF2B5EF4-FFF2-40B4-BE49-F238E27FC236}">
                <a16:creationId xmlns:a16="http://schemas.microsoft.com/office/drawing/2014/main" id="{6F77DD61-F01D-F28C-4E92-1B9FEB0AB7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584AA8-1F25-DAC6-0F07-657139381C8E}"/>
              </a:ext>
            </a:extLst>
          </p:cNvPr>
          <p:cNvSpPr>
            <a:spLocks noGrp="1"/>
          </p:cNvSpPr>
          <p:nvPr>
            <p:ph type="sldNum" sz="quarter" idx="12"/>
          </p:nvPr>
        </p:nvSpPr>
        <p:spPr/>
        <p:txBody>
          <a:bodyPr/>
          <a:lstStyle/>
          <a:p>
            <a:fld id="{CF10B309-1117-464D-A540-7973555E9610}" type="slidenum">
              <a:rPr lang="en-US" smtClean="0"/>
              <a:t>‹#›</a:t>
            </a:fld>
            <a:endParaRPr lang="en-US"/>
          </a:p>
        </p:txBody>
      </p:sp>
    </p:spTree>
    <p:extLst>
      <p:ext uri="{BB962C8B-B14F-4D97-AF65-F5344CB8AC3E}">
        <p14:creationId xmlns:p14="http://schemas.microsoft.com/office/powerpoint/2010/main" val="23155400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E67E7C-8D4A-8155-39D2-9CF362F041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C856F3-8527-791C-9591-948D0837D5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247C7D-3B9B-E880-072F-6FC4F2B135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580C03-18FC-42DB-A431-DAB5E03F7081}" type="datetimeFigureOut">
              <a:rPr lang="en-US" smtClean="0"/>
              <a:t>7/18/2024</a:t>
            </a:fld>
            <a:endParaRPr lang="en-US"/>
          </a:p>
        </p:txBody>
      </p:sp>
      <p:sp>
        <p:nvSpPr>
          <p:cNvPr id="5" name="Footer Placeholder 4">
            <a:extLst>
              <a:ext uri="{FF2B5EF4-FFF2-40B4-BE49-F238E27FC236}">
                <a16:creationId xmlns:a16="http://schemas.microsoft.com/office/drawing/2014/main" id="{B4FC1545-771B-76A6-1C97-4B6846EA67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90B0C70-6C99-9663-7ECE-A083B16E23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F10B309-1117-464D-A540-7973555E9610}" type="slidenum">
              <a:rPr lang="en-US" smtClean="0"/>
              <a:t>‹#›</a:t>
            </a:fld>
            <a:endParaRPr lang="en-US"/>
          </a:p>
        </p:txBody>
      </p:sp>
    </p:spTree>
    <p:extLst>
      <p:ext uri="{BB962C8B-B14F-4D97-AF65-F5344CB8AC3E}">
        <p14:creationId xmlns:p14="http://schemas.microsoft.com/office/powerpoint/2010/main" val="3046372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7259A-9454-6065-EB99-BCFEA07D54D4}"/>
              </a:ext>
            </a:extLst>
          </p:cNvPr>
          <p:cNvSpPr>
            <a:spLocks noGrp="1"/>
          </p:cNvSpPr>
          <p:nvPr>
            <p:ph type="ctrTitle"/>
          </p:nvPr>
        </p:nvSpPr>
        <p:spPr/>
        <p:txBody>
          <a:bodyPr>
            <a:noAutofit/>
          </a:bodyPr>
          <a:lstStyle/>
          <a:p>
            <a:r>
              <a:rPr lang="en-US" sz="4400" dirty="0"/>
              <a:t>Blood Glucose Monitoring</a:t>
            </a:r>
            <a:br>
              <a:rPr lang="en-US" sz="4400" dirty="0"/>
            </a:br>
            <a:r>
              <a:rPr lang="en-US" sz="4400" dirty="0">
                <a:solidFill>
                  <a:schemeClr val="accent1">
                    <a:lumMod val="60000"/>
                    <a:lumOff val="40000"/>
                  </a:schemeClr>
                </a:solidFill>
              </a:rPr>
              <a:t>StatStrip Xpress2 Glucose Meter </a:t>
            </a:r>
            <a:r>
              <a:rPr lang="en-US" sz="4400" b="0" i="0" baseline="30000" dirty="0">
                <a:solidFill>
                  <a:srgbClr val="00ABD9"/>
                </a:solidFill>
                <a:effectLst/>
                <a:highlight>
                  <a:srgbClr val="FFFFFF"/>
                </a:highlight>
                <a:latin typeface="Open Sans" panose="020B0606030504020204" pitchFamily="34" charset="0"/>
              </a:rPr>
              <a:t>®</a:t>
            </a:r>
            <a:br>
              <a:rPr lang="en-US" sz="4400" b="0" i="0" dirty="0">
                <a:solidFill>
                  <a:srgbClr val="00ABD9"/>
                </a:solidFill>
                <a:effectLst/>
                <a:highlight>
                  <a:srgbClr val="FFFFFF"/>
                </a:highlight>
                <a:latin typeface="Open Sans" panose="020B0606030504020204" pitchFamily="34" charset="0"/>
              </a:rPr>
            </a:br>
            <a:endParaRPr lang="en-US" sz="4400" dirty="0"/>
          </a:p>
        </p:txBody>
      </p:sp>
      <p:pic>
        <p:nvPicPr>
          <p:cNvPr id="4" name="Picture 3">
            <a:extLst>
              <a:ext uri="{FF2B5EF4-FFF2-40B4-BE49-F238E27FC236}">
                <a16:creationId xmlns:a16="http://schemas.microsoft.com/office/drawing/2014/main" id="{F19B6BEF-7575-E555-AD72-527FAB6CB198}"/>
              </a:ext>
            </a:extLst>
          </p:cNvPr>
          <p:cNvPicPr>
            <a:picLocks noChangeAspect="1"/>
          </p:cNvPicPr>
          <p:nvPr/>
        </p:nvPicPr>
        <p:blipFill>
          <a:blip r:embed="rId2"/>
          <a:stretch>
            <a:fillRect/>
          </a:stretch>
        </p:blipFill>
        <p:spPr>
          <a:xfrm>
            <a:off x="4666364" y="3096739"/>
            <a:ext cx="2859272" cy="664522"/>
          </a:xfrm>
          <a:prstGeom prst="rect">
            <a:avLst/>
          </a:prstGeom>
        </p:spPr>
      </p:pic>
    </p:spTree>
    <p:extLst>
      <p:ext uri="{BB962C8B-B14F-4D97-AF65-F5344CB8AC3E}">
        <p14:creationId xmlns:p14="http://schemas.microsoft.com/office/powerpoint/2010/main" val="21596043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BC121-F4D3-6085-49DF-5806D7A4D59F}"/>
              </a:ext>
            </a:extLst>
          </p:cNvPr>
          <p:cNvSpPr>
            <a:spLocks noGrp="1"/>
          </p:cNvSpPr>
          <p:nvPr>
            <p:ph type="title"/>
          </p:nvPr>
        </p:nvSpPr>
        <p:spPr>
          <a:xfrm>
            <a:off x="838200" y="365125"/>
            <a:ext cx="10515600" cy="619613"/>
          </a:xfrm>
        </p:spPr>
        <p:txBody>
          <a:bodyPr>
            <a:normAutofit/>
          </a:bodyPr>
          <a:lstStyle/>
          <a:p>
            <a:r>
              <a:rPr lang="en-US" sz="3600" dirty="0">
                <a:latin typeface="Aharoni" panose="02010803020104030203" pitchFamily="2" charset="-79"/>
                <a:ea typeface="ADLaM Display" panose="020F0502020204030204" pitchFamily="2" charset="0"/>
                <a:cs typeface="Aharoni" panose="02010803020104030203" pitchFamily="2" charset="-79"/>
              </a:rPr>
              <a:t>POC Glucose Monitor</a:t>
            </a:r>
          </a:p>
        </p:txBody>
      </p:sp>
      <p:sp>
        <p:nvSpPr>
          <p:cNvPr id="3" name="Content Placeholder 2">
            <a:extLst>
              <a:ext uri="{FF2B5EF4-FFF2-40B4-BE49-F238E27FC236}">
                <a16:creationId xmlns:a16="http://schemas.microsoft.com/office/drawing/2014/main" id="{C8F77FFA-7D80-2170-D825-C0A0986F24AC}"/>
              </a:ext>
            </a:extLst>
          </p:cNvPr>
          <p:cNvSpPr>
            <a:spLocks noGrp="1"/>
          </p:cNvSpPr>
          <p:nvPr>
            <p:ph idx="1"/>
          </p:nvPr>
        </p:nvSpPr>
        <p:spPr>
          <a:xfrm>
            <a:off x="838200" y="984738"/>
            <a:ext cx="10515600" cy="5192225"/>
          </a:xfrm>
        </p:spPr>
        <p:txBody>
          <a:bodyPr>
            <a:normAutofit/>
          </a:bodyPr>
          <a:lstStyle/>
          <a:p>
            <a:r>
              <a:rPr lang="en-US" sz="1600" b="1" i="0" dirty="0">
                <a:solidFill>
                  <a:srgbClr val="444444"/>
                </a:solidFill>
                <a:effectLst/>
                <a:highlight>
                  <a:srgbClr val="FFFFFF"/>
                </a:highlight>
                <a:latin typeface="Open Sans" panose="020B0606030504020204" pitchFamily="34" charset="0"/>
              </a:rPr>
              <a:t>Battery Information:</a:t>
            </a:r>
            <a:r>
              <a:rPr lang="en-US" sz="1600" b="0" i="0" dirty="0">
                <a:solidFill>
                  <a:srgbClr val="444444"/>
                </a:solidFill>
                <a:effectLst/>
                <a:highlight>
                  <a:srgbClr val="FFFFFF"/>
                </a:highlight>
                <a:latin typeface="Open Sans" panose="020B0606030504020204" pitchFamily="34" charset="0"/>
              </a:rPr>
              <a:t>2 AA batteries</a:t>
            </a:r>
            <a:endParaRPr lang="en-US" sz="2400" dirty="0"/>
          </a:p>
          <a:p>
            <a:r>
              <a:rPr lang="en-US" sz="2400" dirty="0"/>
              <a:t>Quality controls must be completed</a:t>
            </a:r>
          </a:p>
          <a:p>
            <a:pPr marL="0" indent="0">
              <a:buNone/>
            </a:pPr>
            <a:r>
              <a:rPr lang="en-US" sz="2400" b="1" dirty="0"/>
              <a:t>Daily when meter in use</a:t>
            </a:r>
          </a:p>
          <a:p>
            <a:pPr marL="0" indent="0">
              <a:buNone/>
            </a:pPr>
            <a:endParaRPr lang="en-US" sz="2400" b="1" dirty="0"/>
          </a:p>
          <a:p>
            <a:r>
              <a:rPr lang="en-US" sz="2400" dirty="0"/>
              <a:t>QC vials expire 90 days after opening</a:t>
            </a:r>
          </a:p>
          <a:p>
            <a:pPr marL="0" indent="0">
              <a:buNone/>
            </a:pPr>
            <a:r>
              <a:rPr lang="en-US" sz="2400" dirty="0"/>
              <a:t>(</a:t>
            </a:r>
            <a:r>
              <a:rPr lang="en-US" sz="2400" b="1" dirty="0">
                <a:solidFill>
                  <a:srgbClr val="FF0000"/>
                </a:solidFill>
              </a:rPr>
              <a:t>date and initial</a:t>
            </a:r>
            <a:r>
              <a:rPr lang="en-US" sz="2400" dirty="0"/>
              <a:t>)</a:t>
            </a:r>
          </a:p>
          <a:p>
            <a:r>
              <a:rPr lang="en-US" sz="2600" dirty="0"/>
              <a:t>Glucose test strips expire 180 days after</a:t>
            </a:r>
          </a:p>
          <a:p>
            <a:pPr marL="0" indent="0">
              <a:buNone/>
            </a:pPr>
            <a:r>
              <a:rPr lang="en-US" sz="2600" dirty="0"/>
              <a:t>opening (</a:t>
            </a:r>
            <a:r>
              <a:rPr lang="en-US" sz="2600" b="1" dirty="0">
                <a:solidFill>
                  <a:srgbClr val="FF0000"/>
                </a:solidFill>
              </a:rPr>
              <a:t>date and initial</a:t>
            </a:r>
            <a:r>
              <a:rPr lang="en-US" sz="2600" dirty="0"/>
              <a:t>)</a:t>
            </a:r>
          </a:p>
          <a:p>
            <a:pPr marL="0" indent="0">
              <a:buNone/>
            </a:pPr>
            <a:endParaRPr lang="en-US" sz="2600" dirty="0"/>
          </a:p>
          <a:p>
            <a:r>
              <a:rPr lang="en-US" sz="2600" dirty="0"/>
              <a:t>Results below 10 mg/dL will display “LO”</a:t>
            </a:r>
          </a:p>
          <a:p>
            <a:r>
              <a:rPr lang="en-US" sz="2600" dirty="0"/>
              <a:t>Results above 600 mg/dL will display ”HIGH”</a:t>
            </a:r>
          </a:p>
          <a:p>
            <a:pPr marL="0" indent="0">
              <a:buNone/>
            </a:pPr>
            <a:endParaRPr lang="en-US" dirty="0"/>
          </a:p>
        </p:txBody>
      </p:sp>
      <p:pic>
        <p:nvPicPr>
          <p:cNvPr id="5" name="Picture 4">
            <a:extLst>
              <a:ext uri="{FF2B5EF4-FFF2-40B4-BE49-F238E27FC236}">
                <a16:creationId xmlns:a16="http://schemas.microsoft.com/office/drawing/2014/main" id="{106106DE-7A6E-EE84-91E6-0604D98AF3B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415280" y="1500187"/>
            <a:ext cx="3365660" cy="3857625"/>
          </a:xfrm>
          <a:prstGeom prst="rect">
            <a:avLst/>
          </a:prstGeom>
        </p:spPr>
      </p:pic>
    </p:spTree>
    <p:extLst>
      <p:ext uri="{BB962C8B-B14F-4D97-AF65-F5344CB8AC3E}">
        <p14:creationId xmlns:p14="http://schemas.microsoft.com/office/powerpoint/2010/main" val="35343340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F1394-9BD8-4C6D-724D-2524AF7DCDC3}"/>
              </a:ext>
            </a:extLst>
          </p:cNvPr>
          <p:cNvSpPr>
            <a:spLocks noGrp="1"/>
          </p:cNvSpPr>
          <p:nvPr>
            <p:ph type="title"/>
          </p:nvPr>
        </p:nvSpPr>
        <p:spPr/>
        <p:txBody>
          <a:bodyPr>
            <a:normAutofit/>
          </a:bodyPr>
          <a:lstStyle/>
          <a:p>
            <a:r>
              <a:rPr lang="en-US" sz="3600" dirty="0">
                <a:latin typeface="Aharoni" panose="02010803020104030203" pitchFamily="2" charset="-79"/>
                <a:cs typeface="Aharoni" panose="02010803020104030203" pitchFamily="2" charset="-79"/>
              </a:rPr>
              <a:t>patient testing</a:t>
            </a:r>
          </a:p>
        </p:txBody>
      </p:sp>
      <p:sp>
        <p:nvSpPr>
          <p:cNvPr id="3" name="Content Placeholder 2">
            <a:extLst>
              <a:ext uri="{FF2B5EF4-FFF2-40B4-BE49-F238E27FC236}">
                <a16:creationId xmlns:a16="http://schemas.microsoft.com/office/drawing/2014/main" id="{0310B8A2-95B6-5213-A0A8-7850088F3223}"/>
              </a:ext>
            </a:extLst>
          </p:cNvPr>
          <p:cNvSpPr>
            <a:spLocks noGrp="1"/>
          </p:cNvSpPr>
          <p:nvPr>
            <p:ph idx="1"/>
          </p:nvPr>
        </p:nvSpPr>
        <p:spPr/>
        <p:txBody>
          <a:bodyPr/>
          <a:lstStyle/>
          <a:p>
            <a:r>
              <a:rPr lang="en-US" sz="2400" dirty="0"/>
              <a:t>As per FDA regulations, fingerstick glucose determinations are not to be performed on patients having cold fingers or poor circulation</a:t>
            </a:r>
            <a:r>
              <a:rPr lang="en-US" dirty="0"/>
              <a:t>. </a:t>
            </a:r>
            <a:r>
              <a:rPr lang="en-US" b="1" dirty="0"/>
              <a:t>Consult nurse for further instruction.</a:t>
            </a:r>
          </a:p>
          <a:p>
            <a:r>
              <a:rPr lang="en-US" dirty="0"/>
              <a:t>Best practice is to clean the skin with alcohol pad before piercing the skin, wiping away the first drop of blood, and using the second drop of blood for the test</a:t>
            </a:r>
          </a:p>
          <a:p>
            <a:r>
              <a:rPr lang="en-US" dirty="0"/>
              <a:t>For results “LO” (&lt;10) or “HIGH” (&gt;600), </a:t>
            </a:r>
            <a:r>
              <a:rPr lang="en-US" i="1" dirty="0"/>
              <a:t>repeat testing</a:t>
            </a:r>
            <a:r>
              <a:rPr lang="en-US" dirty="0"/>
              <a:t>. </a:t>
            </a:r>
          </a:p>
          <a:p>
            <a:r>
              <a:rPr lang="en-US" dirty="0"/>
              <a:t>Clean &amp; Disinfect the meter</a:t>
            </a:r>
          </a:p>
          <a:p>
            <a:endParaRPr lang="en-US" dirty="0"/>
          </a:p>
        </p:txBody>
      </p:sp>
      <p:pic>
        <p:nvPicPr>
          <p:cNvPr id="5" name="Picture 4" descr="A close-up of a blood glucose meter&#10;&#10;Description automatically generated">
            <a:extLst>
              <a:ext uri="{FF2B5EF4-FFF2-40B4-BE49-F238E27FC236}">
                <a16:creationId xmlns:a16="http://schemas.microsoft.com/office/drawing/2014/main" id="{55057898-8059-91EB-7A9C-BB00FC2EEDCE}"/>
              </a:ext>
            </a:extLst>
          </p:cNvPr>
          <p:cNvPicPr>
            <a:picLocks noChangeAspect="1"/>
          </p:cNvPicPr>
          <p:nvPr/>
        </p:nvPicPr>
        <p:blipFill rotWithShape="1">
          <a:blip r:embed="rId2">
            <a:extLst>
              <a:ext uri="{28A0092B-C50C-407E-A947-70E740481C1C}">
                <a14:useLocalDpi xmlns:a14="http://schemas.microsoft.com/office/drawing/2010/main" val="0"/>
              </a:ext>
            </a:extLst>
          </a:blip>
          <a:srcRect l="-6712" t="-2026" r="30537" b="21563"/>
          <a:stretch/>
        </p:blipFill>
        <p:spPr>
          <a:xfrm>
            <a:off x="10255317" y="254523"/>
            <a:ext cx="1537615" cy="2017337"/>
          </a:xfrm>
          <a:prstGeom prst="rect">
            <a:avLst/>
          </a:prstGeom>
        </p:spPr>
      </p:pic>
    </p:spTree>
    <p:extLst>
      <p:ext uri="{BB962C8B-B14F-4D97-AF65-F5344CB8AC3E}">
        <p14:creationId xmlns:p14="http://schemas.microsoft.com/office/powerpoint/2010/main" val="18342427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09975F7-605D-A256-B360-C64D4E5D66BB}"/>
              </a:ext>
            </a:extLst>
          </p:cNvPr>
          <p:cNvPicPr>
            <a:picLocks noChangeAspect="1"/>
          </p:cNvPicPr>
          <p:nvPr/>
        </p:nvPicPr>
        <p:blipFill>
          <a:blip r:embed="rId2"/>
          <a:stretch>
            <a:fillRect/>
          </a:stretch>
        </p:blipFill>
        <p:spPr>
          <a:xfrm>
            <a:off x="2472312" y="-82296"/>
            <a:ext cx="6680447" cy="6858000"/>
          </a:xfrm>
          <a:prstGeom prst="rect">
            <a:avLst/>
          </a:prstGeom>
        </p:spPr>
      </p:pic>
      <p:pic>
        <p:nvPicPr>
          <p:cNvPr id="4" name="Picture 3" descr="A close-up of a label&#10;&#10;PDI SANI-CLOTH BLEACH GERMICIDAL DISPOSABLE WIPE">
            <a:extLst>
              <a:ext uri="{FF2B5EF4-FFF2-40B4-BE49-F238E27FC236}">
                <a16:creationId xmlns:a16="http://schemas.microsoft.com/office/drawing/2014/main" id="{4B0C7E5F-FE20-DE38-A856-5A16BA22B6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87703" y="4882896"/>
            <a:ext cx="1491705" cy="1243584"/>
          </a:xfrm>
          <a:prstGeom prst="rect">
            <a:avLst/>
          </a:prstGeom>
        </p:spPr>
      </p:pic>
    </p:spTree>
    <p:extLst>
      <p:ext uri="{BB962C8B-B14F-4D97-AF65-F5344CB8AC3E}">
        <p14:creationId xmlns:p14="http://schemas.microsoft.com/office/powerpoint/2010/main" val="42026515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1AABC09-7829-5B03-C3E9-167FB47694D8}"/>
              </a:ext>
            </a:extLst>
          </p:cNvPr>
          <p:cNvPicPr>
            <a:picLocks noChangeAspect="1"/>
          </p:cNvPicPr>
          <p:nvPr/>
        </p:nvPicPr>
        <p:blipFill>
          <a:blip r:embed="rId2"/>
          <a:stretch>
            <a:fillRect/>
          </a:stretch>
        </p:blipFill>
        <p:spPr>
          <a:xfrm>
            <a:off x="1981200" y="352425"/>
            <a:ext cx="8229600" cy="6153150"/>
          </a:xfrm>
          <a:prstGeom prst="rect">
            <a:avLst/>
          </a:prstGeom>
        </p:spPr>
      </p:pic>
    </p:spTree>
    <p:extLst>
      <p:ext uri="{BB962C8B-B14F-4D97-AF65-F5344CB8AC3E}">
        <p14:creationId xmlns:p14="http://schemas.microsoft.com/office/powerpoint/2010/main" val="27847474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2836EF-22A8-7CC7-06CC-05A1170D912D}"/>
              </a:ext>
            </a:extLst>
          </p:cNvPr>
          <p:cNvPicPr>
            <a:picLocks noChangeAspect="1"/>
          </p:cNvPicPr>
          <p:nvPr/>
        </p:nvPicPr>
        <p:blipFill>
          <a:blip r:embed="rId2"/>
          <a:stretch>
            <a:fillRect/>
          </a:stretch>
        </p:blipFill>
        <p:spPr>
          <a:xfrm>
            <a:off x="2005012" y="433387"/>
            <a:ext cx="8181975" cy="5991225"/>
          </a:xfrm>
          <a:prstGeom prst="rect">
            <a:avLst/>
          </a:prstGeom>
        </p:spPr>
      </p:pic>
    </p:spTree>
    <p:extLst>
      <p:ext uri="{BB962C8B-B14F-4D97-AF65-F5344CB8AC3E}">
        <p14:creationId xmlns:p14="http://schemas.microsoft.com/office/powerpoint/2010/main" val="17032116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121</TotalTime>
  <Words>162</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Aharoni</vt:lpstr>
      <vt:lpstr>Aptos</vt:lpstr>
      <vt:lpstr>Aptos Display</vt:lpstr>
      <vt:lpstr>Arial</vt:lpstr>
      <vt:lpstr>Open Sans</vt:lpstr>
      <vt:lpstr>Office Theme</vt:lpstr>
      <vt:lpstr>Blood Glucose Monitoring StatStrip Xpress2 Glucose Meter ® </vt:lpstr>
      <vt:lpstr>POC Glucose Monitor</vt:lpstr>
      <vt:lpstr>patient testing</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Kratz, Diane</dc:creator>
  <cp:lastModifiedBy>Kratz, Diane</cp:lastModifiedBy>
  <cp:revision>9</cp:revision>
  <dcterms:created xsi:type="dcterms:W3CDTF">2024-07-16T12:36:14Z</dcterms:created>
  <dcterms:modified xsi:type="dcterms:W3CDTF">2024-07-18T19:30:42Z</dcterms:modified>
</cp:coreProperties>
</file>