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7"/>
  </p:notesMasterIdLst>
  <p:sldIdLst>
    <p:sldId id="256" r:id="rId2"/>
    <p:sldId id="292" r:id="rId3"/>
    <p:sldId id="293" r:id="rId4"/>
    <p:sldId id="301" r:id="rId5"/>
    <p:sldId id="302" r:id="rId6"/>
    <p:sldId id="290" r:id="rId7"/>
    <p:sldId id="295" r:id="rId8"/>
    <p:sldId id="289" r:id="rId9"/>
    <p:sldId id="291" r:id="rId10"/>
    <p:sldId id="285" r:id="rId11"/>
    <p:sldId id="286" r:id="rId12"/>
    <p:sldId id="287" r:id="rId13"/>
    <p:sldId id="288" r:id="rId14"/>
    <p:sldId id="296" r:id="rId15"/>
    <p:sldId id="299" r:id="rId16"/>
    <p:sldId id="297" r:id="rId17"/>
    <p:sldId id="298" r:id="rId18"/>
    <p:sldId id="303" r:id="rId19"/>
    <p:sldId id="300" r:id="rId20"/>
    <p:sldId id="305" r:id="rId21"/>
    <p:sldId id="304" r:id="rId22"/>
    <p:sldId id="308" r:id="rId23"/>
    <p:sldId id="306" r:id="rId24"/>
    <p:sldId id="309" r:id="rId25"/>
    <p:sldId id="31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3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E3D8EB89-E7B8-47DD-BA21-52C790B2CBA7}" type="slidenum">
              <a:rPr lang="en-US"/>
              <a:pPr>
                <a:defRPr/>
              </a:pPr>
              <a:t>‹#›</a:t>
            </a:fld>
            <a:endParaRPr lang="en-US"/>
          </a:p>
        </p:txBody>
      </p:sp>
    </p:spTree>
    <p:extLst>
      <p:ext uri="{BB962C8B-B14F-4D97-AF65-F5344CB8AC3E}">
        <p14:creationId xmlns="" xmlns:p14="http://schemas.microsoft.com/office/powerpoint/2010/main" val="3103208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t>California was associated with out of country travel by an non immunized child. </a:t>
            </a:r>
          </a:p>
        </p:txBody>
      </p:sp>
      <p:sp>
        <p:nvSpPr>
          <p:cNvPr id="52228" name="Slide Number Placeholder 3"/>
          <p:cNvSpPr>
            <a:spLocks noGrp="1"/>
          </p:cNvSpPr>
          <p:nvPr>
            <p:ph type="sldNum" sz="quarter" idx="5"/>
          </p:nvPr>
        </p:nvSpPr>
        <p:spPr>
          <a:noFill/>
        </p:spPr>
        <p:txBody>
          <a:bodyPr/>
          <a:lstStyle/>
          <a:p>
            <a:fld id="{E3DE97ED-DC2B-43CD-A66E-14E2B1F6710C}" type="slidenum">
              <a:rPr lang="en-US" smtClean="0"/>
              <a:pPr/>
              <a:t>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Mumps is usually a mild viral disease. </a:t>
            </a:r>
          </a:p>
          <a:p>
            <a:r>
              <a:rPr lang="en-US" smtClean="0"/>
              <a:t>However, serious complications, such as inflammation of the brain (encephalitis) can occur rarely. Prior to mumps vaccine, mumps encephalitis was the leading cause of viral encephalitis in the United States, </a:t>
            </a:r>
          </a:p>
          <a:p>
            <a:r>
              <a:rPr lang="en-US" smtClean="0"/>
              <a:t>Serious side effects of mumps are more common among adults than children. </a:t>
            </a:r>
          </a:p>
          <a:p>
            <a:r>
              <a:rPr lang="en-US" smtClean="0"/>
              <a:t>Among males, mumps can lead to, a testicular inflammation that causes pain, swelling, nausea, vomiting and fever. ( 37% of  post pubertal males)</a:t>
            </a:r>
          </a:p>
          <a:p>
            <a:r>
              <a:rPr lang="en-US" smtClean="0"/>
              <a:t>Among some women with mumps, inflammation of the ovaries or breasts can occur</a:t>
            </a:r>
          </a:p>
          <a:p>
            <a:r>
              <a:rPr lang="en-US" smtClean="0"/>
              <a:t> </a:t>
            </a:r>
            <a:r>
              <a:rPr lang="en-US" b="1" smtClean="0"/>
              <a:t>An increase in miscarriages has been found among women who develop mumps during the first trimester of pregnancy. </a:t>
            </a:r>
            <a:endParaRPr lang="en-US" smtClean="0"/>
          </a:p>
          <a:p>
            <a:endParaRPr lang="en-US" smtClean="0"/>
          </a:p>
        </p:txBody>
      </p:sp>
      <p:sp>
        <p:nvSpPr>
          <p:cNvPr id="53252" name="Slide Number Placeholder 3"/>
          <p:cNvSpPr>
            <a:spLocks noGrp="1"/>
          </p:cNvSpPr>
          <p:nvPr>
            <p:ph type="sldNum" sz="quarter" idx="5"/>
          </p:nvPr>
        </p:nvSpPr>
        <p:spPr>
          <a:noFill/>
        </p:spPr>
        <p:txBody>
          <a:bodyPr/>
          <a:lstStyle/>
          <a:p>
            <a:fld id="{4F8B5232-DE64-47DB-B75D-34DCCE4F607B}" type="slidenum">
              <a:rPr lang="en-US" smtClean="0"/>
              <a:pPr/>
              <a:t>10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t>In 1964-1965, before rubella immunization was used routinely in the U.S., there was an epidemic of rubella that resulted in an estimated 20,000 infants born with CRS, with 2,100 neonatal deaths and 11,250 miscarriages. Of the 20,000 infants born with CRS, 11,600 were deaf, 3,580 were blind, and 1,800 were mentally retarded.</a:t>
            </a:r>
          </a:p>
          <a:p>
            <a:endParaRPr lang="en-US" sz="800" smtClean="0"/>
          </a:p>
          <a:p>
            <a:r>
              <a:rPr lang="en-US" smtClean="0"/>
              <a:t>Less red rash Due to the widespread use of rubella vaccine, only six CRS cases were provisionally reported in the U.S. in 2000. Because many developing countries do not include rubella in the childhood immunization schedule, many of these cases occurred in foreign-born adults. Since 1996, greater than 50 percent of the reported rubella cases have been among adults. Since 1999, there have been 40 pregnant women infected with rubella.</a:t>
            </a:r>
          </a:p>
          <a:p>
            <a:endParaRPr lang="en-US" smtClean="0"/>
          </a:p>
        </p:txBody>
      </p:sp>
      <p:sp>
        <p:nvSpPr>
          <p:cNvPr id="54276" name="Slide Number Placeholder 3"/>
          <p:cNvSpPr>
            <a:spLocks noGrp="1"/>
          </p:cNvSpPr>
          <p:nvPr>
            <p:ph type="sldNum" sz="quarter" idx="5"/>
          </p:nvPr>
        </p:nvSpPr>
        <p:spPr>
          <a:noFill/>
        </p:spPr>
        <p:txBody>
          <a:bodyPr/>
          <a:lstStyle/>
          <a:p>
            <a:fld id="{14A2DF02-371D-4659-9E19-226511FA9FDA}" type="slidenum">
              <a:rPr lang="en-US" smtClean="0"/>
              <a:pPr/>
              <a:t>12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Influenza A viruses are divided into subtypes based on two proteins on the surface of the virus: the hemagglutinin (H) and the neuraminidase (N). There are 18 different hemagglutinin subtypes and 11 different neuraminidase subtypes. </a:t>
            </a:r>
            <a:endParaRPr lang="en-US" dirty="0"/>
          </a:p>
        </p:txBody>
      </p:sp>
      <p:sp>
        <p:nvSpPr>
          <p:cNvPr id="4" name="Slide Number Placeholder 3"/>
          <p:cNvSpPr>
            <a:spLocks noGrp="1"/>
          </p:cNvSpPr>
          <p:nvPr>
            <p:ph type="sldNum" sz="quarter" idx="10"/>
          </p:nvPr>
        </p:nvSpPr>
        <p:spPr/>
        <p:txBody>
          <a:bodyPr/>
          <a:lstStyle/>
          <a:p>
            <a:pPr>
              <a:defRPr/>
            </a:pPr>
            <a:fld id="{E3D8EB89-E7B8-47DD-BA21-52C790B2CBA7}"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0" hangingPunct="0">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0" hangingPunct="0">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0" hangingPunct="0">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0" hangingPunct="0">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0" hangingPunct="0">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0" hangingPunct="0">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0" hangingPunct="0">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0" hangingPunct="0">
                <a:defRPr/>
              </a:pPr>
              <a:endParaRPr lang="en-US"/>
            </a:p>
          </p:txBody>
        </p:sp>
      </p:grpSp>
      <p:sp>
        <p:nvSpPr>
          <p:cNvPr id="4509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4509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89CB2AE2-D361-4032-A018-D4DC6BF3861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14DC9BE-8AAB-4745-B1CE-53C0B4F1CB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4E523EF-7A07-4DD9-98FD-2EFC293A8AA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CE6F414C-FA7E-4795-AFE5-35541071D4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F84B9A2-1DEC-4337-BAF3-8CBD4B4E504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1179FB9E-60C4-4666-8640-CA89292856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B43FA701-7DE0-42FC-9793-BA4B4A0B55F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07CBED37-4224-44AB-8B95-FAEFBEF2DF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D38F6F5F-C43F-456C-8F6E-88C9290F189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A5E79D05-82E3-4D8B-A1E4-BA116E6789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FD9ADA22-E538-44FA-9E50-E1C9F6AF8C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403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sp>
          <p:nvSpPr>
            <p:cNvPr id="4403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sp>
          <p:nvSpPr>
            <p:cNvPr id="4403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grpSp>
          <p:nvGrpSpPr>
            <p:cNvPr id="1035" name="Group 6"/>
            <p:cNvGrpSpPr>
              <a:grpSpLocks/>
            </p:cNvGrpSpPr>
            <p:nvPr/>
          </p:nvGrpSpPr>
          <p:grpSpPr bwMode="auto">
            <a:xfrm>
              <a:off x="288" y="0"/>
              <a:ext cx="5098" cy="4316"/>
              <a:chOff x="288" y="0"/>
              <a:chExt cx="5098" cy="4316"/>
            </a:xfrm>
          </p:grpSpPr>
          <p:sp>
            <p:nvSpPr>
              <p:cNvPr id="4403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4404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4404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4404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4404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4404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4404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4404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4404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4404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4404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4405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sp>
            <p:nvSpPr>
              <p:cNvPr id="4405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p>
            </p:txBody>
          </p:sp>
        </p:grpSp>
        <p:sp>
          <p:nvSpPr>
            <p:cNvPr id="4405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sp>
          <p:nvSpPr>
            <p:cNvPr id="4405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p>
          </p:txBody>
        </p:sp>
        <p:sp>
          <p:nvSpPr>
            <p:cNvPr id="4405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p>
          </p:txBody>
        </p:sp>
        <p:sp>
          <p:nvSpPr>
            <p:cNvPr id="4405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0" hangingPunct="0">
                <a:defRPr/>
              </a:pPr>
              <a:endParaRPr lang="en-US"/>
            </a:p>
          </p:txBody>
        </p:sp>
        <p:sp>
          <p:nvSpPr>
            <p:cNvPr id="4405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0" hangingPunct="0">
                <a:defRPr/>
              </a:pPr>
              <a:endParaRPr lang="en-US"/>
            </a:p>
          </p:txBody>
        </p:sp>
        <p:sp>
          <p:nvSpPr>
            <p:cNvPr id="4405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p>
          </p:txBody>
        </p:sp>
        <p:sp>
          <p:nvSpPr>
            <p:cNvPr id="4405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0" hangingPunct="0">
                <a:defRPr/>
              </a:pPr>
              <a:endParaRPr lang="en-US"/>
            </a:p>
          </p:txBody>
        </p:sp>
        <p:sp>
          <p:nvSpPr>
            <p:cNvPr id="4405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0" hangingPunct="0">
                <a:defRPr/>
              </a:pPr>
              <a:endParaRPr lang="en-US"/>
            </a:p>
          </p:txBody>
        </p:sp>
        <p:sp>
          <p:nvSpPr>
            <p:cNvPr id="4406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4406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4406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0" hangingPunct="0">
                <a:defRPr/>
              </a:pPr>
              <a:endParaRPr lang="en-US"/>
            </a:p>
          </p:txBody>
        </p:sp>
        <p:grpSp>
          <p:nvGrpSpPr>
            <p:cNvPr id="1047" name="Group 31"/>
            <p:cNvGrpSpPr>
              <a:grpSpLocks/>
            </p:cNvGrpSpPr>
            <p:nvPr/>
          </p:nvGrpSpPr>
          <p:grpSpPr bwMode="auto">
            <a:xfrm>
              <a:off x="1" y="392"/>
              <a:ext cx="5758" cy="1571"/>
              <a:chOff x="1" y="392"/>
              <a:chExt cx="5758" cy="1571"/>
            </a:xfrm>
          </p:grpSpPr>
          <p:sp>
            <p:nvSpPr>
              <p:cNvPr id="4406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4406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4406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4406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0" hangingPunct="0">
                  <a:defRPr/>
                </a:pPr>
                <a:endParaRPr lang="en-US"/>
              </a:p>
            </p:txBody>
          </p:sp>
          <p:sp>
            <p:nvSpPr>
              <p:cNvPr id="4406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0" hangingPunct="0">
                  <a:defRPr/>
                </a:pPr>
                <a:endParaRPr lang="en-US"/>
              </a:p>
            </p:txBody>
          </p:sp>
        </p:grpSp>
        <p:sp>
          <p:nvSpPr>
            <p:cNvPr id="4406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0" hangingPunct="0">
                <a:defRPr/>
              </a:pPr>
              <a:endParaRPr lang="en-US"/>
            </a:p>
          </p:txBody>
        </p:sp>
        <p:sp>
          <p:nvSpPr>
            <p:cNvPr id="4407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0" hangingPunct="0">
                <a:defRPr/>
              </a:pPr>
              <a:endParaRPr lang="en-US"/>
            </a:p>
          </p:txBody>
        </p:sp>
      </p:grpSp>
      <p:sp>
        <p:nvSpPr>
          <p:cNvPr id="44071"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07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4407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4407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01C8C2FC-A1E8-4DDB-A3DE-429CEE4D4E6A}" type="slidenum">
              <a:rPr lang="en-US"/>
              <a:pPr>
                <a:defRPr/>
              </a:pPr>
              <a:t>‹#›</a:t>
            </a:fld>
            <a:endParaRPr lang="en-US"/>
          </a:p>
        </p:txBody>
      </p:sp>
      <p:sp>
        <p:nvSpPr>
          <p:cNvPr id="4407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cdc.gov/meningococcal/outbreaks/ucsb.html" TargetMode="External"/><Relationship Id="rId2" Type="http://schemas.openxmlformats.org/officeDocument/2006/relationships/hyperlink" Target="http://www.cdc.gov/meningococcal/outbreaks/princeton.html" TargetMode="External"/><Relationship Id="rId1" Type="http://schemas.openxmlformats.org/officeDocument/2006/relationships/slideLayout" Target="../slideLayouts/slideLayout2.xml"/><Relationship Id="rId4" Type="http://schemas.openxmlformats.org/officeDocument/2006/relationships/hyperlink" Target="http://publichealth.lacounty.gov/ACD/docs/MeningUpdate2013.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Aerosol Transmissible Disease</a:t>
            </a:r>
          </a:p>
        </p:txBody>
      </p:sp>
      <p:sp>
        <p:nvSpPr>
          <p:cNvPr id="2051" name="Rectangle 3"/>
          <p:cNvSpPr>
            <a:spLocks noGrp="1" noChangeArrowheads="1"/>
          </p:cNvSpPr>
          <p:nvPr>
            <p:ph type="subTitle" idx="1"/>
          </p:nvPr>
        </p:nvSpPr>
        <p:spPr/>
        <p:txBody>
          <a:bodyPr/>
          <a:lstStyle/>
          <a:p>
            <a:pPr eaLnBrk="1" hangingPunct="1">
              <a:defRPr/>
            </a:pPr>
            <a:r>
              <a:rPr lang="en-US" dirty="0" smtClean="0"/>
              <a:t>Annemarie Flood RN BSN CIC</a:t>
            </a:r>
          </a:p>
          <a:p>
            <a:pPr eaLnBrk="1" hangingPunct="1">
              <a:defRPr/>
            </a:pPr>
            <a:endParaRPr lang="en-US" dirty="0" smtClean="0"/>
          </a:p>
        </p:txBody>
      </p:sp>
      <p:pic>
        <p:nvPicPr>
          <p:cNvPr id="4100" name="Picture 4" descr="Picture 056"/>
          <p:cNvPicPr>
            <a:picLocks noChangeAspect="1" noChangeArrowheads="1"/>
          </p:cNvPicPr>
          <p:nvPr/>
        </p:nvPicPr>
        <p:blipFill>
          <a:blip r:embed="rId2" cstate="print"/>
          <a:srcRect/>
          <a:stretch>
            <a:fillRect/>
          </a:stretch>
        </p:blipFill>
        <p:spPr bwMode="auto">
          <a:xfrm>
            <a:off x="4038599" y="4648200"/>
            <a:ext cx="981075"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Mumps</a:t>
            </a:r>
          </a:p>
        </p:txBody>
      </p:sp>
      <p:pic>
        <p:nvPicPr>
          <p:cNvPr id="13315" name="Content Placeholder 6" descr="Mumps.tiff"/>
          <p:cNvPicPr>
            <a:picLocks noGrp="1" noChangeAspect="1"/>
          </p:cNvPicPr>
          <p:nvPr>
            <p:ph sz="half" idx="1"/>
          </p:nvPr>
        </p:nvPicPr>
        <p:blipFill>
          <a:blip r:embed="rId3" cstate="print"/>
          <a:srcRect/>
          <a:stretch>
            <a:fillRect/>
          </a:stretch>
        </p:blipFill>
        <p:spPr>
          <a:xfrm>
            <a:off x="457200" y="2536825"/>
            <a:ext cx="4038600" cy="2657475"/>
          </a:xfrm>
        </p:spPr>
      </p:pic>
      <p:sp>
        <p:nvSpPr>
          <p:cNvPr id="6" name="Content Placeholder 5"/>
          <p:cNvSpPr>
            <a:spLocks noGrp="1"/>
          </p:cNvSpPr>
          <p:nvPr>
            <p:ph sz="half" idx="2"/>
          </p:nvPr>
        </p:nvSpPr>
        <p:spPr/>
        <p:txBody>
          <a:bodyPr/>
          <a:lstStyle/>
          <a:p>
            <a:pPr>
              <a:defRPr/>
            </a:pPr>
            <a:r>
              <a:rPr lang="en-US" sz="2000" dirty="0" smtClean="0"/>
              <a:t>Swollen, painful salivary glands on one or both sides of face (</a:t>
            </a:r>
            <a:r>
              <a:rPr lang="en-US" sz="2000" dirty="0" err="1" smtClean="0"/>
              <a:t>parotitis</a:t>
            </a:r>
            <a:r>
              <a:rPr lang="en-US" sz="2000" dirty="0" smtClean="0"/>
              <a:t>)</a:t>
            </a:r>
          </a:p>
          <a:p>
            <a:pPr>
              <a:defRPr/>
            </a:pPr>
            <a:r>
              <a:rPr lang="en-US" sz="2000" dirty="0" smtClean="0"/>
              <a:t>Fever</a:t>
            </a:r>
          </a:p>
          <a:p>
            <a:pPr>
              <a:defRPr/>
            </a:pPr>
            <a:r>
              <a:rPr lang="en-US" sz="2000" dirty="0" smtClean="0"/>
              <a:t>Headache</a:t>
            </a:r>
          </a:p>
          <a:p>
            <a:pPr>
              <a:defRPr/>
            </a:pPr>
            <a:r>
              <a:rPr lang="en-US" sz="2000" dirty="0" smtClean="0"/>
              <a:t>Weakness and fatigue</a:t>
            </a:r>
          </a:p>
          <a:p>
            <a:pPr>
              <a:defRPr/>
            </a:pPr>
            <a:r>
              <a:rPr lang="en-US" sz="2000" dirty="0" smtClean="0"/>
              <a:t>Loss of appetite</a:t>
            </a:r>
          </a:p>
          <a:p>
            <a:pPr>
              <a:defRPr/>
            </a:pPr>
            <a:r>
              <a:rPr lang="en-US" sz="2000" dirty="0" smtClean="0"/>
              <a:t>Pain while chewing or swallowing</a:t>
            </a:r>
          </a:p>
          <a:p>
            <a:pPr>
              <a:defRPr/>
            </a:pPr>
            <a:r>
              <a:rPr lang="en-US" sz="2000" dirty="0" smtClean="0"/>
              <a:t>Can cause encephalitis, orchitis( 37% post pubertal) , miscarriage in first trimester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Recent Mumps Outbreaks</a:t>
            </a:r>
          </a:p>
        </p:txBody>
      </p:sp>
      <p:sp>
        <p:nvSpPr>
          <p:cNvPr id="3" name="Content Placeholder 2"/>
          <p:cNvSpPr>
            <a:spLocks noGrp="1"/>
          </p:cNvSpPr>
          <p:nvPr>
            <p:ph idx="1"/>
          </p:nvPr>
        </p:nvSpPr>
        <p:spPr/>
        <p:txBody>
          <a:bodyPr/>
          <a:lstStyle/>
          <a:p>
            <a:pPr eaLnBrk="1" hangingPunct="1">
              <a:defRPr/>
            </a:pPr>
            <a:r>
              <a:rPr lang="en-US" dirty="0" smtClean="0"/>
              <a:t>January 1 to May 2, 2014, 464 people in the United States have been reported to have mumps.</a:t>
            </a:r>
          </a:p>
          <a:p>
            <a:pPr eaLnBrk="1" hangingPunct="1">
              <a:defRPr/>
            </a:pPr>
            <a:r>
              <a:rPr lang="en-US" dirty="0"/>
              <a:t>O</a:t>
            </a:r>
            <a:r>
              <a:rPr lang="en-US" dirty="0" smtClean="0"/>
              <a:t>utbreaks in at least two U.S. universities have contributed to these cases in Ohio and New York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defRPr/>
            </a:pPr>
            <a:r>
              <a:rPr lang="en-US" dirty="0" smtClean="0"/>
              <a:t>Rubella</a:t>
            </a:r>
            <a:endParaRPr lang="en-US" dirty="0"/>
          </a:p>
        </p:txBody>
      </p:sp>
      <p:pic>
        <p:nvPicPr>
          <p:cNvPr id="15363" name="Content Placeholder 11" descr="Rubella.jpg"/>
          <p:cNvPicPr>
            <a:picLocks noGrp="1" noChangeAspect="1"/>
          </p:cNvPicPr>
          <p:nvPr>
            <p:ph sz="half" idx="1"/>
          </p:nvPr>
        </p:nvPicPr>
        <p:blipFill>
          <a:blip r:embed="rId3" cstate="print"/>
          <a:srcRect/>
          <a:stretch>
            <a:fillRect/>
          </a:stretch>
        </p:blipFill>
        <p:spPr>
          <a:xfrm>
            <a:off x="979488" y="1600200"/>
            <a:ext cx="2994025" cy="4530725"/>
          </a:xfrm>
        </p:spPr>
      </p:pic>
      <p:sp>
        <p:nvSpPr>
          <p:cNvPr id="11" name="Content Placeholder 10"/>
          <p:cNvSpPr>
            <a:spLocks noGrp="1"/>
          </p:cNvSpPr>
          <p:nvPr>
            <p:ph sz="half" idx="2"/>
          </p:nvPr>
        </p:nvSpPr>
        <p:spPr/>
        <p:txBody>
          <a:bodyPr/>
          <a:lstStyle/>
          <a:p>
            <a:pPr>
              <a:defRPr/>
            </a:pPr>
            <a:r>
              <a:rPr lang="en-US" sz="2000" dirty="0" smtClean="0"/>
              <a:t>Symptoms that to of flu. Fever, sore throat , body aches, swollen glands 1-5 days before rash appears.</a:t>
            </a:r>
          </a:p>
          <a:p>
            <a:pPr>
              <a:defRPr/>
            </a:pPr>
            <a:r>
              <a:rPr lang="en-US" sz="2000" dirty="0" smtClean="0"/>
              <a:t>Rash on the face which spreads to the trunk and limbs and usually fades after three days</a:t>
            </a:r>
          </a:p>
          <a:p>
            <a:pPr>
              <a:defRPr/>
            </a:pPr>
            <a:r>
              <a:rPr lang="en-US" sz="2000" dirty="0" smtClean="0"/>
              <a:t>Infection in the first trimester of pregnancy will develop congenital rubella syndrome (CRS), resulting in heart defects, cataracts, mental retardation, and deafness.</a:t>
            </a:r>
          </a:p>
          <a:p>
            <a:pPr>
              <a:defRPr/>
            </a:pPr>
            <a:endParaRPr lang="en-US"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Rubella Out Breaks</a:t>
            </a:r>
          </a:p>
        </p:txBody>
      </p:sp>
      <p:sp>
        <p:nvSpPr>
          <p:cNvPr id="3" name="Content Placeholder 2"/>
          <p:cNvSpPr>
            <a:spLocks noGrp="1"/>
          </p:cNvSpPr>
          <p:nvPr>
            <p:ph idx="1"/>
          </p:nvPr>
        </p:nvSpPr>
        <p:spPr/>
        <p:txBody>
          <a:bodyPr/>
          <a:lstStyle/>
          <a:p>
            <a:pPr eaLnBrk="1" hangingPunct="1">
              <a:defRPr/>
            </a:pPr>
            <a:r>
              <a:rPr lang="en-US" dirty="0" smtClean="0"/>
              <a:t>Rubella has not been detected in the US since 2009</a:t>
            </a:r>
          </a:p>
          <a:p>
            <a:pPr eaLnBrk="1" hangingPunct="1">
              <a:defRPr/>
            </a:pPr>
            <a:r>
              <a:rPr lang="en-US" sz="2800" dirty="0" smtClean="0"/>
              <a:t>In 1964-1965, before rubella immunization was used routinely in the U.S., there was an epidemic of rubella that resulted in an estimated 20,000 infants born with CRS, with 2,100 neonatal deaths and 11,250 miscarriages. Of the 20,000 infants born with CRS, 11,600 were deaf, 3,580 were blind, and 1,800 were mentally retarded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Pertussis (Whooping Cough)</a:t>
            </a:r>
            <a:endParaRPr lang="en-US" dirty="0"/>
          </a:p>
        </p:txBody>
      </p:sp>
      <p:pic>
        <p:nvPicPr>
          <p:cNvPr id="17411" name="Content Placeholder 6" descr="people_pertussis2_IAC.jpg"/>
          <p:cNvPicPr>
            <a:picLocks noGrp="1" noChangeAspect="1"/>
          </p:cNvPicPr>
          <p:nvPr>
            <p:ph sz="half" idx="1"/>
          </p:nvPr>
        </p:nvPicPr>
        <p:blipFill>
          <a:blip r:embed="rId2" cstate="print"/>
          <a:srcRect/>
          <a:stretch>
            <a:fillRect/>
          </a:stretch>
        </p:blipFill>
        <p:spPr>
          <a:xfrm>
            <a:off x="1447800" y="1828800"/>
            <a:ext cx="2378075" cy="2862263"/>
          </a:xfrm>
        </p:spPr>
      </p:pic>
      <p:sp>
        <p:nvSpPr>
          <p:cNvPr id="5" name="Content Placeholder 4"/>
          <p:cNvSpPr>
            <a:spLocks noGrp="1"/>
          </p:cNvSpPr>
          <p:nvPr>
            <p:ph sz="half" idx="2"/>
          </p:nvPr>
        </p:nvSpPr>
        <p:spPr/>
        <p:txBody>
          <a:bodyPr/>
          <a:lstStyle/>
          <a:p>
            <a:pPr>
              <a:defRPr/>
            </a:pPr>
            <a:r>
              <a:rPr lang="en-US" sz="1600" dirty="0" smtClean="0"/>
              <a:t>Serious illness, particularly for babies and young children. More than 50% of babies with reported cases of pertussis must be hospitalized. Coughing can be so severe that it is hard for babies to eat, drink or breathe.</a:t>
            </a:r>
          </a:p>
          <a:p>
            <a:pPr>
              <a:defRPr/>
            </a:pPr>
            <a:r>
              <a:rPr lang="en-US" sz="1600" dirty="0" smtClean="0"/>
              <a:t>Babies may bleed behind the eyes and in the brain from coughing.</a:t>
            </a:r>
          </a:p>
          <a:p>
            <a:pPr>
              <a:defRPr/>
            </a:pPr>
            <a:r>
              <a:rPr lang="en-US" sz="1600" dirty="0" smtClean="0"/>
              <a:t>The most common complication is bacterial pneumonia. About 1 child in 10 with pertussis also gets pneumonia, and about 1 in every 50 will have convulsions.</a:t>
            </a:r>
          </a:p>
          <a:p>
            <a:pPr>
              <a:defRPr/>
            </a:pPr>
            <a:r>
              <a:rPr lang="en-US" sz="1600" dirty="0" smtClean="0"/>
              <a:t>Brain damage occurs in 1 out of every 250 children who get pertussis.</a:t>
            </a:r>
          </a:p>
          <a:p>
            <a:pPr>
              <a:defRPr/>
            </a:pPr>
            <a:r>
              <a:rPr lang="en-US" sz="1600" dirty="0" smtClean="0"/>
              <a:t>Pertussis causes about 10-20 deaths each year in the United States.</a:t>
            </a:r>
          </a:p>
          <a:p>
            <a:pPr>
              <a:defRPr/>
            </a:pP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Pertussis-timeline-lg.jpg"/>
          <p:cNvPicPr>
            <a:picLocks noChangeAspect="1"/>
          </p:cNvPicPr>
          <p:nvPr/>
        </p:nvPicPr>
        <p:blipFill>
          <a:blip r:embed="rId2" cstate="print"/>
          <a:srcRect/>
          <a:stretch>
            <a:fillRect/>
          </a:stretch>
        </p:blipFill>
        <p:spPr bwMode="auto">
          <a:xfrm>
            <a:off x="523875" y="1462088"/>
            <a:ext cx="8096250"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Pertussis Outbreaks</a:t>
            </a:r>
            <a:endParaRPr lang="en-US" dirty="0"/>
          </a:p>
        </p:txBody>
      </p:sp>
      <p:sp>
        <p:nvSpPr>
          <p:cNvPr id="6" name="Content Placeholder 5"/>
          <p:cNvSpPr>
            <a:spLocks noGrp="1"/>
          </p:cNvSpPr>
          <p:nvPr>
            <p:ph idx="1"/>
          </p:nvPr>
        </p:nvSpPr>
        <p:spPr/>
        <p:txBody>
          <a:bodyPr/>
          <a:lstStyle/>
          <a:p>
            <a:pPr>
              <a:defRPr/>
            </a:pPr>
            <a:r>
              <a:rPr lang="en-US" sz="2400" dirty="0" smtClean="0"/>
              <a:t>Over 9,000 cases of pertussis were reported in California during 2010, the most in over 60 years, including 10 infant deaths.  Pertussis continues to circulate throughout California and the rest of the world</a:t>
            </a:r>
          </a:p>
          <a:p>
            <a:pPr>
              <a:defRPr/>
            </a:pPr>
            <a:r>
              <a:rPr lang="en-US" sz="2400" dirty="0" smtClean="0"/>
              <a:t>From January 1-April 14, 2014, 4,838 cases of pertussis have been reported to CDC by 48 states and Washington, D.C.; This represents a 24% increase compared with the same time period in 2013.</a:t>
            </a:r>
          </a:p>
          <a:p>
            <a:pPr>
              <a:defRPr/>
            </a:pP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Neisseria</a:t>
            </a:r>
            <a:r>
              <a:rPr lang="en-US" dirty="0" smtClean="0"/>
              <a:t> Meningitis</a:t>
            </a:r>
            <a:endParaRPr lang="en-US" dirty="0"/>
          </a:p>
        </p:txBody>
      </p:sp>
      <p:sp>
        <p:nvSpPr>
          <p:cNvPr id="5" name="Content Placeholder 4"/>
          <p:cNvSpPr>
            <a:spLocks noGrp="1"/>
          </p:cNvSpPr>
          <p:nvPr>
            <p:ph sz="half" idx="2"/>
          </p:nvPr>
        </p:nvSpPr>
        <p:spPr/>
        <p:txBody>
          <a:bodyPr/>
          <a:lstStyle/>
          <a:p>
            <a:pPr>
              <a:defRPr/>
            </a:pPr>
            <a:r>
              <a:rPr lang="en-US" sz="2000" dirty="0" smtClean="0"/>
              <a:t>Sudden onset of fever, headache, and stiff neck. There are often additional symptoms, such as Nausea, Vomiting, Photophobia (increased sensitivity to light)</a:t>
            </a:r>
          </a:p>
          <a:p>
            <a:pPr>
              <a:defRPr/>
            </a:pPr>
            <a:r>
              <a:rPr lang="en-US" sz="2000" dirty="0" smtClean="0"/>
              <a:t>Altered mental status (confusion)</a:t>
            </a:r>
          </a:p>
          <a:p>
            <a:pPr>
              <a:defRPr/>
            </a:pPr>
            <a:r>
              <a:rPr lang="en-US" sz="2000" dirty="0" smtClean="0"/>
              <a:t>The symptoms of meningococcal meningitis can appear quickly or over several days. Typically they develop within 3-7 days after exposure</a:t>
            </a:r>
          </a:p>
        </p:txBody>
      </p:sp>
      <p:pic>
        <p:nvPicPr>
          <p:cNvPr id="20484" name="Content Placeholder 6" descr="disease_meningococcal.jpg"/>
          <p:cNvPicPr>
            <a:picLocks noGrp="1" noChangeAspect="1"/>
          </p:cNvPicPr>
          <p:nvPr>
            <p:ph sz="half" idx="1"/>
          </p:nvPr>
        </p:nvPicPr>
        <p:blipFill>
          <a:blip r:embed="rId2" cstate="print"/>
          <a:srcRect/>
          <a:stretch>
            <a:fillRect/>
          </a:stretch>
        </p:blipFill>
        <p:spPr>
          <a:xfrm>
            <a:off x="1143000" y="1981200"/>
            <a:ext cx="2514600" cy="301783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Meningococcal Septicemia </a:t>
            </a:r>
            <a:endParaRPr lang="en-US" dirty="0"/>
          </a:p>
        </p:txBody>
      </p:sp>
      <p:sp>
        <p:nvSpPr>
          <p:cNvPr id="6" name="Content Placeholder 5"/>
          <p:cNvSpPr>
            <a:spLocks noGrp="1"/>
          </p:cNvSpPr>
          <p:nvPr>
            <p:ph sz="half" idx="2"/>
          </p:nvPr>
        </p:nvSpPr>
        <p:spPr/>
        <p:txBody>
          <a:bodyPr/>
          <a:lstStyle/>
          <a:p>
            <a:pPr>
              <a:defRPr/>
            </a:pPr>
            <a:r>
              <a:rPr lang="en-US" sz="1800" dirty="0" smtClean="0"/>
              <a:t>Bacteria enter the bloodstream and multiply, damaging the walls of the blood vessels and causing bleeding into the skin and organs.</a:t>
            </a:r>
          </a:p>
          <a:p>
            <a:pPr>
              <a:defRPr/>
            </a:pPr>
            <a:r>
              <a:rPr lang="en-US" sz="1800" dirty="0" smtClean="0"/>
              <a:t>Symptoms may include:</a:t>
            </a:r>
          </a:p>
          <a:p>
            <a:pPr>
              <a:defRPr/>
            </a:pPr>
            <a:r>
              <a:rPr lang="en-US" sz="1800" dirty="0" smtClean="0"/>
              <a:t>Fatigue, Vomiting</a:t>
            </a:r>
          </a:p>
          <a:p>
            <a:pPr>
              <a:defRPr/>
            </a:pPr>
            <a:r>
              <a:rPr lang="en-US" sz="1800" dirty="0" smtClean="0"/>
              <a:t>Cold hands and feet, Cold chills</a:t>
            </a:r>
          </a:p>
          <a:p>
            <a:pPr>
              <a:defRPr/>
            </a:pPr>
            <a:r>
              <a:rPr lang="en-US" sz="1800" dirty="0" smtClean="0"/>
              <a:t>Severe aches or pain in the muscles, joints, chest or abdomen (belly)</a:t>
            </a:r>
          </a:p>
          <a:p>
            <a:pPr>
              <a:defRPr/>
            </a:pPr>
            <a:r>
              <a:rPr lang="en-US" sz="1800" dirty="0" smtClean="0"/>
              <a:t>Rapid breathing</a:t>
            </a:r>
          </a:p>
          <a:p>
            <a:pPr>
              <a:defRPr/>
            </a:pPr>
            <a:r>
              <a:rPr lang="en-US" sz="1800" dirty="0" smtClean="0"/>
              <a:t>Diarrhea</a:t>
            </a:r>
          </a:p>
          <a:p>
            <a:pPr>
              <a:defRPr/>
            </a:pPr>
            <a:r>
              <a:rPr lang="en-US" sz="1800" dirty="0" smtClean="0"/>
              <a:t>In the later stages, a dark purple rash </a:t>
            </a:r>
          </a:p>
          <a:p>
            <a:pPr>
              <a:defRPr/>
            </a:pPr>
            <a:endParaRPr lang="en-US" sz="1400" dirty="0" smtClean="0"/>
          </a:p>
          <a:p>
            <a:pPr>
              <a:defRPr/>
            </a:pPr>
            <a:endParaRPr lang="en-US" dirty="0"/>
          </a:p>
        </p:txBody>
      </p:sp>
      <p:pic>
        <p:nvPicPr>
          <p:cNvPr id="21508" name="Content Placeholder 7" descr="meninicoccal.jpg"/>
          <p:cNvPicPr>
            <a:picLocks noGrp="1" noChangeAspect="1"/>
          </p:cNvPicPr>
          <p:nvPr>
            <p:ph sz="half" idx="1"/>
          </p:nvPr>
        </p:nvPicPr>
        <p:blipFill>
          <a:blip r:embed="rId2" cstate="print"/>
          <a:srcRect/>
          <a:stretch>
            <a:fillRect/>
          </a:stretch>
        </p:blipFill>
        <p:spPr>
          <a:xfrm>
            <a:off x="457200" y="2133600"/>
            <a:ext cx="4062413" cy="26511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Meningococcal Outbreaks</a:t>
            </a:r>
            <a:endParaRPr lang="en-US" dirty="0"/>
          </a:p>
        </p:txBody>
      </p:sp>
      <p:sp>
        <p:nvSpPr>
          <p:cNvPr id="6" name="Content Placeholder 5"/>
          <p:cNvSpPr>
            <a:spLocks noGrp="1"/>
          </p:cNvSpPr>
          <p:nvPr>
            <p:ph idx="1"/>
          </p:nvPr>
        </p:nvSpPr>
        <p:spPr/>
        <p:txBody>
          <a:bodyPr/>
          <a:lstStyle/>
          <a:p>
            <a:pPr>
              <a:defRPr/>
            </a:pPr>
            <a:r>
              <a:rPr lang="en-US" sz="2000" b="1" dirty="0" smtClean="0">
                <a:latin typeface="+mj-lt"/>
              </a:rPr>
              <a:t>Two U.S. Universities are experiencing unrelated outbreaks of </a:t>
            </a:r>
            <a:r>
              <a:rPr lang="en-US" sz="2000" b="1" dirty="0" err="1" smtClean="0">
                <a:latin typeface="+mj-lt"/>
              </a:rPr>
              <a:t>serogroup</a:t>
            </a:r>
            <a:r>
              <a:rPr lang="en-US" sz="2000" b="1" dirty="0" smtClean="0">
                <a:latin typeface="+mj-lt"/>
              </a:rPr>
              <a:t> B meningococcal disease. </a:t>
            </a:r>
          </a:p>
          <a:p>
            <a:pPr>
              <a:defRPr/>
            </a:pPr>
            <a:r>
              <a:rPr lang="en-US" sz="2000" b="1" dirty="0" smtClean="0">
                <a:latin typeface="+mj-lt"/>
                <a:hlinkClick r:id="rId2" action="ppaction://hlinkfile"/>
              </a:rPr>
              <a:t>Princeton University</a:t>
            </a:r>
            <a:endParaRPr lang="en-US" sz="2000" b="1" dirty="0" smtClean="0">
              <a:latin typeface="+mj-lt"/>
            </a:endParaRPr>
          </a:p>
          <a:p>
            <a:pPr>
              <a:defRPr/>
            </a:pPr>
            <a:r>
              <a:rPr lang="en-US" sz="2000" b="1" dirty="0" smtClean="0">
                <a:latin typeface="+mj-lt"/>
                <a:hlinkClick r:id="rId3" action="ppaction://hlinkfile"/>
              </a:rPr>
              <a:t>University of California, Santa Barbara</a:t>
            </a:r>
            <a:endParaRPr lang="en-US" sz="2000" b="1" dirty="0" smtClean="0">
              <a:latin typeface="+mj-lt"/>
            </a:endParaRPr>
          </a:p>
          <a:p>
            <a:pPr>
              <a:defRPr/>
            </a:pPr>
            <a:endParaRPr lang="en-US" sz="2000" b="1" dirty="0" smtClean="0">
              <a:latin typeface="+mj-lt"/>
            </a:endParaRPr>
          </a:p>
          <a:p>
            <a:pPr>
              <a:defRPr/>
            </a:pPr>
            <a:r>
              <a:rPr lang="en-US" sz="2000" dirty="0" smtClean="0">
                <a:latin typeface="+mj-lt"/>
              </a:rPr>
              <a:t>The department of public health has confirmed a total of eight cases of </a:t>
            </a:r>
            <a:r>
              <a:rPr lang="en-US" sz="2000" dirty="0" smtClean="0">
                <a:latin typeface="+mj-lt"/>
                <a:hlinkClick r:id="rId4"/>
              </a:rPr>
              <a:t>invasive meningococcal disease (IMD)</a:t>
            </a:r>
            <a:r>
              <a:rPr lang="en-US" sz="2000" dirty="0" smtClean="0">
                <a:latin typeface="+mj-lt"/>
              </a:rPr>
              <a:t> in Los Angeles county so far this year, including four cases reported among men who have sex with men (MSM), of which three men who were HIV-positive.</a:t>
            </a:r>
            <a:endParaRPr lang="en-US" sz="2000"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Airborne Transmission</a:t>
            </a:r>
          </a:p>
        </p:txBody>
      </p:sp>
      <p:pic>
        <p:nvPicPr>
          <p:cNvPr id="5123" name="Picture 4"/>
          <p:cNvPicPr>
            <a:picLocks noGrp="1" noChangeAspect="1" noChangeArrowheads="1"/>
          </p:cNvPicPr>
          <p:nvPr>
            <p:ph type="body" idx="1"/>
          </p:nvPr>
        </p:nvPicPr>
        <p:blipFill>
          <a:blip r:embed="rId2" cstate="print"/>
          <a:srcRect/>
          <a:stretch>
            <a:fillRect/>
          </a:stretch>
        </p:blipFill>
        <p:spPr>
          <a:xfrm>
            <a:off x="965200" y="1906588"/>
            <a:ext cx="6908800" cy="391318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Influenza</a:t>
            </a:r>
            <a:endParaRPr lang="en-US" dirty="0"/>
          </a:p>
        </p:txBody>
      </p:sp>
      <p:pic>
        <p:nvPicPr>
          <p:cNvPr id="6" name="Content Placeholder 5" descr="influenza-virus-fulltext.jpg"/>
          <p:cNvPicPr>
            <a:picLocks noGrp="1" noChangeAspect="1"/>
          </p:cNvPicPr>
          <p:nvPr>
            <p:ph sz="half" idx="1"/>
          </p:nvPr>
        </p:nvPicPr>
        <p:blipFill>
          <a:blip r:embed="rId2" cstate="print"/>
          <a:stretch>
            <a:fillRect/>
          </a:stretch>
        </p:blipFill>
        <p:spPr>
          <a:xfrm>
            <a:off x="152400" y="1752600"/>
            <a:ext cx="4876802" cy="3291840"/>
          </a:xfrm>
        </p:spPr>
      </p:pic>
      <p:sp>
        <p:nvSpPr>
          <p:cNvPr id="4" name="Content Placeholder 3"/>
          <p:cNvSpPr>
            <a:spLocks noGrp="1"/>
          </p:cNvSpPr>
          <p:nvPr>
            <p:ph sz="half" idx="2"/>
          </p:nvPr>
        </p:nvSpPr>
        <p:spPr/>
        <p:txBody>
          <a:bodyPr/>
          <a:lstStyle/>
          <a:p>
            <a:r>
              <a:rPr lang="en-US" sz="2000" dirty="0" smtClean="0"/>
              <a:t>Fever* or feeling feverish/chills</a:t>
            </a:r>
          </a:p>
          <a:p>
            <a:r>
              <a:rPr lang="en-US" sz="2000" dirty="0" smtClean="0"/>
              <a:t>Cough</a:t>
            </a:r>
          </a:p>
          <a:p>
            <a:r>
              <a:rPr lang="en-US" sz="2000" dirty="0" smtClean="0"/>
              <a:t>Sore throat</a:t>
            </a:r>
          </a:p>
          <a:p>
            <a:r>
              <a:rPr lang="en-US" sz="2000" dirty="0" smtClean="0"/>
              <a:t>Runny or stuffy nose</a:t>
            </a:r>
          </a:p>
          <a:p>
            <a:r>
              <a:rPr lang="en-US" sz="2000" dirty="0" smtClean="0"/>
              <a:t>Muscle or body aches</a:t>
            </a:r>
          </a:p>
          <a:p>
            <a:r>
              <a:rPr lang="en-US" sz="2000" dirty="0" smtClean="0"/>
              <a:t>Headaches</a:t>
            </a:r>
          </a:p>
          <a:p>
            <a:r>
              <a:rPr lang="en-US" sz="2000" dirty="0" smtClean="0"/>
              <a:t>Fatigue (tiredness)</a:t>
            </a:r>
          </a:p>
          <a:p>
            <a:r>
              <a:rPr lang="en-US" sz="2000" dirty="0" smtClean="0"/>
              <a:t>Some people may have vomiting and diarrhea, though this is more common in children than adults.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200" dirty="0" smtClean="0"/>
              <a:t>Why Do We Need a New Shot Each Year? </a:t>
            </a:r>
            <a:endParaRPr lang="en-US" sz="3200" dirty="0"/>
          </a:p>
        </p:txBody>
      </p:sp>
      <p:pic>
        <p:nvPicPr>
          <p:cNvPr id="23555" name="Content Placeholder 6" descr="AntigenicDrift_HiRes.jpg"/>
          <p:cNvPicPr>
            <a:picLocks noGrp="1" noChangeAspect="1"/>
          </p:cNvPicPr>
          <p:nvPr>
            <p:ph sz="half" idx="1"/>
          </p:nvPr>
        </p:nvPicPr>
        <p:blipFill>
          <a:blip r:embed="rId3" cstate="print"/>
          <a:srcRect/>
          <a:stretch>
            <a:fillRect/>
          </a:stretch>
        </p:blipFill>
        <p:spPr>
          <a:xfrm>
            <a:off x="762000" y="1295400"/>
            <a:ext cx="3649663" cy="5668963"/>
          </a:xfrm>
        </p:spPr>
      </p:pic>
      <p:pic>
        <p:nvPicPr>
          <p:cNvPr id="23556" name="Content Placeholder 4" descr="AntigenicShift_HiRes.jpg"/>
          <p:cNvPicPr>
            <a:picLocks noGrp="1" noChangeAspect="1"/>
          </p:cNvPicPr>
          <p:nvPr>
            <p:ph sz="half" idx="2"/>
          </p:nvPr>
        </p:nvPicPr>
        <p:blipFill>
          <a:blip r:embed="rId4" cstate="print"/>
          <a:srcRect/>
          <a:stretch>
            <a:fillRect/>
          </a:stretch>
        </p:blipFill>
        <p:spPr>
          <a:xfrm>
            <a:off x="5105400" y="1295400"/>
            <a:ext cx="3529013" cy="56689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Can We do? </a:t>
            </a:r>
            <a:endParaRPr lang="en-US" dirty="0"/>
          </a:p>
        </p:txBody>
      </p:sp>
      <p:pic>
        <p:nvPicPr>
          <p:cNvPr id="4" name="Content Placeholder 3" descr="shots-shots-shots.jpg"/>
          <p:cNvPicPr>
            <a:picLocks noGrp="1" noChangeAspect="1"/>
          </p:cNvPicPr>
          <p:nvPr>
            <p:ph idx="1"/>
          </p:nvPr>
        </p:nvPicPr>
        <p:blipFill>
          <a:blip r:embed="rId2" cstate="print"/>
          <a:stretch>
            <a:fillRect/>
          </a:stretch>
        </p:blipFill>
        <p:spPr>
          <a:xfrm>
            <a:off x="2389425" y="1600200"/>
            <a:ext cx="4365150" cy="453072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munityImmunityGeneric.gif"/>
          <p:cNvPicPr>
            <a:picLocks noChangeAspect="1"/>
          </p:cNvPicPr>
          <p:nvPr/>
        </p:nvPicPr>
        <p:blipFill>
          <a:blip r:embed="rId2" cstate="print"/>
          <a:stretch>
            <a:fillRect/>
          </a:stretch>
        </p:blipFill>
        <p:spPr>
          <a:xfrm>
            <a:off x="2056463" y="0"/>
            <a:ext cx="5031074"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Respiratory Hygiene and Cough Etiquette</a:t>
            </a:r>
            <a:endParaRPr lang="en-US" sz="3200" dirty="0"/>
          </a:p>
        </p:txBody>
      </p:sp>
      <p:pic>
        <p:nvPicPr>
          <p:cNvPr id="8" name="Content Placeholder 7" descr="CYC.png"/>
          <p:cNvPicPr>
            <a:picLocks noGrp="1" noChangeAspect="1"/>
          </p:cNvPicPr>
          <p:nvPr>
            <p:ph sz="half" idx="2"/>
          </p:nvPr>
        </p:nvPicPr>
        <p:blipFill>
          <a:blip r:embed="rId2" cstate="print"/>
          <a:srcRect l="5191" t="1682" r="5191" b="2453"/>
          <a:stretch>
            <a:fillRect/>
          </a:stretch>
        </p:blipFill>
        <p:spPr>
          <a:xfrm>
            <a:off x="5105400" y="1371600"/>
            <a:ext cx="3501994" cy="5394960"/>
          </a:xfrm>
        </p:spPr>
      </p:pic>
      <p:pic>
        <p:nvPicPr>
          <p:cNvPr id="7" name="Content Placeholder 6" descr="swineflu.jpg"/>
          <p:cNvPicPr>
            <a:picLocks noGrp="1" noChangeAspect="1"/>
          </p:cNvPicPr>
          <p:nvPr>
            <p:ph sz="half" idx="1"/>
          </p:nvPr>
        </p:nvPicPr>
        <p:blipFill>
          <a:blip r:embed="rId3" cstate="print"/>
          <a:stretch>
            <a:fillRect/>
          </a:stretch>
        </p:blipFill>
        <p:spPr>
          <a:xfrm>
            <a:off x="457200" y="2201401"/>
            <a:ext cx="4038600" cy="332832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p:txBody>
          <a:bodyPr/>
          <a:lstStyle/>
          <a:p>
            <a:r>
              <a:rPr lang="en-US" dirty="0" smtClean="0"/>
              <a:t>Any Questions?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title"/>
          </p:nvPr>
        </p:nvSpPr>
        <p:spPr/>
        <p:txBody>
          <a:bodyPr/>
          <a:lstStyle/>
          <a:p>
            <a:pPr eaLnBrk="1" hangingPunct="1">
              <a:defRPr/>
            </a:pPr>
            <a:r>
              <a:rPr lang="en-US" smtClean="0"/>
              <a:t>Droplet Transmission</a:t>
            </a:r>
          </a:p>
        </p:txBody>
      </p:sp>
      <p:sp>
        <p:nvSpPr>
          <p:cNvPr id="17411" name="Rectangle 14"/>
          <p:cNvSpPr>
            <a:spLocks noGrp="1" noChangeArrowheads="1"/>
          </p:cNvSpPr>
          <p:nvPr>
            <p:ph idx="1"/>
          </p:nvPr>
        </p:nvSpPr>
        <p:spPr/>
        <p:txBody>
          <a:bodyPr/>
          <a:lstStyle/>
          <a:p>
            <a:pPr marL="0" indent="0" eaLnBrk="1" hangingPunct="1">
              <a:defRPr/>
            </a:pPr>
            <a:endParaRPr lang="en-US" smtClean="0"/>
          </a:p>
        </p:txBody>
      </p:sp>
      <p:pic>
        <p:nvPicPr>
          <p:cNvPr id="6148" name="Picture 12" descr="Sneeze2"/>
          <p:cNvPicPr>
            <a:picLocks noChangeAspect="1" noChangeArrowheads="1"/>
          </p:cNvPicPr>
          <p:nvPr/>
        </p:nvPicPr>
        <p:blipFill>
          <a:blip r:embed="rId2" cstate="print"/>
          <a:srcRect/>
          <a:stretch>
            <a:fillRect/>
          </a:stretch>
        </p:blipFill>
        <p:spPr bwMode="auto">
          <a:xfrm>
            <a:off x="1143000" y="1676400"/>
            <a:ext cx="6667500" cy="421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Tuberculosis</a:t>
            </a:r>
            <a:endParaRPr lang="en-US" dirty="0"/>
          </a:p>
        </p:txBody>
      </p:sp>
      <p:pic>
        <p:nvPicPr>
          <p:cNvPr id="7171" name="Content Placeholder 6" descr="tb.jpg"/>
          <p:cNvPicPr>
            <a:picLocks noGrp="1" noChangeAspect="1"/>
          </p:cNvPicPr>
          <p:nvPr>
            <p:ph sz="half" idx="1"/>
          </p:nvPr>
        </p:nvPicPr>
        <p:blipFill>
          <a:blip r:embed="rId2" cstate="print"/>
          <a:srcRect/>
          <a:stretch>
            <a:fillRect/>
          </a:stretch>
        </p:blipFill>
        <p:spPr>
          <a:xfrm>
            <a:off x="457200" y="2368550"/>
            <a:ext cx="4038600" cy="2994025"/>
          </a:xfrm>
        </p:spPr>
      </p:pic>
      <p:sp>
        <p:nvSpPr>
          <p:cNvPr id="6" name="Content Placeholder 5"/>
          <p:cNvSpPr>
            <a:spLocks noGrp="1"/>
          </p:cNvSpPr>
          <p:nvPr>
            <p:ph sz="half" idx="2"/>
          </p:nvPr>
        </p:nvSpPr>
        <p:spPr/>
        <p:txBody>
          <a:bodyPr/>
          <a:lstStyle/>
          <a:p>
            <a:pPr>
              <a:defRPr/>
            </a:pPr>
            <a:r>
              <a:rPr lang="en-US" dirty="0" smtClean="0"/>
              <a:t>Latent vs. Disease</a:t>
            </a:r>
          </a:p>
          <a:p>
            <a:pPr>
              <a:defRPr/>
            </a:pPr>
            <a:r>
              <a:rPr lang="en-US" sz="2000" dirty="0" smtClean="0"/>
              <a:t>a bad cough that lasts 3 weeks or longer </a:t>
            </a:r>
          </a:p>
          <a:p>
            <a:pPr>
              <a:defRPr/>
            </a:pPr>
            <a:r>
              <a:rPr lang="en-US" sz="2000" dirty="0" smtClean="0"/>
              <a:t>pain in the chest</a:t>
            </a:r>
          </a:p>
          <a:p>
            <a:pPr>
              <a:defRPr/>
            </a:pPr>
            <a:r>
              <a:rPr lang="en-US" sz="2000" dirty="0" smtClean="0"/>
              <a:t>coughing up blood or sputum</a:t>
            </a:r>
          </a:p>
          <a:p>
            <a:pPr>
              <a:defRPr/>
            </a:pPr>
            <a:r>
              <a:rPr lang="en-US" sz="2000" dirty="0" smtClean="0"/>
              <a:t>weakness or fatigue</a:t>
            </a:r>
          </a:p>
          <a:p>
            <a:pPr>
              <a:defRPr/>
            </a:pPr>
            <a:r>
              <a:rPr lang="en-US" sz="2000" dirty="0" smtClean="0"/>
              <a:t>weight loss</a:t>
            </a:r>
          </a:p>
          <a:p>
            <a:pPr>
              <a:defRPr/>
            </a:pPr>
            <a:r>
              <a:rPr lang="en-US" sz="2000" dirty="0" smtClean="0"/>
              <a:t>no appetite</a:t>
            </a:r>
          </a:p>
          <a:p>
            <a:pPr>
              <a:defRPr/>
            </a:pPr>
            <a:r>
              <a:rPr lang="en-US" sz="2000" dirty="0" smtClean="0"/>
              <a:t>chills</a:t>
            </a:r>
          </a:p>
          <a:p>
            <a:pPr>
              <a:defRPr/>
            </a:pPr>
            <a:r>
              <a:rPr lang="en-US" sz="2000" dirty="0" smtClean="0"/>
              <a:t>fever</a:t>
            </a:r>
          </a:p>
          <a:p>
            <a:pPr>
              <a:defRPr/>
            </a:pPr>
            <a:r>
              <a:rPr lang="en-US" sz="2000" dirty="0" smtClean="0"/>
              <a:t>sweating at night</a:t>
            </a:r>
          </a:p>
          <a:p>
            <a:pPr>
              <a:buFont typeface="Wingdings" pitchFamily="2" charset="2"/>
              <a:buNone/>
              <a:defRPr/>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Tuberculosis Incidence</a:t>
            </a:r>
            <a:endParaRPr lang="en-US" dirty="0"/>
          </a:p>
        </p:txBody>
      </p:sp>
      <p:sp>
        <p:nvSpPr>
          <p:cNvPr id="6" name="Content Placeholder 5"/>
          <p:cNvSpPr>
            <a:spLocks noGrp="1"/>
          </p:cNvSpPr>
          <p:nvPr>
            <p:ph idx="1"/>
          </p:nvPr>
        </p:nvSpPr>
        <p:spPr/>
        <p:txBody>
          <a:bodyPr/>
          <a:lstStyle/>
          <a:p>
            <a:pPr>
              <a:defRPr/>
            </a:pPr>
            <a:r>
              <a:rPr lang="en-US" sz="2400" dirty="0" smtClean="0"/>
              <a:t>One third of the world’s population is infected with TB.</a:t>
            </a:r>
          </a:p>
          <a:p>
            <a:pPr>
              <a:defRPr/>
            </a:pPr>
            <a:r>
              <a:rPr lang="en-US" sz="2400" dirty="0" smtClean="0"/>
              <a:t>In 2012, nearly 9 million people around the world became sick with TB disease. </a:t>
            </a:r>
          </a:p>
          <a:p>
            <a:pPr>
              <a:defRPr/>
            </a:pPr>
            <a:r>
              <a:rPr lang="en-US" sz="2400" dirty="0" smtClean="0"/>
              <a:t>There were around 1.3 million TB-related deaths worldwide.</a:t>
            </a:r>
          </a:p>
          <a:p>
            <a:pPr>
              <a:defRPr/>
            </a:pPr>
            <a:r>
              <a:rPr lang="en-US" sz="2400" dirty="0" smtClean="0"/>
              <a:t>TB is a leading killer of people who are HIV infected</a:t>
            </a:r>
          </a:p>
          <a:p>
            <a:pPr>
              <a:defRPr/>
            </a:pPr>
            <a:r>
              <a:rPr lang="en-US" sz="2400" dirty="0" smtClean="0"/>
              <a:t>In 2013, a total of 9,588 new tuberculosis (TB) cases were reported in the United States </a:t>
            </a:r>
          </a:p>
          <a:p>
            <a:pPr>
              <a:defRPr/>
            </a:pPr>
            <a:r>
              <a:rPr lang="en-US" sz="2400" dirty="0" smtClean="0"/>
              <a:t>There were 2170 cases of TB in California in 2013 </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Measles</a:t>
            </a:r>
          </a:p>
        </p:txBody>
      </p:sp>
      <p:pic>
        <p:nvPicPr>
          <p:cNvPr id="9219" name="Content Placeholder 6" descr="Measles.tiff"/>
          <p:cNvPicPr>
            <a:picLocks noGrp="1" noChangeAspect="1"/>
          </p:cNvPicPr>
          <p:nvPr>
            <p:ph sz="half" idx="1"/>
          </p:nvPr>
        </p:nvPicPr>
        <p:blipFill>
          <a:blip r:embed="rId2" cstate="print"/>
          <a:srcRect/>
          <a:stretch>
            <a:fillRect/>
          </a:stretch>
        </p:blipFill>
        <p:spPr>
          <a:xfrm>
            <a:off x="974725" y="1600200"/>
            <a:ext cx="3003550" cy="4530725"/>
          </a:xfrm>
        </p:spPr>
      </p:pic>
      <p:sp>
        <p:nvSpPr>
          <p:cNvPr id="6" name="Content Placeholder 5"/>
          <p:cNvSpPr>
            <a:spLocks noGrp="1"/>
          </p:cNvSpPr>
          <p:nvPr>
            <p:ph sz="half" idx="2"/>
          </p:nvPr>
        </p:nvSpPr>
        <p:spPr/>
        <p:txBody>
          <a:bodyPr/>
          <a:lstStyle/>
          <a:p>
            <a:pPr eaLnBrk="1" hangingPunct="1">
              <a:defRPr/>
            </a:pPr>
            <a:r>
              <a:rPr lang="en-US" sz="1400" dirty="0" smtClean="0"/>
              <a:t>Fever, followed by a cough, runny nose, and conjunctivitis (pink eye). </a:t>
            </a:r>
          </a:p>
          <a:p>
            <a:pPr eaLnBrk="1" hangingPunct="1">
              <a:defRPr/>
            </a:pPr>
            <a:r>
              <a:rPr lang="en-US" sz="1400" dirty="0" smtClean="0"/>
              <a:t>A rash starts on the face and upper neck, spreads down the back and trunk, then extends to the arms and hands, as well as the legs and feet. After about 5 days, the rash fades the same order in which it appeared.</a:t>
            </a:r>
          </a:p>
          <a:p>
            <a:pPr eaLnBrk="1" hangingPunct="1">
              <a:defRPr/>
            </a:pPr>
            <a:r>
              <a:rPr lang="en-US" sz="1400" dirty="0" smtClean="0"/>
              <a:t>measles can lead to  pneumonia</a:t>
            </a:r>
          </a:p>
          <a:p>
            <a:pPr eaLnBrk="1" hangingPunct="1">
              <a:defRPr/>
            </a:pPr>
            <a:r>
              <a:rPr lang="en-US" sz="1400" dirty="0" smtClean="0"/>
              <a:t>it can also cause lifelong brain damage, deafness, and even death. </a:t>
            </a:r>
          </a:p>
          <a:p>
            <a:pPr eaLnBrk="1" hangingPunct="1">
              <a:defRPr/>
            </a:pPr>
            <a:r>
              <a:rPr lang="en-US" sz="1400" dirty="0" smtClean="0"/>
              <a:t>one to three out of 1,000 children in the U.S. who get measles will die </a:t>
            </a:r>
          </a:p>
          <a:p>
            <a:pPr eaLnBrk="1" hangingPunct="1">
              <a:defRPr/>
            </a:pPr>
            <a:r>
              <a:rPr lang="en-US" sz="1400" dirty="0" smtClean="0"/>
              <a:t>Before the measles vaccination program started in 1963, about 3 to 4 million people got measles each year in the US</a:t>
            </a:r>
          </a:p>
          <a:p>
            <a:pPr eaLnBrk="1" hangingPunct="1">
              <a:defRPr/>
            </a:pPr>
            <a:r>
              <a:rPr lang="en-US" sz="1400" dirty="0" smtClean="0"/>
              <a:t>48,000 people were hospitalized, 1,000 suffered brain damage or became deaf,</a:t>
            </a:r>
          </a:p>
          <a:p>
            <a:pPr eaLnBrk="1" hangingPunct="1">
              <a:defRPr/>
            </a:pPr>
            <a:r>
              <a:rPr lang="en-US" sz="1400" dirty="0" smtClean="0"/>
              <a:t> 450 died because of measle</a:t>
            </a:r>
            <a:r>
              <a:rPr lang="en-US" sz="1400" b="1" dirty="0" smtClean="0"/>
              <a:t>s</a:t>
            </a:r>
            <a:endParaRPr lang="en-US" sz="1400" dirty="0" smtClean="0"/>
          </a:p>
          <a:p>
            <a:pPr eaLnBrk="1" hangingPunct="1">
              <a:defRPr/>
            </a:pPr>
            <a:endParaRPr lang="en-US" sz="1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Recent Measles Outbreaks</a:t>
            </a:r>
            <a:endParaRPr lang="en-US" dirty="0"/>
          </a:p>
        </p:txBody>
      </p:sp>
      <p:sp>
        <p:nvSpPr>
          <p:cNvPr id="6" name="Content Placeholder 5"/>
          <p:cNvSpPr>
            <a:spLocks noGrp="1"/>
          </p:cNvSpPr>
          <p:nvPr>
            <p:ph idx="1"/>
          </p:nvPr>
        </p:nvSpPr>
        <p:spPr/>
        <p:txBody>
          <a:bodyPr/>
          <a:lstStyle/>
          <a:p>
            <a:pPr>
              <a:defRPr/>
            </a:pPr>
            <a:r>
              <a:rPr lang="en-US" dirty="0" smtClean="0"/>
              <a:t>Out of 129 nationwide cases so far this year, 58 are in California. Ten of those are in Los Angeles County, and 22 are in Orange County.</a:t>
            </a:r>
          </a:p>
          <a:p>
            <a:pPr>
              <a:defRPr/>
            </a:pPr>
            <a:r>
              <a:rPr lang="en-US" dirty="0" smtClean="0"/>
              <a:t>Last year in California, there was a 15-percent increase in the number of parents opting out of immunizations. In Orange County, health officials report a 30-percent increase.</a:t>
            </a:r>
          </a:p>
          <a:p>
            <a:pP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Varicella ( Chicken Pox)</a:t>
            </a:r>
          </a:p>
        </p:txBody>
      </p:sp>
      <p:pic>
        <p:nvPicPr>
          <p:cNvPr id="11267" name="Content Placeholder 5" descr="Chicken Pox.jpg"/>
          <p:cNvPicPr>
            <a:picLocks noGrp="1" noChangeAspect="1"/>
          </p:cNvPicPr>
          <p:nvPr>
            <p:ph sz="half" idx="1"/>
          </p:nvPr>
        </p:nvPicPr>
        <p:blipFill>
          <a:blip r:embed="rId2" cstate="print"/>
          <a:srcRect/>
          <a:stretch>
            <a:fillRect/>
          </a:stretch>
        </p:blipFill>
        <p:spPr>
          <a:xfrm>
            <a:off x="533400" y="2514600"/>
            <a:ext cx="4038600" cy="2717800"/>
          </a:xfrm>
        </p:spPr>
      </p:pic>
      <p:sp>
        <p:nvSpPr>
          <p:cNvPr id="11268" name="Content Placeholder 4"/>
          <p:cNvSpPr>
            <a:spLocks noGrp="1"/>
          </p:cNvSpPr>
          <p:nvPr>
            <p:ph sz="half" idx="2"/>
          </p:nvPr>
        </p:nvSpPr>
        <p:spPr/>
        <p:txBody>
          <a:bodyPr/>
          <a:lstStyle/>
          <a:p>
            <a:r>
              <a:rPr lang="en-US" sz="2000" smtClean="0">
                <a:effectLst/>
              </a:rPr>
              <a:t>High fever</a:t>
            </a:r>
          </a:p>
          <a:p>
            <a:r>
              <a:rPr lang="en-US" sz="2000" smtClean="0">
                <a:effectLst/>
              </a:rPr>
              <a:t>Tiredness</a:t>
            </a:r>
          </a:p>
          <a:p>
            <a:r>
              <a:rPr lang="en-US" sz="2000" smtClean="0">
                <a:effectLst/>
              </a:rPr>
              <a:t>Loss of appetite</a:t>
            </a:r>
          </a:p>
          <a:p>
            <a:r>
              <a:rPr lang="en-US" sz="2000" smtClean="0">
                <a:effectLst/>
              </a:rPr>
              <a:t>Headache</a:t>
            </a:r>
          </a:p>
          <a:p>
            <a:r>
              <a:rPr lang="en-US" sz="2000" smtClean="0">
                <a:effectLst/>
              </a:rPr>
              <a:t>The rash usually appears first on the head, chest, and back then spreads to the rest of the body. The lesions are usually most concentrated on the chest and back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Chicken Pox Incidence</a:t>
            </a:r>
          </a:p>
        </p:txBody>
      </p:sp>
      <p:sp>
        <p:nvSpPr>
          <p:cNvPr id="5" name="Content Placeholder 4"/>
          <p:cNvSpPr>
            <a:spLocks noGrp="1"/>
          </p:cNvSpPr>
          <p:nvPr>
            <p:ph idx="1"/>
          </p:nvPr>
        </p:nvSpPr>
        <p:spPr/>
        <p:txBody>
          <a:bodyPr/>
          <a:lstStyle/>
          <a:p>
            <a:pPr>
              <a:defRPr/>
            </a:pPr>
            <a:r>
              <a:rPr lang="en-US" sz="2400" dirty="0" smtClean="0"/>
              <a:t>4362 cases  in 2013</a:t>
            </a:r>
          </a:p>
          <a:p>
            <a:pPr>
              <a:defRPr/>
            </a:pPr>
            <a:r>
              <a:rPr lang="en-US" sz="2400" dirty="0" smtClean="0"/>
              <a:t>2646 as of 5/4/14</a:t>
            </a:r>
          </a:p>
          <a:p>
            <a:pPr>
              <a:defRPr/>
            </a:pPr>
            <a:r>
              <a:rPr lang="en-US" sz="2400" dirty="0" smtClean="0"/>
              <a:t>Vaccine became available in  1995</a:t>
            </a:r>
          </a:p>
          <a:p>
            <a:pPr>
              <a:defRPr/>
            </a:pPr>
            <a:r>
              <a:rPr lang="en-US" sz="2400" dirty="0" smtClean="0">
                <a:effectLst>
                  <a:outerShdw blurRad="38100" dist="38100" dir="2700000" algn="tl">
                    <a:srgbClr val="000000">
                      <a:alpha val="43137"/>
                    </a:srgbClr>
                  </a:outerShdw>
                </a:effectLst>
              </a:rPr>
              <a:t>Before the vaccine, about 4 million people would get chickenpox each year in the United States. Also, about 10,600 people were hospitalized and 100 to 150 died each year as a result of chickenpox.</a:t>
            </a:r>
          </a:p>
          <a:p>
            <a:pPr>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787</TotalTime>
  <Words>1385</Words>
  <Application>Microsoft Office PowerPoint</Application>
  <PresentationFormat>On-screen Show (4:3)</PresentationFormat>
  <Paragraphs>120</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Globe</vt:lpstr>
      <vt:lpstr>Aerosol Transmissible Disease</vt:lpstr>
      <vt:lpstr>Airborne Transmission</vt:lpstr>
      <vt:lpstr>Droplet Transmission</vt:lpstr>
      <vt:lpstr>Tuberculosis</vt:lpstr>
      <vt:lpstr>Tuberculosis Incidence</vt:lpstr>
      <vt:lpstr>Measles</vt:lpstr>
      <vt:lpstr>Recent Measles Outbreaks</vt:lpstr>
      <vt:lpstr>Varicella ( Chicken Pox)</vt:lpstr>
      <vt:lpstr>Chicken Pox Incidence</vt:lpstr>
      <vt:lpstr>Mumps</vt:lpstr>
      <vt:lpstr>Recent Mumps Outbreaks</vt:lpstr>
      <vt:lpstr>Rubella</vt:lpstr>
      <vt:lpstr>Rubella Out Breaks</vt:lpstr>
      <vt:lpstr>Pertussis (Whooping Cough)</vt:lpstr>
      <vt:lpstr>Slide 15</vt:lpstr>
      <vt:lpstr>Pertussis Outbreaks</vt:lpstr>
      <vt:lpstr>Neisseria Meningitis</vt:lpstr>
      <vt:lpstr>Meningococcal Septicemia </vt:lpstr>
      <vt:lpstr>Meningococcal Outbreaks</vt:lpstr>
      <vt:lpstr>Influenza</vt:lpstr>
      <vt:lpstr>Why Do We Need a New Shot Each Year? </vt:lpstr>
      <vt:lpstr>So What Can We do? </vt:lpstr>
      <vt:lpstr>Slide 23</vt:lpstr>
      <vt:lpstr>Respiratory Hygiene and Cough Etiquette</vt:lpstr>
      <vt:lpstr>Any Questions? </vt:lpstr>
    </vt:vector>
  </TitlesOfParts>
  <Company>coh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ATD Standard and Employee Health Issues</dc:title>
  <dc:creator>aflood</dc:creator>
  <cp:lastModifiedBy>ckuratomi</cp:lastModifiedBy>
  <cp:revision>155</cp:revision>
  <dcterms:created xsi:type="dcterms:W3CDTF">2009-10-01T23:11:42Z</dcterms:created>
  <dcterms:modified xsi:type="dcterms:W3CDTF">2017-01-06T18:49:41Z</dcterms:modified>
</cp:coreProperties>
</file>