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docProps/custom.xml" ContentType="application/vnd.openxmlformats-officedocument.custom-properties+xml"/>
  <Override PartName="/ppt/diagrams/layout3.xml" ContentType="application/vnd.openxmlformats-officedocument.drawingml.diagramLayout+xml"/>
  <Override PartName="/ppt/notesSlides/notesSlide9.xml" ContentType="application/vnd.openxmlformats-officedocument.presentationml.notesSlide+xml"/>
  <Override PartName="/ppt/notesSlides/notesSlide12.xml" ContentType="application/vnd.openxmlformats-officedocument.presentationml.notesSlide+xml"/>
  <Override PartName="/ppt/diagrams/layout1.xml" ContentType="application/vnd.openxmlformats-officedocument.drawingml.diagramLayout+xml"/>
  <Override PartName="/ppt/notesSlides/notesSlide6.xml" ContentType="application/vnd.openxmlformats-officedocument.presentationml.notesSlide+xml"/>
  <Override PartName="/ppt/diagrams/data2.xml" ContentType="application/vnd.openxmlformats-officedocument.drawingml.diagramData+xml"/>
  <Override PartName="/ppt/notesSlides/notesSlide7.xml" ContentType="application/vnd.openxmlformats-officedocument.presentationml.notesSlide+xml"/>
  <Override PartName="/ppt/diagrams/data3.xml" ContentType="application/vnd.openxmlformats-officedocument.drawingml.diagramData+xml"/>
  <Override PartName="/ppt/notesSlides/notesSlide10.xml" ContentType="application/vnd.openxmlformats-officedocument.presentationml.notesSlide+xml"/>
  <Override PartName="/customXml/itemProps4.xml" ContentType="application/vnd.openxmlformats-officedocument.customXmlProperti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emf" ContentType="image/x-emf"/>
  <Override PartName="/ppt/diagrams/quickStyle1.xml" ContentType="application/vnd.openxmlformats-officedocument.drawingml.diagramStyle+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5"/>
  </p:sldMasterIdLst>
  <p:notesMasterIdLst>
    <p:notesMasterId r:id="rId27"/>
  </p:notesMasterIdLst>
  <p:handoutMasterIdLst>
    <p:handoutMasterId r:id="rId28"/>
  </p:handoutMasterIdLst>
  <p:sldIdLst>
    <p:sldId id="256"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5FE8"/>
    <a:srgbClr val="289728"/>
    <a:srgbClr val="32AECF"/>
    <a:srgbClr val="2CC3E8"/>
    <a:srgbClr val="B2C891"/>
    <a:srgbClr val="F2EEDB"/>
    <a:srgbClr val="D1DEE9"/>
    <a:srgbClr val="6CABE7"/>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7" d="100"/>
          <a:sy n="97" d="100"/>
        </p:scale>
        <p:origin x="-384" y="-90"/>
      </p:cViewPr>
      <p:guideLst>
        <p:guide orient="horz" pos="1008"/>
        <p:guide pos="15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viewProps" Target="viewProps.xml"/></Relationships>
</file>

<file path=ppt/diagrams/_rels/data1.xml.rels><?xml version="1.0" encoding="UTF-8" standalone="yes"?>
<Relationships xmlns="http://schemas.openxmlformats.org/package/2006/relationships"><Relationship Id="rId1" Type="http://schemas.openxmlformats.org/officeDocument/2006/relationships/image" Target="../media/image3.png"/></Relationships>
</file>

<file path=ppt/diagrams/_rels/data2.xml.rels><?xml version="1.0" encoding="UTF-8" standalone="yes"?>
<Relationships xmlns="http://schemas.openxmlformats.org/package/2006/relationships"><Relationship Id="rId1" Type="http://schemas.openxmlformats.org/officeDocument/2006/relationships/image" Target="../media/image3.png"/></Relationships>
</file>

<file path=ppt/diagrams/_rels/data3.xml.rels><?xml version="1.0" encoding="UTF-8" standalone="yes"?>
<Relationships xmlns="http://schemas.openxmlformats.org/package/2006/relationships"><Relationship Id="rId1" Type="http://schemas.openxmlformats.org/officeDocument/2006/relationships/image" Target="../media/image4.png"/></Relationships>
</file>

<file path=ppt/diagrams/_rels/drawing1.xml.rels><?xml version="1.0" encoding="UTF-8" standalone="yes"?>
<Relationships xmlns="http://schemas.openxmlformats.org/package/2006/relationships"><Relationship Id="rId1" Type="http://schemas.openxmlformats.org/officeDocument/2006/relationships/image" Target="../media/image3.png"/></Relationships>
</file>

<file path=ppt/diagrams/_rels/drawing2.xml.rels><?xml version="1.0" encoding="UTF-8" standalone="yes"?>
<Relationships xmlns="http://schemas.openxmlformats.org/package/2006/relationships"><Relationship Id="rId1" Type="http://schemas.openxmlformats.org/officeDocument/2006/relationships/image" Target="../media/image3.png"/></Relationships>
</file>

<file path=ppt/diagrams/_rels/drawing3.xml.rels><?xml version="1.0" encoding="UTF-8" standalone="yes"?>
<Relationships xmlns="http://schemas.openxmlformats.org/package/2006/relationships"><Relationship Id="rId1" Type="http://schemas.openxmlformats.org/officeDocument/2006/relationships/image" Target="../media/image4.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87C89C4-4117-4055-8BDB-D373E9288BB9}" type="doc">
      <dgm:prSet loTypeId="urn:microsoft.com/office/officeart/2005/8/layout/pList1" loCatId="list" qsTypeId="urn:microsoft.com/office/officeart/2005/8/quickstyle/simple1" qsCatId="simple" csTypeId="urn:microsoft.com/office/officeart/2005/8/colors/accent1_2" csCatId="accent1" phldr="1"/>
      <dgm:spPr/>
      <dgm:t>
        <a:bodyPr/>
        <a:lstStyle/>
        <a:p>
          <a:endParaRPr lang="en-US"/>
        </a:p>
      </dgm:t>
    </dgm:pt>
    <dgm:pt modelId="{62DDFECE-7649-4BFB-B905-BD581C928FE9}">
      <dgm:prSet phldrT="[Text]" phldr="1" custT="1"/>
      <dgm:spPr/>
      <dgm:t>
        <a:bodyPr/>
        <a:lstStyle/>
        <a:p>
          <a:endParaRPr lang="en-US" sz="1200" dirty="0"/>
        </a:p>
      </dgm:t>
    </dgm:pt>
    <dgm:pt modelId="{94D414D8-055C-4D2B-975A-48B77AB54E5A}" type="parTrans" cxnId="{402DCD43-2A37-472B-B5FA-17F401E04DA5}">
      <dgm:prSet/>
      <dgm:spPr/>
      <dgm:t>
        <a:bodyPr/>
        <a:lstStyle/>
        <a:p>
          <a:endParaRPr lang="en-US"/>
        </a:p>
      </dgm:t>
    </dgm:pt>
    <dgm:pt modelId="{5F067E96-40D8-41DC-8702-0126177BB6E4}" type="sibTrans" cxnId="{402DCD43-2A37-472B-B5FA-17F401E04DA5}">
      <dgm:prSet/>
      <dgm:spPr/>
      <dgm:t>
        <a:bodyPr/>
        <a:lstStyle/>
        <a:p>
          <a:endParaRPr lang="en-US"/>
        </a:p>
      </dgm:t>
    </dgm:pt>
    <dgm:pt modelId="{65F6035E-D42B-48B7-8F14-03118EB3B613}" type="pres">
      <dgm:prSet presAssocID="{987C89C4-4117-4055-8BDB-D373E9288BB9}" presName="Name0" presStyleCnt="0">
        <dgm:presLayoutVars>
          <dgm:dir/>
          <dgm:resizeHandles val="exact"/>
        </dgm:presLayoutVars>
      </dgm:prSet>
      <dgm:spPr/>
      <dgm:t>
        <a:bodyPr/>
        <a:lstStyle/>
        <a:p>
          <a:endParaRPr lang="en-US"/>
        </a:p>
      </dgm:t>
    </dgm:pt>
    <dgm:pt modelId="{A941BB0A-BB64-45C0-8892-56E143075A32}" type="pres">
      <dgm:prSet presAssocID="{62DDFECE-7649-4BFB-B905-BD581C928FE9}" presName="compNode" presStyleCnt="0"/>
      <dgm:spPr/>
    </dgm:pt>
    <dgm:pt modelId="{0EF59406-0326-468F-8649-03F145D9D395}" type="pres">
      <dgm:prSet presAssocID="{62DDFECE-7649-4BFB-B905-BD581C928FE9}" presName="pictRect" presStyleLbl="node1" presStyleIdx="0" presStyleCnt="1" custScaleY="171144" custLinFactNeighborY="-15"/>
      <dgm:spPr>
        <a:blipFill rotWithShape="0">
          <a:blip xmlns:r="http://schemas.openxmlformats.org/officeDocument/2006/relationships" r:embed="rId1"/>
          <a:stretch>
            <a:fillRect/>
          </a:stretch>
        </a:blipFill>
      </dgm:spPr>
    </dgm:pt>
    <dgm:pt modelId="{68D0BE37-A224-49F1-8451-442C33F68B40}" type="pres">
      <dgm:prSet presAssocID="{62DDFECE-7649-4BFB-B905-BD581C928FE9}" presName="textRect" presStyleLbl="revTx" presStyleIdx="0" presStyleCnt="1" custScaleY="31728">
        <dgm:presLayoutVars>
          <dgm:bulletEnabled val="1"/>
        </dgm:presLayoutVars>
      </dgm:prSet>
      <dgm:spPr/>
      <dgm:t>
        <a:bodyPr/>
        <a:lstStyle/>
        <a:p>
          <a:endParaRPr lang="en-US"/>
        </a:p>
      </dgm:t>
    </dgm:pt>
  </dgm:ptLst>
  <dgm:cxnLst>
    <dgm:cxn modelId="{06B54FCE-27D6-43E7-A3D2-F6E8D61DE33F}" type="presOf" srcId="{62DDFECE-7649-4BFB-B905-BD581C928FE9}" destId="{68D0BE37-A224-49F1-8451-442C33F68B40}" srcOrd="0" destOrd="0" presId="urn:microsoft.com/office/officeart/2005/8/layout/pList1"/>
    <dgm:cxn modelId="{5BDB4804-D02E-4A7F-967C-4FB53DA75F8D}" type="presOf" srcId="{987C89C4-4117-4055-8BDB-D373E9288BB9}" destId="{65F6035E-D42B-48B7-8F14-03118EB3B613}" srcOrd="0" destOrd="0" presId="urn:microsoft.com/office/officeart/2005/8/layout/pList1"/>
    <dgm:cxn modelId="{402DCD43-2A37-472B-B5FA-17F401E04DA5}" srcId="{987C89C4-4117-4055-8BDB-D373E9288BB9}" destId="{62DDFECE-7649-4BFB-B905-BD581C928FE9}" srcOrd="0" destOrd="0" parTransId="{94D414D8-055C-4D2B-975A-48B77AB54E5A}" sibTransId="{5F067E96-40D8-41DC-8702-0126177BB6E4}"/>
    <dgm:cxn modelId="{7A6C7913-480B-427F-B273-352DDC923BD1}" type="presParOf" srcId="{65F6035E-D42B-48B7-8F14-03118EB3B613}" destId="{A941BB0A-BB64-45C0-8892-56E143075A32}" srcOrd="0" destOrd="0" presId="urn:microsoft.com/office/officeart/2005/8/layout/pList1"/>
    <dgm:cxn modelId="{A160F55B-447C-4022-AE59-46FECBF3D7E5}" type="presParOf" srcId="{A941BB0A-BB64-45C0-8892-56E143075A32}" destId="{0EF59406-0326-468F-8649-03F145D9D395}" srcOrd="0" destOrd="0" presId="urn:microsoft.com/office/officeart/2005/8/layout/pList1"/>
    <dgm:cxn modelId="{C897FFE2-9A6D-4886-A36A-6EC1AD56856C}" type="presParOf" srcId="{A941BB0A-BB64-45C0-8892-56E143075A32}" destId="{68D0BE37-A224-49F1-8451-442C33F68B40}" srcOrd="1" destOrd="0" presId="urn:microsoft.com/office/officeart/2005/8/layout/p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87C89C4-4117-4055-8BDB-D373E9288BB9}" type="doc">
      <dgm:prSet loTypeId="urn:microsoft.com/office/officeart/2005/8/layout/pList1" loCatId="list" qsTypeId="urn:microsoft.com/office/officeart/2005/8/quickstyle/simple1" qsCatId="simple" csTypeId="urn:microsoft.com/office/officeart/2005/8/colors/accent1_2" csCatId="accent1" phldr="1"/>
      <dgm:spPr/>
      <dgm:t>
        <a:bodyPr/>
        <a:lstStyle/>
        <a:p>
          <a:endParaRPr lang="en-US"/>
        </a:p>
      </dgm:t>
    </dgm:pt>
    <dgm:pt modelId="{62DDFECE-7649-4BFB-B905-BD581C928FE9}">
      <dgm:prSet phldrT="[Text]" phldr="1" custT="1"/>
      <dgm:spPr/>
      <dgm:t>
        <a:bodyPr/>
        <a:lstStyle/>
        <a:p>
          <a:endParaRPr lang="en-US" sz="1200" dirty="0"/>
        </a:p>
      </dgm:t>
    </dgm:pt>
    <dgm:pt modelId="{94D414D8-055C-4D2B-975A-48B77AB54E5A}" type="parTrans" cxnId="{402DCD43-2A37-472B-B5FA-17F401E04DA5}">
      <dgm:prSet/>
      <dgm:spPr/>
      <dgm:t>
        <a:bodyPr/>
        <a:lstStyle/>
        <a:p>
          <a:endParaRPr lang="en-US"/>
        </a:p>
      </dgm:t>
    </dgm:pt>
    <dgm:pt modelId="{5F067E96-40D8-41DC-8702-0126177BB6E4}" type="sibTrans" cxnId="{402DCD43-2A37-472B-B5FA-17F401E04DA5}">
      <dgm:prSet/>
      <dgm:spPr/>
      <dgm:t>
        <a:bodyPr/>
        <a:lstStyle/>
        <a:p>
          <a:endParaRPr lang="en-US"/>
        </a:p>
      </dgm:t>
    </dgm:pt>
    <dgm:pt modelId="{65F6035E-D42B-48B7-8F14-03118EB3B613}" type="pres">
      <dgm:prSet presAssocID="{987C89C4-4117-4055-8BDB-D373E9288BB9}" presName="Name0" presStyleCnt="0">
        <dgm:presLayoutVars>
          <dgm:dir/>
          <dgm:resizeHandles val="exact"/>
        </dgm:presLayoutVars>
      </dgm:prSet>
      <dgm:spPr/>
      <dgm:t>
        <a:bodyPr/>
        <a:lstStyle/>
        <a:p>
          <a:endParaRPr lang="en-US"/>
        </a:p>
      </dgm:t>
    </dgm:pt>
    <dgm:pt modelId="{A941BB0A-BB64-45C0-8892-56E143075A32}" type="pres">
      <dgm:prSet presAssocID="{62DDFECE-7649-4BFB-B905-BD581C928FE9}" presName="compNode" presStyleCnt="0"/>
      <dgm:spPr/>
    </dgm:pt>
    <dgm:pt modelId="{0EF59406-0326-468F-8649-03F145D9D395}" type="pres">
      <dgm:prSet presAssocID="{62DDFECE-7649-4BFB-B905-BD581C928FE9}" presName="pictRect" presStyleLbl="node1" presStyleIdx="0" presStyleCnt="1" custScaleY="171144" custLinFactNeighborY="-20227"/>
      <dgm:spPr>
        <a:blipFill rotWithShape="0">
          <a:blip xmlns:r="http://schemas.openxmlformats.org/officeDocument/2006/relationships" r:embed="rId1"/>
          <a:stretch>
            <a:fillRect/>
          </a:stretch>
        </a:blipFill>
      </dgm:spPr>
    </dgm:pt>
    <dgm:pt modelId="{68D0BE37-A224-49F1-8451-442C33F68B40}" type="pres">
      <dgm:prSet presAssocID="{62DDFECE-7649-4BFB-B905-BD581C928FE9}" presName="textRect" presStyleLbl="revTx" presStyleIdx="0" presStyleCnt="1" custScaleY="31728">
        <dgm:presLayoutVars>
          <dgm:bulletEnabled val="1"/>
        </dgm:presLayoutVars>
      </dgm:prSet>
      <dgm:spPr/>
      <dgm:t>
        <a:bodyPr/>
        <a:lstStyle/>
        <a:p>
          <a:endParaRPr lang="en-US"/>
        </a:p>
      </dgm:t>
    </dgm:pt>
  </dgm:ptLst>
  <dgm:cxnLst>
    <dgm:cxn modelId="{74E996F6-4877-4EFF-84CB-27449AF62D44}" type="presOf" srcId="{62DDFECE-7649-4BFB-B905-BD581C928FE9}" destId="{68D0BE37-A224-49F1-8451-442C33F68B40}" srcOrd="0" destOrd="0" presId="urn:microsoft.com/office/officeart/2005/8/layout/pList1"/>
    <dgm:cxn modelId="{5B5CAA77-FF86-4F87-8824-DC18E1E66836}" type="presOf" srcId="{987C89C4-4117-4055-8BDB-D373E9288BB9}" destId="{65F6035E-D42B-48B7-8F14-03118EB3B613}" srcOrd="0" destOrd="0" presId="urn:microsoft.com/office/officeart/2005/8/layout/pList1"/>
    <dgm:cxn modelId="{402DCD43-2A37-472B-B5FA-17F401E04DA5}" srcId="{987C89C4-4117-4055-8BDB-D373E9288BB9}" destId="{62DDFECE-7649-4BFB-B905-BD581C928FE9}" srcOrd="0" destOrd="0" parTransId="{94D414D8-055C-4D2B-975A-48B77AB54E5A}" sibTransId="{5F067E96-40D8-41DC-8702-0126177BB6E4}"/>
    <dgm:cxn modelId="{5DA2F963-B66B-4664-8164-7DA97D4765BE}" type="presParOf" srcId="{65F6035E-D42B-48B7-8F14-03118EB3B613}" destId="{A941BB0A-BB64-45C0-8892-56E143075A32}" srcOrd="0" destOrd="0" presId="urn:microsoft.com/office/officeart/2005/8/layout/pList1"/>
    <dgm:cxn modelId="{646EFFBA-FD87-4152-8011-0CC3CC54CA9D}" type="presParOf" srcId="{A941BB0A-BB64-45C0-8892-56E143075A32}" destId="{0EF59406-0326-468F-8649-03F145D9D395}" srcOrd="0" destOrd="0" presId="urn:microsoft.com/office/officeart/2005/8/layout/pList1"/>
    <dgm:cxn modelId="{B9930436-27A8-4C47-A4FD-50781506A86C}" type="presParOf" srcId="{A941BB0A-BB64-45C0-8892-56E143075A32}" destId="{68D0BE37-A224-49F1-8451-442C33F68B40}" srcOrd="1" destOrd="0" presId="urn:microsoft.com/office/officeart/2005/8/layout/p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87C89C4-4117-4055-8BDB-D373E9288BB9}" type="doc">
      <dgm:prSet loTypeId="urn:microsoft.com/office/officeart/2005/8/layout/pList1" loCatId="list" qsTypeId="urn:microsoft.com/office/officeart/2005/8/quickstyle/simple1" qsCatId="simple" csTypeId="urn:microsoft.com/office/officeart/2005/8/colors/accent1_2" csCatId="accent1" phldr="1"/>
      <dgm:spPr/>
      <dgm:t>
        <a:bodyPr/>
        <a:lstStyle/>
        <a:p>
          <a:endParaRPr lang="en-US"/>
        </a:p>
      </dgm:t>
    </dgm:pt>
    <dgm:pt modelId="{62DDFECE-7649-4BFB-B905-BD581C928FE9}">
      <dgm:prSet phldrT="[Text]" phldr="1" custT="1"/>
      <dgm:spPr/>
      <dgm:t>
        <a:bodyPr/>
        <a:lstStyle/>
        <a:p>
          <a:endParaRPr lang="en-US" sz="1200" dirty="0"/>
        </a:p>
      </dgm:t>
    </dgm:pt>
    <dgm:pt modelId="{94D414D8-055C-4D2B-975A-48B77AB54E5A}" type="parTrans" cxnId="{402DCD43-2A37-472B-B5FA-17F401E04DA5}">
      <dgm:prSet/>
      <dgm:spPr/>
      <dgm:t>
        <a:bodyPr/>
        <a:lstStyle/>
        <a:p>
          <a:endParaRPr lang="en-US"/>
        </a:p>
      </dgm:t>
    </dgm:pt>
    <dgm:pt modelId="{5F067E96-40D8-41DC-8702-0126177BB6E4}" type="sibTrans" cxnId="{402DCD43-2A37-472B-B5FA-17F401E04DA5}">
      <dgm:prSet/>
      <dgm:spPr/>
      <dgm:t>
        <a:bodyPr/>
        <a:lstStyle/>
        <a:p>
          <a:endParaRPr lang="en-US"/>
        </a:p>
      </dgm:t>
    </dgm:pt>
    <dgm:pt modelId="{65F6035E-D42B-48B7-8F14-03118EB3B613}" type="pres">
      <dgm:prSet presAssocID="{987C89C4-4117-4055-8BDB-D373E9288BB9}" presName="Name0" presStyleCnt="0">
        <dgm:presLayoutVars>
          <dgm:dir/>
          <dgm:resizeHandles val="exact"/>
        </dgm:presLayoutVars>
      </dgm:prSet>
      <dgm:spPr/>
      <dgm:t>
        <a:bodyPr/>
        <a:lstStyle/>
        <a:p>
          <a:endParaRPr lang="en-US"/>
        </a:p>
      </dgm:t>
    </dgm:pt>
    <dgm:pt modelId="{A941BB0A-BB64-45C0-8892-56E143075A32}" type="pres">
      <dgm:prSet presAssocID="{62DDFECE-7649-4BFB-B905-BD581C928FE9}" presName="compNode" presStyleCnt="0"/>
      <dgm:spPr/>
    </dgm:pt>
    <dgm:pt modelId="{0EF59406-0326-468F-8649-03F145D9D395}" type="pres">
      <dgm:prSet presAssocID="{62DDFECE-7649-4BFB-B905-BD581C928FE9}" presName="pictRect" presStyleLbl="node1" presStyleIdx="0" presStyleCnt="1" custScaleY="171144" custLinFactNeighborY="-20227"/>
      <dgm:spPr>
        <a:blipFill rotWithShape="0">
          <a:blip xmlns:r="http://schemas.openxmlformats.org/officeDocument/2006/relationships" r:embed="rId1"/>
          <a:stretch>
            <a:fillRect/>
          </a:stretch>
        </a:blipFill>
      </dgm:spPr>
      <dgm:t>
        <a:bodyPr/>
        <a:lstStyle/>
        <a:p>
          <a:endParaRPr lang="en-US"/>
        </a:p>
      </dgm:t>
    </dgm:pt>
    <dgm:pt modelId="{68D0BE37-A224-49F1-8451-442C33F68B40}" type="pres">
      <dgm:prSet presAssocID="{62DDFECE-7649-4BFB-B905-BD581C928FE9}" presName="textRect" presStyleLbl="revTx" presStyleIdx="0" presStyleCnt="1" custScaleY="31728">
        <dgm:presLayoutVars>
          <dgm:bulletEnabled val="1"/>
        </dgm:presLayoutVars>
      </dgm:prSet>
      <dgm:spPr/>
      <dgm:t>
        <a:bodyPr/>
        <a:lstStyle/>
        <a:p>
          <a:endParaRPr lang="en-US"/>
        </a:p>
      </dgm:t>
    </dgm:pt>
  </dgm:ptLst>
  <dgm:cxnLst>
    <dgm:cxn modelId="{0F132808-9AD3-4E8C-A4E1-96D71619A28F}" type="presOf" srcId="{62DDFECE-7649-4BFB-B905-BD581C928FE9}" destId="{68D0BE37-A224-49F1-8451-442C33F68B40}" srcOrd="0" destOrd="0" presId="urn:microsoft.com/office/officeart/2005/8/layout/pList1"/>
    <dgm:cxn modelId="{402DCD43-2A37-472B-B5FA-17F401E04DA5}" srcId="{987C89C4-4117-4055-8BDB-D373E9288BB9}" destId="{62DDFECE-7649-4BFB-B905-BD581C928FE9}" srcOrd="0" destOrd="0" parTransId="{94D414D8-055C-4D2B-975A-48B77AB54E5A}" sibTransId="{5F067E96-40D8-41DC-8702-0126177BB6E4}"/>
    <dgm:cxn modelId="{C7471340-81DF-4E35-9C70-9DE32EBACDB3}" type="presOf" srcId="{987C89C4-4117-4055-8BDB-D373E9288BB9}" destId="{65F6035E-D42B-48B7-8F14-03118EB3B613}" srcOrd="0" destOrd="0" presId="urn:microsoft.com/office/officeart/2005/8/layout/pList1"/>
    <dgm:cxn modelId="{A7414B30-EDE0-4EE5-B6B6-ED346D196B0D}" type="presParOf" srcId="{65F6035E-D42B-48B7-8F14-03118EB3B613}" destId="{A941BB0A-BB64-45C0-8892-56E143075A32}" srcOrd="0" destOrd="0" presId="urn:microsoft.com/office/officeart/2005/8/layout/pList1"/>
    <dgm:cxn modelId="{0831A24B-3FB8-4C85-B227-1E8F3BF72F59}" type="presParOf" srcId="{A941BB0A-BB64-45C0-8892-56E143075A32}" destId="{0EF59406-0326-468F-8649-03F145D9D395}" srcOrd="0" destOrd="0" presId="urn:microsoft.com/office/officeart/2005/8/layout/pList1"/>
    <dgm:cxn modelId="{C7EF4558-B44A-4434-A791-DA823483B714}" type="presParOf" srcId="{A941BB0A-BB64-45C0-8892-56E143075A32}" destId="{68D0BE37-A224-49F1-8451-442C33F68B40}" srcOrd="1" destOrd="0" presId="urn:microsoft.com/office/officeart/2005/8/layout/p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EF59406-0326-468F-8649-03F145D9D395}">
      <dsp:nvSpPr>
        <dsp:cNvPr id="0" name=""/>
        <dsp:cNvSpPr/>
      </dsp:nvSpPr>
      <dsp:spPr>
        <a:xfrm>
          <a:off x="52463" y="0"/>
          <a:ext cx="2766803" cy="3262565"/>
        </a:xfrm>
        <a:prstGeom prst="roundRect">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8D0BE37-A224-49F1-8451-442C33F68B40}">
      <dsp:nvSpPr>
        <dsp:cNvPr id="0" name=""/>
        <dsp:cNvSpPr/>
      </dsp:nvSpPr>
      <dsp:spPr>
        <a:xfrm>
          <a:off x="52463" y="2935132"/>
          <a:ext cx="2766803" cy="3256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0" numCol="1" spcCol="1270" anchor="t" anchorCtr="0">
          <a:noAutofit/>
        </a:bodyPr>
        <a:lstStyle/>
        <a:p>
          <a:pPr lvl="0" algn="ctr" defTabSz="533400">
            <a:lnSpc>
              <a:spcPct val="90000"/>
            </a:lnSpc>
            <a:spcBef>
              <a:spcPct val="0"/>
            </a:spcBef>
            <a:spcAft>
              <a:spcPct val="35000"/>
            </a:spcAft>
          </a:pPr>
          <a:endParaRPr lang="en-US" sz="1200" kern="1200" dirty="0"/>
        </a:p>
      </dsp:txBody>
      <dsp:txXfrm>
        <a:off x="52463" y="2935132"/>
        <a:ext cx="2766803" cy="325682"/>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EF59406-0326-468F-8649-03F145D9D395}">
      <dsp:nvSpPr>
        <dsp:cNvPr id="0" name=""/>
        <dsp:cNvSpPr/>
      </dsp:nvSpPr>
      <dsp:spPr>
        <a:xfrm>
          <a:off x="52463" y="0"/>
          <a:ext cx="2766803" cy="3262565"/>
        </a:xfrm>
        <a:prstGeom prst="roundRect">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8D0BE37-A224-49F1-8451-442C33F68B40}">
      <dsp:nvSpPr>
        <dsp:cNvPr id="0" name=""/>
        <dsp:cNvSpPr/>
      </dsp:nvSpPr>
      <dsp:spPr>
        <a:xfrm>
          <a:off x="52463" y="2935132"/>
          <a:ext cx="2766803" cy="3256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0" numCol="1" spcCol="1270" anchor="t" anchorCtr="0">
          <a:noAutofit/>
        </a:bodyPr>
        <a:lstStyle/>
        <a:p>
          <a:pPr lvl="0" algn="ctr" defTabSz="533400">
            <a:lnSpc>
              <a:spcPct val="90000"/>
            </a:lnSpc>
            <a:spcBef>
              <a:spcPct val="0"/>
            </a:spcBef>
            <a:spcAft>
              <a:spcPct val="35000"/>
            </a:spcAft>
          </a:pPr>
          <a:endParaRPr lang="en-US" sz="1200" kern="1200" dirty="0"/>
        </a:p>
      </dsp:txBody>
      <dsp:txXfrm>
        <a:off x="52463" y="2935132"/>
        <a:ext cx="2766803" cy="325682"/>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EF59406-0326-468F-8649-03F145D9D395}">
      <dsp:nvSpPr>
        <dsp:cNvPr id="0" name=""/>
        <dsp:cNvSpPr/>
      </dsp:nvSpPr>
      <dsp:spPr>
        <a:xfrm>
          <a:off x="52463" y="0"/>
          <a:ext cx="2766803" cy="3262565"/>
        </a:xfrm>
        <a:prstGeom prst="roundRect">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8D0BE37-A224-49F1-8451-442C33F68B40}">
      <dsp:nvSpPr>
        <dsp:cNvPr id="0" name=""/>
        <dsp:cNvSpPr/>
      </dsp:nvSpPr>
      <dsp:spPr>
        <a:xfrm>
          <a:off x="52463" y="2935132"/>
          <a:ext cx="2766803" cy="3256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0" numCol="1" spcCol="1270" anchor="t" anchorCtr="0">
          <a:noAutofit/>
        </a:bodyPr>
        <a:lstStyle/>
        <a:p>
          <a:pPr lvl="0" algn="ctr" defTabSz="533400">
            <a:lnSpc>
              <a:spcPct val="90000"/>
            </a:lnSpc>
            <a:spcBef>
              <a:spcPct val="0"/>
            </a:spcBef>
            <a:spcAft>
              <a:spcPct val="35000"/>
            </a:spcAft>
          </a:pPr>
          <a:endParaRPr lang="en-US" sz="1200" kern="1200" dirty="0"/>
        </a:p>
      </dsp:txBody>
      <dsp:txXfrm>
        <a:off x="52463" y="2935132"/>
        <a:ext cx="2766803" cy="325682"/>
      </dsp:txXfrm>
    </dsp:sp>
  </dsp:spTree>
</dsp:drawing>
</file>

<file path=ppt/diagrams/layout1.xml><?xml version="1.0" encoding="utf-8"?>
<dgm:layoutDef xmlns:dgm="http://schemas.openxmlformats.org/drawingml/2006/diagram" xmlns:a="http://schemas.openxmlformats.org/drawingml/2006/main" uniqueId="urn:microsoft.com/office/officeart/2005/8/layout/pList1">
  <dgm:title val=""/>
  <dgm:desc val=""/>
  <dgm:catLst>
    <dgm:cat type="list" pri="20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List1">
  <dgm:title val=""/>
  <dgm:desc val=""/>
  <dgm:catLst>
    <dgm:cat type="list" pri="20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List1">
  <dgm:title val=""/>
  <dgm:desc val=""/>
  <dgm:catLst>
    <dgm:cat type="list" pri="20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ＭＳ Ｐゴシック" charset="0"/>
                <a:cs typeface="ＭＳ Ｐゴシック" charset="0"/>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ea typeface="ＭＳ Ｐゴシック"/>
                <a:cs typeface="ＭＳ Ｐゴシック"/>
              </a:defRPr>
            </a:lvl1pPr>
          </a:lstStyle>
          <a:p>
            <a:pPr>
              <a:defRPr/>
            </a:pPr>
            <a:fld id="{7C968E5C-1CFB-4D05-BEAE-A44AE1C364C8}" type="datetimeFigureOut">
              <a:rPr lang="en-US"/>
              <a:pPr>
                <a:defRPr/>
              </a:pPr>
              <a:t>02/15/2017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charset="0"/>
                <a:ea typeface="ＭＳ Ｐゴシック" charset="0"/>
                <a:cs typeface="ＭＳ Ｐゴシック" charset="0"/>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ea typeface="ＭＳ Ｐゴシック"/>
                <a:cs typeface="ＭＳ Ｐゴシック"/>
              </a:defRPr>
            </a:lvl1pPr>
          </a:lstStyle>
          <a:p>
            <a:pPr>
              <a:defRPr/>
            </a:pPr>
            <a:fld id="{81C27670-1C7E-40A7-BE56-ED893AE62EA1}"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ＭＳ Ｐゴシック"/>
                <a:cs typeface="ＭＳ Ｐゴシック"/>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ea typeface="ＭＳ Ｐゴシック"/>
                <a:cs typeface="ＭＳ Ｐゴシック"/>
              </a:defRPr>
            </a:lvl1pPr>
          </a:lstStyle>
          <a:p>
            <a:pPr>
              <a:defRPr/>
            </a:pPr>
            <a:fld id="{C9BB75A3-274E-4005-864E-116288F980DC}" type="datetimeFigureOut">
              <a:rPr lang="en-US"/>
              <a:pPr>
                <a:defRPr/>
              </a:pPr>
              <a:t>02/15/2017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ea typeface="ＭＳ Ｐゴシック"/>
                <a:cs typeface="ＭＳ Ｐゴシック"/>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ea typeface="ＭＳ Ｐゴシック"/>
                <a:cs typeface="ＭＳ Ｐゴシック"/>
              </a:defRPr>
            </a:lvl1pPr>
          </a:lstStyle>
          <a:p>
            <a:pPr>
              <a:defRPr/>
            </a:pPr>
            <a:fld id="{6D9DD9B0-0AE6-4D41-9596-C4E852AEEB9E}"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276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8E96485-10DB-4AB1-B371-9636B8B5C54E}" type="slidenum">
              <a:rPr lang="en-US" smtClean="0">
                <a:ea typeface="ＭＳ Ｐゴシック" pitchFamily="34" charset="-128"/>
              </a:rPr>
              <a:pPr/>
              <a:t>2</a:t>
            </a:fld>
            <a:endParaRPr lang="en-US" smtClean="0">
              <a:ea typeface="ＭＳ Ｐゴシック"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368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6E4C2DA-8AE2-4B50-A5EC-743FC3B5130B}" type="slidenum">
              <a:rPr lang="en-US" smtClean="0">
                <a:ea typeface="ＭＳ Ｐゴシック" pitchFamily="34" charset="-128"/>
              </a:rPr>
              <a:pPr/>
              <a:t>11</a:t>
            </a:fld>
            <a:endParaRPr lang="en-US" smtClean="0">
              <a:ea typeface="ＭＳ Ｐゴシック"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378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EA23A6D-D1DF-47DE-9FB4-369F4A087F2C}" type="slidenum">
              <a:rPr lang="en-US" smtClean="0">
                <a:ea typeface="ＭＳ Ｐゴシック" pitchFamily="34" charset="-128"/>
              </a:rPr>
              <a:pPr/>
              <a:t>12</a:t>
            </a:fld>
            <a:endParaRPr lang="en-US" smtClean="0">
              <a:ea typeface="ＭＳ Ｐゴシック"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389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453B93F-586E-4B80-96CC-8B61D787877D}" type="slidenum">
              <a:rPr lang="en-US" smtClean="0">
                <a:ea typeface="ＭＳ Ｐゴシック" pitchFamily="34" charset="-128"/>
              </a:rPr>
              <a:pPr/>
              <a:t>13</a:t>
            </a:fld>
            <a:endParaRPr lang="en-US" smtClean="0">
              <a:ea typeface="ＭＳ Ｐゴシック"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399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7F699D0-7856-4B30-B55B-27E4763E2440}" type="slidenum">
              <a:rPr lang="en-US" smtClean="0">
                <a:ea typeface="ＭＳ Ｐゴシック" pitchFamily="34" charset="-128"/>
              </a:rPr>
              <a:pPr/>
              <a:t>14</a:t>
            </a:fld>
            <a:endParaRPr lang="en-US" smtClean="0">
              <a:ea typeface="ＭＳ Ｐゴシック"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09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D0135BE-25A7-49A8-9B70-44DDEBC8D4C9}" type="slidenum">
              <a:rPr lang="en-US" smtClean="0">
                <a:ea typeface="ＭＳ Ｐゴシック" pitchFamily="34" charset="-128"/>
              </a:rPr>
              <a:pPr/>
              <a:t>15</a:t>
            </a:fld>
            <a:endParaRPr lang="en-US" smtClean="0">
              <a:ea typeface="ＭＳ Ｐゴシック"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19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986CB38-C2A4-427F-9655-53DAA4BF6504}" type="slidenum">
              <a:rPr lang="en-US" smtClean="0">
                <a:ea typeface="ＭＳ Ｐゴシック" pitchFamily="34" charset="-128"/>
              </a:rPr>
              <a:pPr/>
              <a:t>16</a:t>
            </a:fld>
            <a:endParaRPr lang="en-US" smtClean="0">
              <a:ea typeface="ＭＳ Ｐゴシック" pitchFamily="3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30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AD190D8-57D1-4ACB-9481-843569C06E5D}" type="slidenum">
              <a:rPr lang="en-US" smtClean="0">
                <a:ea typeface="ＭＳ Ｐゴシック" pitchFamily="34" charset="-128"/>
              </a:rPr>
              <a:pPr/>
              <a:t>17</a:t>
            </a:fld>
            <a:endParaRPr lang="en-US" smtClean="0">
              <a:ea typeface="ＭＳ Ｐゴシック" pitchFamily="3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40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716FA16-4B29-4493-BF31-D05753A244F8}" type="slidenum">
              <a:rPr lang="en-US" smtClean="0">
                <a:ea typeface="ＭＳ Ｐゴシック" pitchFamily="34" charset="-128"/>
              </a:rPr>
              <a:pPr/>
              <a:t>18</a:t>
            </a:fld>
            <a:endParaRPr lang="en-US" smtClean="0">
              <a:ea typeface="ＭＳ Ｐゴシック" pitchFamily="3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50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BAAA119-D4EF-461B-9566-8DD54DB71C10}" type="slidenum">
              <a:rPr lang="en-US" smtClean="0">
                <a:ea typeface="ＭＳ Ｐゴシック" pitchFamily="34" charset="-128"/>
              </a:rPr>
              <a:pPr/>
              <a:t>19</a:t>
            </a:fld>
            <a:endParaRPr lang="en-US" smtClean="0">
              <a:ea typeface="ＭＳ Ｐゴシック" pitchFamily="3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60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A3BE0F9-2F4A-4026-BC8C-4E670E159ABD}" type="slidenum">
              <a:rPr lang="en-US" smtClean="0">
                <a:ea typeface="ＭＳ Ｐゴシック" pitchFamily="34" charset="-128"/>
              </a:rPr>
              <a:pPr/>
              <a:t>20</a:t>
            </a:fld>
            <a:endParaRPr lang="en-US" smtClean="0">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286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5CAD5F3-2A51-438E-86E6-243705F70F1D}" type="slidenum">
              <a:rPr lang="en-US" smtClean="0">
                <a:ea typeface="ＭＳ Ｐゴシック" pitchFamily="34" charset="-128"/>
              </a:rPr>
              <a:pPr/>
              <a:t>3</a:t>
            </a:fld>
            <a:endParaRPr lang="en-US" smtClean="0">
              <a:ea typeface="ＭＳ Ｐゴシック" pitchFamily="34"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71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7689DB7-3614-47BF-9615-55379F9F4DB3}" type="slidenum">
              <a:rPr lang="en-US" smtClean="0">
                <a:ea typeface="ＭＳ Ｐゴシック" pitchFamily="34" charset="-128"/>
              </a:rPr>
              <a:pPr/>
              <a:t>21</a:t>
            </a:fld>
            <a:endParaRPr lang="en-US" smtClean="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1D9FE4B-5375-43B0-B016-A41D91FF093E}" type="slidenum">
              <a:rPr lang="en-US" smtClean="0">
                <a:ea typeface="ＭＳ Ｐゴシック" pitchFamily="34" charset="-128"/>
              </a:rPr>
              <a:pPr/>
              <a:t>4</a:t>
            </a:fld>
            <a:endParaRPr lang="en-US" smtClean="0">
              <a:ea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307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762E5E2-F637-4D41-8B21-8D5C7725A83E}" type="slidenum">
              <a:rPr lang="en-US" smtClean="0">
                <a:ea typeface="ＭＳ Ｐゴシック" pitchFamily="34" charset="-128"/>
              </a:rPr>
              <a:pPr/>
              <a:t>5</a:t>
            </a:fld>
            <a:endParaRPr lang="en-US" smtClean="0">
              <a:ea typeface="ＭＳ Ｐゴシック"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317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7378062-24BB-4DE9-8DDE-1158B2170D13}" type="slidenum">
              <a:rPr lang="en-US" smtClean="0">
                <a:ea typeface="ＭＳ Ｐゴシック" pitchFamily="34" charset="-128"/>
              </a:rPr>
              <a:pPr/>
              <a:t>6</a:t>
            </a:fld>
            <a:endParaRPr lang="en-US" smtClean="0">
              <a:ea typeface="ＭＳ Ｐゴシック"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327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AE251D9-2F51-46F5-AE3A-9E0B526F80B8}" type="slidenum">
              <a:rPr lang="en-US" smtClean="0">
                <a:ea typeface="ＭＳ Ｐゴシック" pitchFamily="34" charset="-128"/>
              </a:rPr>
              <a:pPr/>
              <a:t>7</a:t>
            </a:fld>
            <a:endParaRPr lang="en-US" smtClean="0">
              <a:ea typeface="ＭＳ Ｐゴシック"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337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6F7D597-A334-4AD8-B21E-B06B8EBFA30F}" type="slidenum">
              <a:rPr lang="en-US" smtClean="0">
                <a:ea typeface="ＭＳ Ｐゴシック" pitchFamily="34" charset="-128"/>
              </a:rPr>
              <a:pPr/>
              <a:t>8</a:t>
            </a:fld>
            <a:endParaRPr lang="en-US" smtClean="0">
              <a:ea typeface="ＭＳ Ｐゴシック"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348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FDFA00C-CD47-4E21-A9D4-28430E95FC01}" type="slidenum">
              <a:rPr lang="en-US" smtClean="0">
                <a:ea typeface="ＭＳ Ｐゴシック" pitchFamily="34" charset="-128"/>
              </a:rPr>
              <a:pPr/>
              <a:t>9</a:t>
            </a:fld>
            <a:endParaRPr lang="en-US" smtClean="0">
              <a:ea typeface="ＭＳ Ｐゴシック"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358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F87E4EA-048B-406C-B214-1F8A734A307D}" type="slidenum">
              <a:rPr lang="en-US" smtClean="0">
                <a:ea typeface="ＭＳ Ｐゴシック" pitchFamily="34" charset="-128"/>
              </a:rPr>
              <a:pPr/>
              <a:t>10</a:t>
            </a:fld>
            <a:endParaRPr lang="en-US" smtClean="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AGE">
    <p:spTree>
      <p:nvGrpSpPr>
        <p:cNvPr id="1" name=""/>
        <p:cNvGrpSpPr/>
        <p:nvPr/>
      </p:nvGrpSpPr>
      <p:grpSpPr>
        <a:xfrm>
          <a:off x="0" y="0"/>
          <a:ext cx="0" cy="0"/>
          <a:chOff x="0" y="0"/>
          <a:chExt cx="0" cy="0"/>
        </a:xfrm>
      </p:grpSpPr>
      <p:sp>
        <p:nvSpPr>
          <p:cNvPr id="4" name="Rectangle 1033"/>
          <p:cNvSpPr>
            <a:spLocks noChangeArrowheads="1"/>
          </p:cNvSpPr>
          <p:nvPr userDrawn="1"/>
        </p:nvSpPr>
        <p:spPr bwMode="auto">
          <a:xfrm>
            <a:off x="0" y="1441450"/>
            <a:ext cx="9144000" cy="5416550"/>
          </a:xfrm>
          <a:prstGeom prst="rect">
            <a:avLst/>
          </a:prstGeom>
          <a:solidFill>
            <a:srgbClr val="2CC3E8"/>
          </a:solidFill>
          <a:ln w="9525">
            <a:noFill/>
            <a:miter lim="800000"/>
            <a:headEnd/>
            <a:tailEnd/>
          </a:ln>
        </p:spPr>
        <p:txBody>
          <a:bodyPr wrap="none" lIns="91437" rIns="91437" anchor="ctr"/>
          <a:lstStyle/>
          <a:p>
            <a:pPr>
              <a:defRPr/>
            </a:pPr>
            <a:endParaRPr lang="en-US">
              <a:ea typeface="ＭＳ Ｐゴシック"/>
            </a:endParaRPr>
          </a:p>
        </p:txBody>
      </p:sp>
      <p:sp>
        <p:nvSpPr>
          <p:cNvPr id="5" name="Text Box 15"/>
          <p:cNvSpPr txBox="1">
            <a:spLocks noChangeArrowheads="1"/>
          </p:cNvSpPr>
          <p:nvPr userDrawn="1"/>
        </p:nvSpPr>
        <p:spPr bwMode="auto">
          <a:xfrm>
            <a:off x="315913" y="6026150"/>
            <a:ext cx="7624762" cy="360363"/>
          </a:xfrm>
          <a:prstGeom prst="rect">
            <a:avLst/>
          </a:prstGeom>
          <a:noFill/>
          <a:ln>
            <a:noFill/>
          </a:ln>
          <a:effectLst/>
          <a:extLst>
            <a:ext uri="{909E8E84-426E-40dd-AFC4-6F175D3DCCD1}"/>
            <a:ext uri="{91240B29-F687-4f45-9708-019B960494DF}"/>
            <a:ext uri="{AF507438-7753-43e0-B8FC-AC1667EBCBE1}"/>
          </a:extLst>
        </p:spPr>
        <p:txBody>
          <a:bodyPr>
            <a:spAutoFit/>
          </a:bodyPr>
          <a:lstStyle/>
          <a:p>
            <a:pPr>
              <a:lnSpc>
                <a:spcPct val="120000"/>
              </a:lnSpc>
              <a:spcBef>
                <a:spcPct val="50000"/>
              </a:spcBef>
              <a:defRPr/>
            </a:pPr>
            <a:r>
              <a:rPr lang="en-US" sz="1600" dirty="0">
                <a:solidFill>
                  <a:schemeClr val="bg1"/>
                </a:solidFill>
                <a:latin typeface="Arial" charset="0"/>
                <a:ea typeface="ＭＳ Ｐゴシック" charset="0"/>
              </a:rPr>
              <a:t>Revised: 2017</a:t>
            </a:r>
          </a:p>
        </p:txBody>
      </p:sp>
      <p:pic>
        <p:nvPicPr>
          <p:cNvPr id="6" name="Picture 7"/>
          <p:cNvPicPr>
            <a:picLocks noChangeAspect="1"/>
          </p:cNvPicPr>
          <p:nvPr userDrawn="1"/>
        </p:nvPicPr>
        <p:blipFill>
          <a:blip r:embed="rId2"/>
          <a:srcRect/>
          <a:stretch>
            <a:fillRect/>
          </a:stretch>
        </p:blipFill>
        <p:spPr bwMode="auto">
          <a:xfrm>
            <a:off x="103188" y="288925"/>
            <a:ext cx="3298825" cy="900113"/>
          </a:xfrm>
          <a:prstGeom prst="rect">
            <a:avLst/>
          </a:prstGeom>
          <a:noFill/>
          <a:ln w="9525">
            <a:noFill/>
            <a:miter lim="800000"/>
            <a:headEnd/>
            <a:tailEnd/>
          </a:ln>
        </p:spPr>
      </p:pic>
      <p:sp>
        <p:nvSpPr>
          <p:cNvPr id="10" name="Title 1"/>
          <p:cNvSpPr>
            <a:spLocks noGrp="1"/>
          </p:cNvSpPr>
          <p:nvPr>
            <p:ph type="title"/>
          </p:nvPr>
        </p:nvSpPr>
        <p:spPr>
          <a:xfrm>
            <a:off x="343557" y="4332630"/>
            <a:ext cx="7772400" cy="1362075"/>
          </a:xfrm>
        </p:spPr>
        <p:txBody>
          <a:bodyPr anchor="t"/>
          <a:lstStyle>
            <a:lvl1pPr algn="l">
              <a:defRPr sz="3600" b="1" cap="all">
                <a:solidFill>
                  <a:schemeClr val="bg1"/>
                </a:solidFill>
              </a:defRPr>
            </a:lvl1pPr>
          </a:lstStyle>
          <a:p>
            <a:r>
              <a:rPr lang="en-US" dirty="0" smtClean="0"/>
              <a:t>Click to edit Master title style</a:t>
            </a:r>
            <a:endParaRPr lang="en-US" dirty="0"/>
          </a:p>
        </p:txBody>
      </p:sp>
      <p:sp>
        <p:nvSpPr>
          <p:cNvPr id="11" name="Text Placeholder 2"/>
          <p:cNvSpPr>
            <a:spLocks noGrp="1"/>
          </p:cNvSpPr>
          <p:nvPr>
            <p:ph type="body" idx="1"/>
          </p:nvPr>
        </p:nvSpPr>
        <p:spPr>
          <a:xfrm>
            <a:off x="343557" y="3062683"/>
            <a:ext cx="7772400" cy="1170765"/>
          </a:xfrm>
        </p:spPr>
        <p:txBody>
          <a:bodyPr anchor="b"/>
          <a:lstStyle>
            <a:lvl1pPr marL="0" indent="0">
              <a:buNone/>
              <a:defRPr sz="2000">
                <a:solidFill>
                  <a:schemeClr val="bg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ne Column Content">
    <p:spTree>
      <p:nvGrpSpPr>
        <p:cNvPr id="1" name=""/>
        <p:cNvGrpSpPr/>
        <p:nvPr/>
      </p:nvGrpSpPr>
      <p:grpSpPr>
        <a:xfrm>
          <a:off x="0" y="0"/>
          <a:ext cx="0" cy="0"/>
          <a:chOff x="0" y="0"/>
          <a:chExt cx="0" cy="0"/>
        </a:xfrm>
      </p:grpSpPr>
      <p:pic>
        <p:nvPicPr>
          <p:cNvPr id="4" name="Picture 5"/>
          <p:cNvPicPr>
            <a:picLocks noChangeAspect="1"/>
          </p:cNvPicPr>
          <p:nvPr userDrawn="1"/>
        </p:nvPicPr>
        <p:blipFill>
          <a:blip r:embed="rId2"/>
          <a:srcRect/>
          <a:stretch>
            <a:fillRect/>
          </a:stretch>
        </p:blipFill>
        <p:spPr bwMode="auto">
          <a:xfrm>
            <a:off x="230188" y="6411913"/>
            <a:ext cx="4492625" cy="303212"/>
          </a:xfrm>
          <a:prstGeom prst="rect">
            <a:avLst/>
          </a:prstGeom>
          <a:noFill/>
          <a:ln w="9525">
            <a:noFill/>
            <a:miter lim="800000"/>
            <a:headEnd/>
            <a:tailEnd/>
          </a:ln>
        </p:spPr>
      </p:pic>
      <p:sp>
        <p:nvSpPr>
          <p:cNvPr id="2" name="Title 1"/>
          <p:cNvSpPr>
            <a:spLocks noGrp="1"/>
          </p:cNvSpPr>
          <p:nvPr>
            <p:ph type="title"/>
          </p:nvPr>
        </p:nvSpPr>
        <p:spPr/>
        <p:txBody>
          <a:bodyPr/>
          <a:lstStyle>
            <a:lvl1pPr>
              <a:defRPr sz="24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2pPr>
              <a:defRPr sz="22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lumn Content">
    <p:spTree>
      <p:nvGrpSpPr>
        <p:cNvPr id="1" name=""/>
        <p:cNvGrpSpPr/>
        <p:nvPr/>
      </p:nvGrpSpPr>
      <p:grpSpPr>
        <a:xfrm>
          <a:off x="0" y="0"/>
          <a:ext cx="0" cy="0"/>
          <a:chOff x="0" y="0"/>
          <a:chExt cx="0" cy="0"/>
        </a:xfrm>
      </p:grpSpPr>
      <p:pic>
        <p:nvPicPr>
          <p:cNvPr id="5" name="Picture 5"/>
          <p:cNvPicPr>
            <a:picLocks noChangeAspect="1"/>
          </p:cNvPicPr>
          <p:nvPr userDrawn="1"/>
        </p:nvPicPr>
        <p:blipFill>
          <a:blip r:embed="rId2"/>
          <a:srcRect/>
          <a:stretch>
            <a:fillRect/>
          </a:stretch>
        </p:blipFill>
        <p:spPr bwMode="auto">
          <a:xfrm>
            <a:off x="230188" y="6411913"/>
            <a:ext cx="4492625" cy="303212"/>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249238" y="1600200"/>
            <a:ext cx="4173537" cy="4525963"/>
          </a:xfrm>
        </p:spPr>
        <p:txBody>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575175" y="1600200"/>
            <a:ext cx="4173538" cy="4525963"/>
          </a:xfrm>
        </p:spPr>
        <p:txBody>
          <a:bodyPr/>
          <a:lstStyle>
            <a:lvl1pPr>
              <a:defRPr sz="2400"/>
            </a:lvl1pPr>
            <a:lvl2pPr>
              <a:defRPr sz="22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74784" y="4800600"/>
            <a:ext cx="7003904" cy="566738"/>
          </a:xfrm>
        </p:spPr>
        <p:txBody>
          <a:bodyPr anchor="b"/>
          <a:lstStyle>
            <a:lvl1pPr algn="l">
              <a:defRPr sz="1800" b="1" baseline="0"/>
            </a:lvl1pPr>
          </a:lstStyle>
          <a:p>
            <a:r>
              <a:rPr lang="en-US" smtClean="0"/>
              <a:t>Click to edit Master title style</a:t>
            </a:r>
            <a:endParaRPr lang="en-US" dirty="0"/>
          </a:p>
        </p:txBody>
      </p:sp>
      <p:sp>
        <p:nvSpPr>
          <p:cNvPr id="3" name="Picture Placeholder 2"/>
          <p:cNvSpPr>
            <a:spLocks noGrp="1"/>
          </p:cNvSpPr>
          <p:nvPr>
            <p:ph type="pic" idx="1"/>
          </p:nvPr>
        </p:nvSpPr>
        <p:spPr>
          <a:xfrm>
            <a:off x="289637" y="1448285"/>
            <a:ext cx="6989051" cy="3279290"/>
          </a:xfrm>
        </p:spPr>
        <p:txBody>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dirty="0" smtClean="0"/>
          </a:p>
        </p:txBody>
      </p:sp>
      <p:sp>
        <p:nvSpPr>
          <p:cNvPr id="4" name="Text Placeholder 3"/>
          <p:cNvSpPr>
            <a:spLocks noGrp="1"/>
          </p:cNvSpPr>
          <p:nvPr>
            <p:ph type="body" sz="half" idx="2"/>
          </p:nvPr>
        </p:nvSpPr>
        <p:spPr>
          <a:xfrm>
            <a:off x="267358" y="5367338"/>
            <a:ext cx="7011330" cy="804862"/>
          </a:xfrm>
        </p:spPr>
        <p:txBody>
          <a:bodyPr/>
          <a:lstStyle>
            <a:lvl1pPr marL="0" indent="0">
              <a:buNone/>
              <a:defRPr sz="140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7" name="Text Placeholder 13"/>
          <p:cNvSpPr>
            <a:spLocks noGrp="1"/>
          </p:cNvSpPr>
          <p:nvPr>
            <p:ph type="body" sz="quarter" idx="10"/>
          </p:nvPr>
        </p:nvSpPr>
        <p:spPr>
          <a:xfrm>
            <a:off x="250898" y="413930"/>
            <a:ext cx="7154863" cy="546100"/>
          </a:xfrm>
        </p:spPr>
        <p:txBody>
          <a:bodyPr anchor="b"/>
          <a:lstStyle>
            <a:lvl1pPr marL="0" indent="0">
              <a:buNone/>
              <a:defRPr b="1" baseline="0">
                <a:latin typeface="+mj-lt"/>
              </a:defRPr>
            </a:lvl1pPr>
          </a:lstStyle>
          <a:p>
            <a:pPr lvl="0"/>
            <a:r>
              <a:rPr lang="en-US" smtClean="0"/>
              <a:t>Click to 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without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1448284"/>
            <a:ext cx="9144000" cy="4805335"/>
          </a:xfrm>
        </p:spPr>
        <p:txBody>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dirty="0" smtClean="0"/>
          </a:p>
        </p:txBody>
      </p:sp>
      <p:sp>
        <p:nvSpPr>
          <p:cNvPr id="5" name="Text Placeholder 13"/>
          <p:cNvSpPr>
            <a:spLocks noGrp="1"/>
          </p:cNvSpPr>
          <p:nvPr>
            <p:ph type="body" sz="quarter" idx="10"/>
          </p:nvPr>
        </p:nvSpPr>
        <p:spPr>
          <a:xfrm>
            <a:off x="258282" y="413930"/>
            <a:ext cx="7154863" cy="546100"/>
          </a:xfrm>
        </p:spPr>
        <p:txBody>
          <a:bodyPr anchor="b"/>
          <a:lstStyle>
            <a:lvl1pPr marL="0" indent="0">
              <a:buNone/>
              <a:defRPr b="1" baseline="0">
                <a:latin typeface="+mj-lt"/>
              </a:defRPr>
            </a:lvl1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7"/>
          <p:cNvSpPr>
            <a:spLocks noChangeArrowheads="1"/>
          </p:cNvSpPr>
          <p:nvPr userDrawn="1"/>
        </p:nvSpPr>
        <p:spPr bwMode="auto">
          <a:xfrm>
            <a:off x="0" y="990600"/>
            <a:ext cx="9144000" cy="255588"/>
          </a:xfrm>
          <a:prstGeom prst="rect">
            <a:avLst/>
          </a:prstGeom>
          <a:solidFill>
            <a:srgbClr val="2CC3E8"/>
          </a:solidFill>
          <a:ln>
            <a:noFill/>
          </a:ln>
          <a:effectLst/>
        </p:spPr>
        <p:txBody>
          <a:bodyPr wrap="none" lIns="91437" rIns="91437" anchor="ctr"/>
          <a:lstStyle/>
          <a:p>
            <a:pPr>
              <a:defRPr/>
            </a:pPr>
            <a:endParaRPr lang="en-US">
              <a:ln>
                <a:solidFill>
                  <a:srgbClr val="289728"/>
                </a:solidFill>
              </a:ln>
              <a:latin typeface="Arial" charset="0"/>
              <a:ea typeface="ＭＳ Ｐゴシック" charset="0"/>
            </a:endParaRPr>
          </a:p>
        </p:txBody>
      </p:sp>
      <p:sp>
        <p:nvSpPr>
          <p:cNvPr id="1027" name="Rectangle 9"/>
          <p:cNvSpPr>
            <a:spLocks noGrp="1" noChangeArrowheads="1"/>
          </p:cNvSpPr>
          <p:nvPr>
            <p:ph type="title"/>
          </p:nvPr>
        </p:nvSpPr>
        <p:spPr bwMode="auto">
          <a:xfrm>
            <a:off x="249238" y="425450"/>
            <a:ext cx="8534400" cy="5937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10"/>
          <p:cNvSpPr>
            <a:spLocks noGrp="1" noChangeArrowheads="1"/>
          </p:cNvSpPr>
          <p:nvPr>
            <p:ph type="body" idx="1"/>
          </p:nvPr>
        </p:nvSpPr>
        <p:spPr bwMode="auto">
          <a:xfrm>
            <a:off x="249238" y="1600200"/>
            <a:ext cx="8499475"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29" name="Picture 10"/>
          <p:cNvPicPr>
            <a:picLocks noChangeAspect="1"/>
          </p:cNvPicPr>
          <p:nvPr userDrawn="1"/>
        </p:nvPicPr>
        <p:blipFill>
          <a:blip r:embed="rId7"/>
          <a:srcRect/>
          <a:stretch>
            <a:fillRect/>
          </a:stretch>
        </p:blipFill>
        <p:spPr bwMode="auto">
          <a:xfrm>
            <a:off x="230188" y="6411913"/>
            <a:ext cx="4492625" cy="30321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1" r:id="rId4"/>
    <p:sldLayoutId id="2147483722" r:id="rId5"/>
  </p:sldLayoutIdLst>
  <p:txStyles>
    <p:titleStyle>
      <a:lvl1pPr algn="l" rtl="0" eaLnBrk="0" fontAlgn="base" hangingPunct="0">
        <a:spcBef>
          <a:spcPct val="0"/>
        </a:spcBef>
        <a:spcAft>
          <a:spcPct val="0"/>
        </a:spcAft>
        <a:defRPr sz="2400" b="1">
          <a:solidFill>
            <a:schemeClr val="tx1"/>
          </a:solidFill>
          <a:latin typeface="+mj-lt"/>
          <a:ea typeface="+mj-ea"/>
          <a:cs typeface="+mj-cs"/>
        </a:defRPr>
      </a:lvl1pPr>
      <a:lvl2pPr algn="l" rtl="0" eaLnBrk="0" fontAlgn="base" hangingPunct="0">
        <a:spcBef>
          <a:spcPct val="0"/>
        </a:spcBef>
        <a:spcAft>
          <a:spcPct val="0"/>
        </a:spcAft>
        <a:defRPr sz="2400" b="1">
          <a:solidFill>
            <a:schemeClr val="tx1"/>
          </a:solidFill>
          <a:latin typeface="Arial" charset="0"/>
          <a:ea typeface="ＭＳ Ｐゴシック" charset="0"/>
          <a:cs typeface="ＭＳ Ｐゴシック" charset="0"/>
        </a:defRPr>
      </a:lvl2pPr>
      <a:lvl3pPr algn="l" rtl="0" eaLnBrk="0" fontAlgn="base" hangingPunct="0">
        <a:spcBef>
          <a:spcPct val="0"/>
        </a:spcBef>
        <a:spcAft>
          <a:spcPct val="0"/>
        </a:spcAft>
        <a:defRPr sz="2400" b="1">
          <a:solidFill>
            <a:schemeClr val="tx1"/>
          </a:solidFill>
          <a:latin typeface="Arial" charset="0"/>
          <a:ea typeface="ＭＳ Ｐゴシック" charset="0"/>
          <a:cs typeface="ＭＳ Ｐゴシック" charset="0"/>
        </a:defRPr>
      </a:lvl3pPr>
      <a:lvl4pPr algn="l" rtl="0" eaLnBrk="0" fontAlgn="base" hangingPunct="0">
        <a:spcBef>
          <a:spcPct val="0"/>
        </a:spcBef>
        <a:spcAft>
          <a:spcPct val="0"/>
        </a:spcAft>
        <a:defRPr sz="2400" b="1">
          <a:solidFill>
            <a:schemeClr val="tx1"/>
          </a:solidFill>
          <a:latin typeface="Arial" charset="0"/>
          <a:ea typeface="ＭＳ Ｐゴシック" charset="0"/>
          <a:cs typeface="ＭＳ Ｐゴシック" charset="0"/>
        </a:defRPr>
      </a:lvl4pPr>
      <a:lvl5pPr algn="l" rtl="0" eaLnBrk="0" fontAlgn="base" hangingPunct="0">
        <a:spcBef>
          <a:spcPct val="0"/>
        </a:spcBef>
        <a:spcAft>
          <a:spcPct val="0"/>
        </a:spcAft>
        <a:defRPr sz="2400" b="1">
          <a:solidFill>
            <a:schemeClr val="tx1"/>
          </a:solidFill>
          <a:latin typeface="Arial" charset="0"/>
          <a:ea typeface="ＭＳ Ｐゴシック" charset="0"/>
          <a:cs typeface="ＭＳ Ｐゴシック" charset="0"/>
        </a:defRPr>
      </a:lvl5pPr>
      <a:lvl6pPr marL="457200" algn="l" rtl="0" fontAlgn="base">
        <a:spcBef>
          <a:spcPct val="0"/>
        </a:spcBef>
        <a:spcAft>
          <a:spcPct val="0"/>
        </a:spcAft>
        <a:defRPr sz="2800" b="1">
          <a:solidFill>
            <a:schemeClr val="tx1"/>
          </a:solidFill>
          <a:latin typeface="Arial" charset="0"/>
          <a:ea typeface="ＭＳ Ｐゴシック" charset="0"/>
          <a:cs typeface="ＭＳ Ｐゴシック" charset="0"/>
        </a:defRPr>
      </a:lvl6pPr>
      <a:lvl7pPr marL="914400" algn="l" rtl="0" fontAlgn="base">
        <a:spcBef>
          <a:spcPct val="0"/>
        </a:spcBef>
        <a:spcAft>
          <a:spcPct val="0"/>
        </a:spcAft>
        <a:defRPr sz="2800" b="1">
          <a:solidFill>
            <a:schemeClr val="tx1"/>
          </a:solidFill>
          <a:latin typeface="Arial" charset="0"/>
          <a:ea typeface="ＭＳ Ｐゴシック" charset="0"/>
          <a:cs typeface="ＭＳ Ｐゴシック" charset="0"/>
        </a:defRPr>
      </a:lvl7pPr>
      <a:lvl8pPr marL="1371600" algn="l" rtl="0" fontAlgn="base">
        <a:spcBef>
          <a:spcPct val="0"/>
        </a:spcBef>
        <a:spcAft>
          <a:spcPct val="0"/>
        </a:spcAft>
        <a:defRPr sz="2800" b="1">
          <a:solidFill>
            <a:schemeClr val="tx1"/>
          </a:solidFill>
          <a:latin typeface="Arial" charset="0"/>
          <a:ea typeface="ＭＳ Ｐゴシック" charset="0"/>
          <a:cs typeface="ＭＳ Ｐゴシック" charset="0"/>
        </a:defRPr>
      </a:lvl8pPr>
      <a:lvl9pPr marL="1828800" algn="l" rtl="0" fontAlgn="base">
        <a:spcBef>
          <a:spcPct val="0"/>
        </a:spcBef>
        <a:spcAft>
          <a:spcPct val="0"/>
        </a:spcAft>
        <a:defRPr sz="2800" b="1">
          <a:solidFill>
            <a:schemeClr val="tx1"/>
          </a:solidFill>
          <a:latin typeface="Arial"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200">
          <a:solidFill>
            <a:schemeClr val="tx1"/>
          </a:solidFill>
          <a:latin typeface="+mn-lt"/>
          <a:ea typeface="+mn-ea"/>
          <a:cs typeface="ＭＳ Ｐゴシック"/>
        </a:defRPr>
      </a:lvl2pPr>
      <a:lvl3pPr marL="1143000" indent="-228600" algn="l" rtl="0" eaLnBrk="0" fontAlgn="base" hangingPunct="0">
        <a:spcBef>
          <a:spcPct val="20000"/>
        </a:spcBef>
        <a:spcAft>
          <a:spcPct val="0"/>
        </a:spcAft>
        <a:buChar char="•"/>
        <a:defRPr sz="2000">
          <a:solidFill>
            <a:schemeClr val="tx1"/>
          </a:solidFill>
          <a:latin typeface="+mn-lt"/>
          <a:ea typeface="+mn-ea"/>
          <a:cs typeface="ＭＳ Ｐゴシック"/>
        </a:defRPr>
      </a:lvl3pPr>
      <a:lvl4pPr marL="1600200" indent="-228600" algn="l" rtl="0" eaLnBrk="0" fontAlgn="base" hangingPunct="0">
        <a:spcBef>
          <a:spcPct val="20000"/>
        </a:spcBef>
        <a:spcAft>
          <a:spcPct val="0"/>
        </a:spcAft>
        <a:buChar char="–"/>
        <a:defRPr>
          <a:solidFill>
            <a:schemeClr val="tx1"/>
          </a:solidFill>
          <a:latin typeface="+mn-lt"/>
          <a:ea typeface="+mn-ea"/>
          <a:cs typeface="ＭＳ Ｐゴシック"/>
        </a:defRPr>
      </a:lvl4pPr>
      <a:lvl5pPr marL="2057400" indent="-228600" algn="l" rtl="0" eaLnBrk="0" fontAlgn="base" hangingPunct="0">
        <a:spcBef>
          <a:spcPct val="20000"/>
        </a:spcBef>
        <a:spcAft>
          <a:spcPct val="0"/>
        </a:spcAft>
        <a:buChar char="»"/>
        <a:defRPr>
          <a:solidFill>
            <a:schemeClr val="tx1"/>
          </a:solidFill>
          <a:latin typeface="+mn-lt"/>
          <a:ea typeface="+mn-ea"/>
          <a:cs typeface="ＭＳ Ｐゴシック"/>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15"/>
          <p:cNvSpPr txBox="1">
            <a:spLocks noChangeArrowheads="1"/>
          </p:cNvSpPr>
          <p:nvPr/>
        </p:nvSpPr>
        <p:spPr bwMode="auto">
          <a:xfrm>
            <a:off x="412750" y="1717675"/>
            <a:ext cx="8024813" cy="4197350"/>
          </a:xfrm>
          <a:prstGeom prst="rect">
            <a:avLst/>
          </a:prstGeom>
          <a:noFill/>
          <a:ln w="9525">
            <a:noFill/>
            <a:miter lim="800000"/>
            <a:headEnd/>
            <a:tailEnd/>
          </a:ln>
        </p:spPr>
        <p:txBody>
          <a:bodyPr>
            <a:spAutoFit/>
          </a:bodyPr>
          <a:lstStyle/>
          <a:p>
            <a:pPr algn="ctr">
              <a:spcBef>
                <a:spcPct val="50000"/>
              </a:spcBef>
              <a:defRPr/>
            </a:pPr>
            <a:r>
              <a:rPr lang="en-US" sz="4000" b="1" dirty="0">
                <a:solidFill>
                  <a:schemeClr val="bg1"/>
                </a:solidFill>
                <a:ea typeface="ＭＳ Ｐゴシック"/>
              </a:rPr>
              <a:t>Clinical Laboratory Refresher Safety Training</a:t>
            </a:r>
          </a:p>
          <a:p>
            <a:pPr algn="ctr">
              <a:spcBef>
                <a:spcPct val="50000"/>
              </a:spcBef>
              <a:defRPr/>
            </a:pPr>
            <a:endParaRPr lang="en-US" sz="1800" b="1" dirty="0">
              <a:solidFill>
                <a:schemeClr val="bg1"/>
              </a:solidFill>
              <a:ea typeface="ＭＳ Ｐゴシック"/>
            </a:endParaRPr>
          </a:p>
          <a:p>
            <a:pPr algn="ctr">
              <a:spcBef>
                <a:spcPct val="50000"/>
              </a:spcBef>
              <a:defRPr/>
            </a:pPr>
            <a:r>
              <a:rPr lang="en-US" sz="4000" b="1" dirty="0">
                <a:solidFill>
                  <a:schemeClr val="bg1"/>
                </a:solidFill>
                <a:ea typeface="ＭＳ Ｐゴシック"/>
              </a:rPr>
              <a:t>QUIZ</a:t>
            </a:r>
          </a:p>
          <a:p>
            <a:pPr algn="ctr">
              <a:spcBef>
                <a:spcPct val="50000"/>
              </a:spcBef>
              <a:defRPr/>
            </a:pPr>
            <a:r>
              <a:rPr lang="en-US" sz="2800" b="1" dirty="0">
                <a:solidFill>
                  <a:schemeClr val="bg1"/>
                </a:solidFill>
                <a:ea typeface="ＭＳ Ｐゴシック"/>
              </a:rPr>
              <a:t>(must have an 80% passing score)</a:t>
            </a:r>
          </a:p>
          <a:p>
            <a:pPr algn="ctr">
              <a:spcBef>
                <a:spcPct val="50000"/>
              </a:spcBef>
              <a:defRPr/>
            </a:pPr>
            <a:endParaRPr lang="en-US" sz="1050" b="1" dirty="0">
              <a:ea typeface="ＭＳ Ｐゴシック"/>
            </a:endParaRPr>
          </a:p>
          <a:p>
            <a:pPr algn="ctr">
              <a:spcBef>
                <a:spcPct val="50000"/>
              </a:spcBef>
              <a:defRPr/>
            </a:pPr>
            <a:r>
              <a:rPr lang="en-US" b="1" dirty="0">
                <a:ea typeface="ＭＳ Ｐゴシック"/>
              </a:rPr>
              <a:t>Occupational Safety &amp; Health Department</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sz="3200" smtClean="0"/>
              <a:t>Question 9:</a:t>
            </a:r>
          </a:p>
        </p:txBody>
      </p:sp>
      <p:sp>
        <p:nvSpPr>
          <p:cNvPr id="14339" name="Content Placeholder 6"/>
          <p:cNvSpPr>
            <a:spLocks noGrp="1"/>
          </p:cNvSpPr>
          <p:nvPr>
            <p:ph sz="half" idx="2"/>
          </p:nvPr>
        </p:nvSpPr>
        <p:spPr>
          <a:xfrm>
            <a:off x="506413" y="1522413"/>
            <a:ext cx="7821612" cy="3732212"/>
          </a:xfrm>
        </p:spPr>
        <p:txBody>
          <a:bodyPr/>
          <a:lstStyle/>
          <a:p>
            <a:pPr marL="57150" indent="-1588">
              <a:spcAft>
                <a:spcPts val="1500"/>
              </a:spcAft>
              <a:buFontTx/>
              <a:buNone/>
            </a:pPr>
            <a:r>
              <a:rPr lang="en-US" sz="1800" smtClean="0"/>
              <a:t>Describe the proper use of gloves:</a:t>
            </a:r>
          </a:p>
          <a:p>
            <a:pPr marL="857250" lvl="1" indent="-457200">
              <a:spcAft>
                <a:spcPts val="1500"/>
              </a:spcAft>
              <a:buFontTx/>
              <a:buAutoNum type="alphaUcPeriod"/>
            </a:pPr>
            <a:r>
              <a:rPr lang="en-US" sz="1800" smtClean="0"/>
              <a:t>Gloves are removed and reused during a given work shift when working with hazardous chemicals.</a:t>
            </a:r>
          </a:p>
          <a:p>
            <a:pPr marL="857250" lvl="1" indent="-457200">
              <a:spcAft>
                <a:spcPts val="1500"/>
              </a:spcAft>
              <a:buFontTx/>
              <a:buAutoNum type="alphaUcPeriod"/>
            </a:pPr>
            <a:r>
              <a:rPr lang="en-US" sz="1800" smtClean="0"/>
              <a:t>Gloves are worn in the lab and compatible with the hazard, then removed and disposed immediately. </a:t>
            </a:r>
          </a:p>
          <a:p>
            <a:pPr marL="857250" lvl="1" indent="-457200">
              <a:spcAft>
                <a:spcPts val="1500"/>
              </a:spcAft>
              <a:buFontTx/>
              <a:buAutoNum type="alphaUcPeriod"/>
            </a:pPr>
            <a:r>
              <a:rPr lang="en-US" sz="1800" smtClean="0"/>
              <a:t>Double gloving at all times regardless of the hazard.</a:t>
            </a:r>
          </a:p>
          <a:p>
            <a:pPr marL="857250" lvl="1" indent="-457200">
              <a:spcAft>
                <a:spcPts val="1500"/>
              </a:spcAft>
              <a:buFontTx/>
              <a:buAutoNum type="alphaUcPeriod"/>
            </a:pPr>
            <a:r>
              <a:rPr lang="en-US" sz="1800" smtClean="0"/>
              <a:t>Gloves are worn and removed upon request.</a:t>
            </a:r>
          </a:p>
          <a:p>
            <a:pPr marL="857250" lvl="1" indent="-457200">
              <a:spcAft>
                <a:spcPts val="1500"/>
              </a:spcAft>
              <a:buFontTx/>
              <a:buAutoNum type="alphaUcPeriod"/>
            </a:pPr>
            <a:r>
              <a:rPr lang="en-US" sz="1800" smtClean="0"/>
              <a:t>Gloves are worn at all times in both hands event outside of the lab to transport specimens.</a:t>
            </a:r>
          </a:p>
        </p:txBody>
      </p:sp>
      <p:sp>
        <p:nvSpPr>
          <p:cNvPr id="14340" name="TextBox 4"/>
          <p:cNvSpPr txBox="1">
            <a:spLocks noChangeArrowheads="1"/>
          </p:cNvSpPr>
          <p:nvPr/>
        </p:nvSpPr>
        <p:spPr bwMode="auto">
          <a:xfrm>
            <a:off x="6723063" y="5405438"/>
            <a:ext cx="2028825" cy="461962"/>
          </a:xfrm>
          <a:prstGeom prst="rect">
            <a:avLst/>
          </a:prstGeom>
          <a:noFill/>
          <a:ln w="9525">
            <a:solidFill>
              <a:schemeClr val="tx1"/>
            </a:solidFill>
            <a:miter lim="800000"/>
            <a:headEnd/>
            <a:tailEnd/>
          </a:ln>
        </p:spPr>
        <p:txBody>
          <a:bodyPr>
            <a:spAutoFit/>
          </a:bodyPr>
          <a:lstStyle/>
          <a:p>
            <a:r>
              <a:rPr lang="en-US"/>
              <a:t>Answer: B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sz="3200" smtClean="0"/>
              <a:t>Question 10:</a:t>
            </a:r>
          </a:p>
        </p:txBody>
      </p:sp>
      <p:sp>
        <p:nvSpPr>
          <p:cNvPr id="15363" name="Content Placeholder 6"/>
          <p:cNvSpPr>
            <a:spLocks noGrp="1"/>
          </p:cNvSpPr>
          <p:nvPr>
            <p:ph sz="half" idx="2"/>
          </p:nvPr>
        </p:nvSpPr>
        <p:spPr>
          <a:xfrm>
            <a:off x="274638" y="1471613"/>
            <a:ext cx="8153400" cy="4525962"/>
          </a:xfrm>
        </p:spPr>
        <p:txBody>
          <a:bodyPr/>
          <a:lstStyle/>
          <a:p>
            <a:pPr marL="57150" indent="-1588">
              <a:spcAft>
                <a:spcPts val="1500"/>
              </a:spcAft>
              <a:buFontTx/>
              <a:buNone/>
            </a:pPr>
            <a:r>
              <a:rPr lang="en-US" sz="1800" smtClean="0"/>
              <a:t>Select the best answer on how you can be responsible for safety at COH laboratories:</a:t>
            </a:r>
          </a:p>
          <a:p>
            <a:pPr marL="857250" lvl="1" indent="-457200">
              <a:spcAft>
                <a:spcPts val="1500"/>
              </a:spcAft>
              <a:buFontTx/>
              <a:buAutoNum type="alphaUcPeriod"/>
            </a:pPr>
            <a:r>
              <a:rPr lang="en-US" sz="1800" smtClean="0"/>
              <a:t>Attend safety training upon hire and when recommended by the Supervisor every two years.</a:t>
            </a:r>
          </a:p>
          <a:p>
            <a:pPr marL="857250" lvl="1" indent="-457200">
              <a:spcAft>
                <a:spcPts val="1500"/>
              </a:spcAft>
              <a:buFontTx/>
              <a:buAutoNum type="alphaUcPeriod"/>
            </a:pPr>
            <a:r>
              <a:rPr lang="en-US" sz="1800" smtClean="0"/>
              <a:t>Practice the fundamentals of laboratory safety and adopt a worker’s self-esteem process whenever there is a lab safety inspection.</a:t>
            </a:r>
          </a:p>
          <a:p>
            <a:pPr marL="857250" lvl="1" indent="-457200">
              <a:spcAft>
                <a:spcPts val="1500"/>
              </a:spcAft>
              <a:buFontTx/>
              <a:buAutoNum type="alphaUcPeriod"/>
            </a:pPr>
            <a:r>
              <a:rPr lang="en-US" sz="1800" smtClean="0"/>
              <a:t>Practice the fundamentals of laboratory safety, worker’s self esteem, understand waste management, and know the action to take during an emergency before start of lab work and at least annually thereafter.</a:t>
            </a:r>
          </a:p>
          <a:p>
            <a:pPr marL="857250" lvl="1" indent="-457200">
              <a:spcAft>
                <a:spcPts val="1500"/>
              </a:spcAft>
              <a:buFontTx/>
              <a:buAutoNum type="alphaUcPeriod"/>
            </a:pPr>
            <a:r>
              <a:rPr lang="en-US" sz="1800" smtClean="0"/>
              <a:t>Read the laboratory safety manual when there is nothing else to do in the lab and visit the Safety webpage only when there is an emergency.</a:t>
            </a:r>
          </a:p>
        </p:txBody>
      </p:sp>
      <p:sp>
        <p:nvSpPr>
          <p:cNvPr id="15364" name="TextBox 4"/>
          <p:cNvSpPr txBox="1">
            <a:spLocks noChangeArrowheads="1"/>
          </p:cNvSpPr>
          <p:nvPr/>
        </p:nvSpPr>
        <p:spPr bwMode="auto">
          <a:xfrm>
            <a:off x="6753225" y="5848350"/>
            <a:ext cx="2028825" cy="461963"/>
          </a:xfrm>
          <a:prstGeom prst="rect">
            <a:avLst/>
          </a:prstGeom>
          <a:noFill/>
          <a:ln w="9525">
            <a:solidFill>
              <a:schemeClr val="tx1"/>
            </a:solidFill>
            <a:miter lim="800000"/>
            <a:headEnd/>
            <a:tailEnd/>
          </a:ln>
        </p:spPr>
        <p:txBody>
          <a:bodyPr>
            <a:spAutoFit/>
          </a:bodyPr>
          <a:lstStyle/>
          <a:p>
            <a:r>
              <a:rPr lang="en-US"/>
              <a:t>Answer: C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sz="3200" smtClean="0"/>
              <a:t>Question 11:</a:t>
            </a:r>
          </a:p>
        </p:txBody>
      </p:sp>
      <p:sp>
        <p:nvSpPr>
          <p:cNvPr id="16387" name="Content Placeholder 6"/>
          <p:cNvSpPr>
            <a:spLocks noGrp="1"/>
          </p:cNvSpPr>
          <p:nvPr>
            <p:ph sz="half" idx="2"/>
          </p:nvPr>
        </p:nvSpPr>
        <p:spPr>
          <a:xfrm>
            <a:off x="506413" y="1522413"/>
            <a:ext cx="8153400" cy="3671887"/>
          </a:xfrm>
        </p:spPr>
        <p:txBody>
          <a:bodyPr/>
          <a:lstStyle/>
          <a:p>
            <a:pPr marL="57150" indent="-1588">
              <a:spcAft>
                <a:spcPts val="1500"/>
              </a:spcAft>
              <a:buFontTx/>
              <a:buNone/>
            </a:pPr>
            <a:r>
              <a:rPr lang="en-US" sz="2000" smtClean="0"/>
              <a:t>COH Emergency Preparedness covers the following:</a:t>
            </a:r>
          </a:p>
          <a:p>
            <a:pPr marL="857250" lvl="1" indent="-457200">
              <a:spcAft>
                <a:spcPts val="1500"/>
              </a:spcAft>
              <a:buFontTx/>
              <a:buAutoNum type="alphaUcPeriod"/>
            </a:pPr>
            <a:r>
              <a:rPr lang="en-US" sz="2000" smtClean="0"/>
              <a:t>Department specific emergency preparedness</a:t>
            </a:r>
          </a:p>
          <a:p>
            <a:pPr marL="857250" lvl="1" indent="-457200">
              <a:spcAft>
                <a:spcPts val="1500"/>
              </a:spcAft>
              <a:buFontTx/>
              <a:buAutoNum type="alphaUcPeriod"/>
            </a:pPr>
            <a:r>
              <a:rPr lang="en-US" sz="2000" smtClean="0"/>
              <a:t>Emergency Operations Plan for City of Hope</a:t>
            </a:r>
          </a:p>
          <a:p>
            <a:pPr marL="857250" lvl="1" indent="-457200">
              <a:spcAft>
                <a:spcPts val="1500"/>
              </a:spcAft>
              <a:buFontTx/>
              <a:buAutoNum type="alphaUcPeriod"/>
            </a:pPr>
            <a:r>
              <a:rPr lang="en-US" sz="2000" smtClean="0"/>
              <a:t>Family Disaster Plan</a:t>
            </a:r>
          </a:p>
          <a:p>
            <a:pPr marL="857250" lvl="1" indent="-457200">
              <a:spcAft>
                <a:spcPts val="1500"/>
              </a:spcAft>
              <a:buFontTx/>
              <a:buAutoNum type="alphaUcPeriod"/>
            </a:pPr>
            <a:r>
              <a:rPr lang="en-US" sz="2000" smtClean="0"/>
              <a:t> All of the above</a:t>
            </a:r>
          </a:p>
          <a:p>
            <a:pPr marL="857250" lvl="1" indent="-457200">
              <a:spcAft>
                <a:spcPts val="1500"/>
              </a:spcAft>
              <a:buFontTx/>
              <a:buAutoNum type="alphaUcPeriod"/>
            </a:pPr>
            <a:r>
              <a:rPr lang="en-US" sz="2000" smtClean="0"/>
              <a:t>B only</a:t>
            </a:r>
            <a:endParaRPr lang="en-US" smtClean="0"/>
          </a:p>
        </p:txBody>
      </p:sp>
      <p:sp>
        <p:nvSpPr>
          <p:cNvPr id="16388" name="TextBox 4"/>
          <p:cNvSpPr txBox="1">
            <a:spLocks noChangeArrowheads="1"/>
          </p:cNvSpPr>
          <p:nvPr/>
        </p:nvSpPr>
        <p:spPr bwMode="auto">
          <a:xfrm>
            <a:off x="6723063" y="5405438"/>
            <a:ext cx="2028825" cy="461962"/>
          </a:xfrm>
          <a:prstGeom prst="rect">
            <a:avLst/>
          </a:prstGeom>
          <a:noFill/>
          <a:ln w="9525">
            <a:solidFill>
              <a:schemeClr val="tx1"/>
            </a:solidFill>
            <a:miter lim="800000"/>
            <a:headEnd/>
            <a:tailEnd/>
          </a:ln>
        </p:spPr>
        <p:txBody>
          <a:bodyPr>
            <a:spAutoFit/>
          </a:bodyPr>
          <a:lstStyle/>
          <a:p>
            <a:r>
              <a:rPr lang="en-US"/>
              <a:t>Answer: D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sz="3200" smtClean="0"/>
              <a:t>Question 12:</a:t>
            </a:r>
          </a:p>
        </p:txBody>
      </p:sp>
      <p:sp>
        <p:nvSpPr>
          <p:cNvPr id="25603" name="Content Placeholder 6"/>
          <p:cNvSpPr>
            <a:spLocks noGrp="1"/>
          </p:cNvSpPr>
          <p:nvPr>
            <p:ph sz="half" idx="2"/>
          </p:nvPr>
        </p:nvSpPr>
        <p:spPr>
          <a:xfrm>
            <a:off x="455613" y="1331913"/>
            <a:ext cx="8153400" cy="4525962"/>
          </a:xfrm>
        </p:spPr>
        <p:txBody>
          <a:bodyPr/>
          <a:lstStyle/>
          <a:p>
            <a:pPr marL="57150" indent="-1588">
              <a:spcAft>
                <a:spcPts val="1500"/>
              </a:spcAft>
              <a:buFontTx/>
              <a:buNone/>
            </a:pPr>
            <a:r>
              <a:rPr lang="en-US" sz="1800" smtClean="0"/>
              <a:t>What best describes biohazard waste:</a:t>
            </a:r>
          </a:p>
          <a:p>
            <a:pPr marL="914400" lvl="1" indent="-457200">
              <a:buFontTx/>
              <a:buAutoNum type="alphaUcPeriod"/>
            </a:pPr>
            <a:r>
              <a:rPr lang="en-US" sz="1800" smtClean="0"/>
              <a:t>Waste that includes human blood and blood products, including serum, plasma, and blood components including body fluids considered infectious.</a:t>
            </a:r>
          </a:p>
          <a:p>
            <a:pPr marL="914400" lvl="1" indent="-457200">
              <a:buFontTx/>
              <a:buAutoNum type="alphaUcPeriod"/>
            </a:pPr>
            <a:endParaRPr lang="en-US" sz="1800" smtClean="0"/>
          </a:p>
          <a:p>
            <a:pPr marL="914400" lvl="1" indent="-457200">
              <a:buFontTx/>
              <a:buAutoNum type="alphaUcPeriod"/>
            </a:pPr>
            <a:r>
              <a:rPr lang="en-US" sz="1800" smtClean="0"/>
              <a:t>Lab wastes that have been </a:t>
            </a:r>
            <a:r>
              <a:rPr lang="en-US" sz="1800" u="sng" smtClean="0"/>
              <a:t>in contact </a:t>
            </a:r>
            <a:r>
              <a:rPr lang="en-US" sz="1800" smtClean="0"/>
              <a:t>with ethidium bromide including gloves, aprons, gowns, pipette, tips, tubes, tubings.</a:t>
            </a:r>
          </a:p>
          <a:p>
            <a:pPr marL="914400" lvl="1" indent="-457200">
              <a:buFontTx/>
              <a:buAutoNum type="alphaUcPeriod"/>
            </a:pPr>
            <a:endParaRPr lang="en-US" sz="1800" smtClean="0"/>
          </a:p>
          <a:p>
            <a:pPr marL="914400" lvl="1" indent="-457200">
              <a:buFontTx/>
              <a:buAutoNum type="alphaUcPeriod"/>
            </a:pPr>
            <a:r>
              <a:rPr lang="en-US" sz="1800" smtClean="0"/>
              <a:t>Cultures or stocks of any virus, bacterium or other organism including discarded live attenuated vaccines and the items used to transfer, inoculate or mix culture fixed in formaldehyde.</a:t>
            </a:r>
          </a:p>
          <a:p>
            <a:pPr marL="914400" lvl="1" indent="-457200">
              <a:buFontTx/>
              <a:buAutoNum type="alphaUcPeriod"/>
            </a:pPr>
            <a:endParaRPr lang="en-US" sz="1800" smtClean="0"/>
          </a:p>
          <a:p>
            <a:pPr marL="914400" lvl="1" indent="-457200">
              <a:buFontTx/>
              <a:buAutoNum type="alphaUcPeriod"/>
            </a:pPr>
            <a:r>
              <a:rPr lang="en-US" sz="1800" smtClean="0"/>
              <a:t>Cardboard boxes used to ship or received biohazard specimen.</a:t>
            </a:r>
          </a:p>
          <a:p>
            <a:pPr marL="914400" lvl="1" indent="-457200">
              <a:buFontTx/>
              <a:buAutoNum type="alphaUcPeriod"/>
            </a:pPr>
            <a:endParaRPr lang="en-US" sz="1800" smtClean="0"/>
          </a:p>
        </p:txBody>
      </p:sp>
      <p:sp>
        <p:nvSpPr>
          <p:cNvPr id="17412" name="TextBox 4"/>
          <p:cNvSpPr txBox="1">
            <a:spLocks noChangeArrowheads="1"/>
          </p:cNvSpPr>
          <p:nvPr/>
        </p:nvSpPr>
        <p:spPr bwMode="auto">
          <a:xfrm>
            <a:off x="6732588" y="5688013"/>
            <a:ext cx="2028825" cy="460375"/>
          </a:xfrm>
          <a:prstGeom prst="rect">
            <a:avLst/>
          </a:prstGeom>
          <a:noFill/>
          <a:ln w="9525">
            <a:solidFill>
              <a:schemeClr val="tx1"/>
            </a:solidFill>
            <a:miter lim="800000"/>
            <a:headEnd/>
            <a:tailEnd/>
          </a:ln>
        </p:spPr>
        <p:txBody>
          <a:bodyPr>
            <a:spAutoFit/>
          </a:bodyPr>
          <a:lstStyle/>
          <a:p>
            <a:r>
              <a:rPr lang="en-US"/>
              <a:t>Answer: A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sz="3200" smtClean="0"/>
              <a:t>Question 13:</a:t>
            </a:r>
          </a:p>
        </p:txBody>
      </p:sp>
      <p:sp>
        <p:nvSpPr>
          <p:cNvPr id="18435" name="Content Placeholder 6"/>
          <p:cNvSpPr>
            <a:spLocks noGrp="1"/>
          </p:cNvSpPr>
          <p:nvPr>
            <p:ph sz="half" idx="2"/>
          </p:nvPr>
        </p:nvSpPr>
        <p:spPr>
          <a:xfrm>
            <a:off x="425450" y="1320800"/>
            <a:ext cx="8153400" cy="3914775"/>
          </a:xfrm>
        </p:spPr>
        <p:txBody>
          <a:bodyPr/>
          <a:lstStyle/>
          <a:p>
            <a:pPr marL="57150" indent="-1588">
              <a:spcAft>
                <a:spcPts val="1500"/>
              </a:spcAft>
              <a:buFontTx/>
              <a:buNone/>
            </a:pPr>
            <a:r>
              <a:rPr lang="en-US" sz="1800" smtClean="0"/>
              <a:t>What best describes COH waste segregation procedures:</a:t>
            </a:r>
          </a:p>
          <a:p>
            <a:pPr marL="857250" lvl="1" indent="-457200">
              <a:spcAft>
                <a:spcPts val="1500"/>
              </a:spcAft>
              <a:buFontTx/>
              <a:buAutoNum type="alphaUcPeriod"/>
            </a:pPr>
            <a:r>
              <a:rPr lang="en-US" sz="1800" smtClean="0"/>
              <a:t>Contacting EVS when hazardous waste is ready for pick-up.</a:t>
            </a:r>
          </a:p>
          <a:p>
            <a:pPr marL="857250" lvl="1" indent="-457200">
              <a:spcAft>
                <a:spcPts val="1500"/>
              </a:spcAft>
              <a:buFontTx/>
              <a:buAutoNum type="alphaUcPeriod"/>
            </a:pPr>
            <a:r>
              <a:rPr lang="en-US" sz="1800" smtClean="0"/>
              <a:t>Hazardous waste is segregated from non-hazardous at the point of generation using compatible waste container, appropriate label, and picked-up when it is ¾ full.</a:t>
            </a:r>
          </a:p>
          <a:p>
            <a:pPr marL="857250" lvl="1" indent="-457200">
              <a:spcAft>
                <a:spcPts val="1500"/>
              </a:spcAft>
              <a:buFontTx/>
              <a:buAutoNum type="alphaUcPeriod"/>
            </a:pPr>
            <a:r>
              <a:rPr lang="en-US" sz="1800" smtClean="0"/>
              <a:t>Single stream waste that includes hazardous and non-hazardous are acceptable as long as everything is incinerated.</a:t>
            </a:r>
          </a:p>
          <a:p>
            <a:pPr marL="857250" lvl="1" indent="-457200">
              <a:spcAft>
                <a:spcPts val="1500"/>
              </a:spcAft>
              <a:buFontTx/>
              <a:buAutoNum type="alphaUcPeriod"/>
            </a:pPr>
            <a:r>
              <a:rPr lang="en-US" sz="1800" smtClean="0"/>
              <a:t>Use of red biohazard bag for disposal of all types of medical waste.</a:t>
            </a:r>
          </a:p>
          <a:p>
            <a:pPr marL="857250" lvl="1" indent="-457200">
              <a:spcAft>
                <a:spcPts val="1500"/>
              </a:spcAft>
              <a:buFontTx/>
              <a:buAutoNum type="alphaUcPeriod"/>
            </a:pPr>
            <a:r>
              <a:rPr lang="en-US" sz="1800" smtClean="0"/>
              <a:t>Contacting the Safety Department for containers.</a:t>
            </a:r>
          </a:p>
          <a:p>
            <a:pPr marL="857250" lvl="1" indent="-457200">
              <a:spcAft>
                <a:spcPts val="1500"/>
              </a:spcAft>
              <a:buFontTx/>
              <a:buAutoNum type="alphaUcPeriod"/>
            </a:pPr>
            <a:endParaRPr lang="en-US" sz="1800" smtClean="0"/>
          </a:p>
        </p:txBody>
      </p:sp>
      <p:sp>
        <p:nvSpPr>
          <p:cNvPr id="18436" name="TextBox 4"/>
          <p:cNvSpPr txBox="1">
            <a:spLocks noChangeArrowheads="1"/>
          </p:cNvSpPr>
          <p:nvPr/>
        </p:nvSpPr>
        <p:spPr bwMode="auto">
          <a:xfrm>
            <a:off x="6723063" y="5405438"/>
            <a:ext cx="2028825" cy="461962"/>
          </a:xfrm>
          <a:prstGeom prst="rect">
            <a:avLst/>
          </a:prstGeom>
          <a:noFill/>
          <a:ln w="9525">
            <a:solidFill>
              <a:schemeClr val="tx1"/>
            </a:solidFill>
            <a:miter lim="800000"/>
            <a:headEnd/>
            <a:tailEnd/>
          </a:ln>
        </p:spPr>
        <p:txBody>
          <a:bodyPr>
            <a:spAutoFit/>
          </a:bodyPr>
          <a:lstStyle/>
          <a:p>
            <a:r>
              <a:rPr lang="en-US"/>
              <a:t>Answer: B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sz="3200" smtClean="0"/>
              <a:t>Question 14:</a:t>
            </a:r>
          </a:p>
        </p:txBody>
      </p:sp>
      <p:sp>
        <p:nvSpPr>
          <p:cNvPr id="19459" name="Content Placeholder 6"/>
          <p:cNvSpPr>
            <a:spLocks noGrp="1"/>
          </p:cNvSpPr>
          <p:nvPr>
            <p:ph sz="half" idx="2"/>
          </p:nvPr>
        </p:nvSpPr>
        <p:spPr>
          <a:xfrm>
            <a:off x="506413" y="1562100"/>
            <a:ext cx="8153400" cy="3975100"/>
          </a:xfrm>
        </p:spPr>
        <p:txBody>
          <a:bodyPr/>
          <a:lstStyle/>
          <a:p>
            <a:pPr marL="57150" indent="-1588">
              <a:spcAft>
                <a:spcPts val="1500"/>
              </a:spcAft>
              <a:buFontTx/>
              <a:buNone/>
            </a:pPr>
            <a:r>
              <a:rPr lang="en-US" sz="1800" smtClean="0"/>
              <a:t>Which is </a:t>
            </a:r>
            <a:r>
              <a:rPr lang="en-US" sz="1800" b="1" smtClean="0"/>
              <a:t>not</a:t>
            </a:r>
            <a:r>
              <a:rPr lang="en-US" sz="1800" smtClean="0"/>
              <a:t> an appropriate safe practices:</a:t>
            </a:r>
          </a:p>
          <a:p>
            <a:pPr marL="857250" lvl="1" indent="-457200">
              <a:spcAft>
                <a:spcPts val="1500"/>
              </a:spcAft>
              <a:buFontTx/>
              <a:buAutoNum type="alphaUcPeriod"/>
            </a:pPr>
            <a:r>
              <a:rPr lang="en-US" sz="1800" smtClean="0"/>
              <a:t>Inspect work area and equipment</a:t>
            </a:r>
          </a:p>
          <a:p>
            <a:pPr marL="857250" lvl="1" indent="-457200">
              <a:spcAft>
                <a:spcPts val="1500"/>
              </a:spcAft>
              <a:buFontTx/>
              <a:buAutoNum type="alphaUcPeriod"/>
            </a:pPr>
            <a:r>
              <a:rPr lang="en-US" sz="1800" smtClean="0"/>
              <a:t>Prepare all equipment and supplies including appropriate waste containers ahead of time</a:t>
            </a:r>
          </a:p>
          <a:p>
            <a:pPr marL="857250" lvl="1" indent="-457200">
              <a:spcAft>
                <a:spcPts val="1500"/>
              </a:spcAft>
              <a:buFontTx/>
              <a:buAutoNum type="alphaUcPeriod"/>
            </a:pPr>
            <a:r>
              <a:rPr lang="en-US" sz="1800" smtClean="0"/>
              <a:t>Horseplay and practical jokes are acceptable in the lab as long as there is no hazardous chemicals involve </a:t>
            </a:r>
          </a:p>
          <a:p>
            <a:pPr marL="857250" lvl="1" indent="-457200">
              <a:spcAft>
                <a:spcPts val="1500"/>
              </a:spcAft>
              <a:buFontTx/>
              <a:buAutoNum type="alphaUcPeriod"/>
            </a:pPr>
            <a:r>
              <a:rPr lang="en-US" sz="1800" smtClean="0"/>
              <a:t>Assess ergonomic stressors such as repetitive motions, heavy pushing/ pulling/ lifting, etc. and communicate to Supervisor.</a:t>
            </a:r>
          </a:p>
          <a:p>
            <a:pPr marL="857250" lvl="1" indent="-457200">
              <a:spcAft>
                <a:spcPts val="1500"/>
              </a:spcAft>
              <a:buFontTx/>
              <a:buAutoNum type="alphaUcPeriod"/>
            </a:pPr>
            <a:r>
              <a:rPr lang="en-US" sz="1800" smtClean="0"/>
              <a:t>Keep a clean and organize work area</a:t>
            </a:r>
          </a:p>
        </p:txBody>
      </p:sp>
      <p:sp>
        <p:nvSpPr>
          <p:cNvPr id="19460" name="TextBox 4"/>
          <p:cNvSpPr txBox="1">
            <a:spLocks noChangeArrowheads="1"/>
          </p:cNvSpPr>
          <p:nvPr/>
        </p:nvSpPr>
        <p:spPr bwMode="auto">
          <a:xfrm>
            <a:off x="6723063" y="5405438"/>
            <a:ext cx="2028825" cy="461962"/>
          </a:xfrm>
          <a:prstGeom prst="rect">
            <a:avLst/>
          </a:prstGeom>
          <a:noFill/>
          <a:ln w="9525">
            <a:solidFill>
              <a:schemeClr val="tx1"/>
            </a:solidFill>
            <a:miter lim="800000"/>
            <a:headEnd/>
            <a:tailEnd/>
          </a:ln>
        </p:spPr>
        <p:txBody>
          <a:bodyPr>
            <a:spAutoFit/>
          </a:bodyPr>
          <a:lstStyle/>
          <a:p>
            <a:r>
              <a:rPr lang="en-US"/>
              <a:t>Answer: C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sz="3200" smtClean="0"/>
              <a:t>Question 15:</a:t>
            </a:r>
          </a:p>
        </p:txBody>
      </p:sp>
      <p:sp>
        <p:nvSpPr>
          <p:cNvPr id="20483" name="Content Placeholder 6"/>
          <p:cNvSpPr>
            <a:spLocks noGrp="1"/>
          </p:cNvSpPr>
          <p:nvPr>
            <p:ph sz="half" idx="2"/>
          </p:nvPr>
        </p:nvSpPr>
        <p:spPr>
          <a:xfrm>
            <a:off x="506413" y="1522413"/>
            <a:ext cx="8153400" cy="3692525"/>
          </a:xfrm>
        </p:spPr>
        <p:txBody>
          <a:bodyPr/>
          <a:lstStyle/>
          <a:p>
            <a:pPr marL="57150" indent="-1588">
              <a:spcAft>
                <a:spcPts val="1500"/>
              </a:spcAft>
              <a:buFontTx/>
              <a:buNone/>
            </a:pPr>
            <a:r>
              <a:rPr lang="en-US" sz="2000" smtClean="0"/>
              <a:t>What is </a:t>
            </a:r>
            <a:r>
              <a:rPr lang="en-US" sz="2000" b="1" smtClean="0"/>
              <a:t>not</a:t>
            </a:r>
            <a:r>
              <a:rPr lang="en-US" sz="2000" smtClean="0"/>
              <a:t> a good hygiene and health habits:</a:t>
            </a:r>
          </a:p>
          <a:p>
            <a:pPr marL="857250" lvl="1" indent="-457200">
              <a:spcAft>
                <a:spcPts val="1500"/>
              </a:spcAft>
              <a:buFontTx/>
              <a:buAutoNum type="alphaUcPeriod"/>
            </a:pPr>
            <a:r>
              <a:rPr lang="en-US" sz="2000" smtClean="0"/>
              <a:t>Reporting pest issues immediately to EVS</a:t>
            </a:r>
          </a:p>
          <a:p>
            <a:pPr marL="857250" lvl="1" indent="-457200">
              <a:spcAft>
                <a:spcPts val="1500"/>
              </a:spcAft>
              <a:buFontTx/>
              <a:buAutoNum type="alphaUcPeriod"/>
            </a:pPr>
            <a:r>
              <a:rPr lang="en-US" sz="2000" smtClean="0"/>
              <a:t>Eating and drinking at a designated non-lab area</a:t>
            </a:r>
          </a:p>
          <a:p>
            <a:pPr marL="857250" lvl="1" indent="-457200">
              <a:spcAft>
                <a:spcPts val="1500"/>
              </a:spcAft>
              <a:buFontTx/>
              <a:buAutoNum type="alphaUcPeriod"/>
            </a:pPr>
            <a:r>
              <a:rPr lang="en-US" sz="2000" smtClean="0"/>
              <a:t>Wash hands frequently, after a spill clean-up, and before leaving the lab</a:t>
            </a:r>
          </a:p>
          <a:p>
            <a:pPr marL="857250" lvl="1" indent="-457200">
              <a:spcAft>
                <a:spcPts val="1500"/>
              </a:spcAft>
              <a:buFontTx/>
              <a:buAutoNum type="alphaUcPeriod"/>
            </a:pPr>
            <a:r>
              <a:rPr lang="en-US" sz="2000" smtClean="0"/>
              <a:t>Wearing gloves when using personal cell phones in the lab as to not contaminate personal devices</a:t>
            </a:r>
          </a:p>
          <a:p>
            <a:pPr marL="857250" lvl="1" indent="-457200">
              <a:spcAft>
                <a:spcPts val="1500"/>
              </a:spcAft>
              <a:buFontTx/>
              <a:buAutoNum type="alphaUcPeriod"/>
            </a:pPr>
            <a:endParaRPr lang="en-US" sz="2000" smtClean="0"/>
          </a:p>
        </p:txBody>
      </p:sp>
      <p:sp>
        <p:nvSpPr>
          <p:cNvPr id="20484" name="TextBox 4"/>
          <p:cNvSpPr txBox="1">
            <a:spLocks noChangeArrowheads="1"/>
          </p:cNvSpPr>
          <p:nvPr/>
        </p:nvSpPr>
        <p:spPr bwMode="auto">
          <a:xfrm>
            <a:off x="6723063" y="5405438"/>
            <a:ext cx="2028825" cy="461962"/>
          </a:xfrm>
          <a:prstGeom prst="rect">
            <a:avLst/>
          </a:prstGeom>
          <a:noFill/>
          <a:ln w="9525">
            <a:solidFill>
              <a:schemeClr val="tx1"/>
            </a:solidFill>
            <a:miter lim="800000"/>
            <a:headEnd/>
            <a:tailEnd/>
          </a:ln>
        </p:spPr>
        <p:txBody>
          <a:bodyPr>
            <a:spAutoFit/>
          </a:bodyPr>
          <a:lstStyle/>
          <a:p>
            <a:r>
              <a:rPr lang="en-US"/>
              <a:t>Answer: D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sz="3200" smtClean="0"/>
              <a:t>Question 16:</a:t>
            </a:r>
          </a:p>
        </p:txBody>
      </p:sp>
      <p:sp>
        <p:nvSpPr>
          <p:cNvPr id="21507" name="Content Placeholder 6"/>
          <p:cNvSpPr>
            <a:spLocks noGrp="1"/>
          </p:cNvSpPr>
          <p:nvPr>
            <p:ph sz="half" idx="2"/>
          </p:nvPr>
        </p:nvSpPr>
        <p:spPr>
          <a:xfrm>
            <a:off x="506413" y="1522413"/>
            <a:ext cx="8340725" cy="4360862"/>
          </a:xfrm>
        </p:spPr>
        <p:txBody>
          <a:bodyPr/>
          <a:lstStyle/>
          <a:p>
            <a:pPr marL="57150" indent="-1588">
              <a:spcAft>
                <a:spcPts val="1500"/>
              </a:spcAft>
              <a:buFontTx/>
              <a:buNone/>
            </a:pPr>
            <a:r>
              <a:rPr lang="en-US" sz="2000" smtClean="0"/>
              <a:t>Proper use of Personal Protective Equipment (PPE) includes all, except (select the best answer):</a:t>
            </a:r>
          </a:p>
          <a:p>
            <a:pPr marL="857250" lvl="1" indent="-457200">
              <a:spcAft>
                <a:spcPts val="1500"/>
              </a:spcAft>
              <a:buFontTx/>
              <a:buAutoNum type="alphaUcPeriod"/>
            </a:pPr>
            <a:r>
              <a:rPr lang="en-US" sz="2000" smtClean="0"/>
              <a:t>One size fits all</a:t>
            </a:r>
          </a:p>
          <a:p>
            <a:pPr marL="857250" lvl="1" indent="-457200">
              <a:spcAft>
                <a:spcPts val="1500"/>
              </a:spcAft>
              <a:buFontTx/>
              <a:buAutoNum type="alphaUcPeriod"/>
            </a:pPr>
            <a:r>
              <a:rPr lang="en-US" sz="2000" smtClean="0"/>
              <a:t>Storing PPE in the lab neatly with proper labels</a:t>
            </a:r>
          </a:p>
          <a:p>
            <a:pPr marL="857250" lvl="1" indent="-457200">
              <a:spcAft>
                <a:spcPts val="1500"/>
              </a:spcAft>
              <a:buFontTx/>
              <a:buAutoNum type="alphaUcPeriod"/>
            </a:pPr>
            <a:r>
              <a:rPr lang="en-US" sz="2000" smtClean="0"/>
              <a:t>Knowing the compatibility of PPE with the hazard</a:t>
            </a:r>
          </a:p>
          <a:p>
            <a:pPr marL="857250" lvl="1" indent="-457200">
              <a:spcAft>
                <a:spcPts val="1500"/>
              </a:spcAft>
              <a:buFontTx/>
              <a:buAutoNum type="alphaUcPeriod"/>
            </a:pPr>
            <a:r>
              <a:rPr lang="en-US" sz="2000" smtClean="0"/>
              <a:t>Following close-toed shoes and long pants or equivalent as minimum personal attire in the lab</a:t>
            </a:r>
          </a:p>
          <a:p>
            <a:pPr marL="857250" lvl="1" indent="-457200">
              <a:spcAft>
                <a:spcPts val="1500"/>
              </a:spcAft>
              <a:buFontTx/>
              <a:buAutoNum type="alphaUcPeriod"/>
            </a:pPr>
            <a:r>
              <a:rPr lang="en-US" sz="2000" smtClean="0"/>
              <a:t>Practicing the proper donning and doffing procedures for PPE</a:t>
            </a:r>
          </a:p>
        </p:txBody>
      </p:sp>
      <p:sp>
        <p:nvSpPr>
          <p:cNvPr id="21508" name="TextBox 4"/>
          <p:cNvSpPr txBox="1">
            <a:spLocks noChangeArrowheads="1"/>
          </p:cNvSpPr>
          <p:nvPr/>
        </p:nvSpPr>
        <p:spPr bwMode="auto">
          <a:xfrm>
            <a:off x="6723063" y="5405438"/>
            <a:ext cx="2028825" cy="461962"/>
          </a:xfrm>
          <a:prstGeom prst="rect">
            <a:avLst/>
          </a:prstGeom>
          <a:noFill/>
          <a:ln w="9525">
            <a:solidFill>
              <a:schemeClr val="tx1"/>
            </a:solidFill>
            <a:miter lim="800000"/>
            <a:headEnd/>
            <a:tailEnd/>
          </a:ln>
        </p:spPr>
        <p:txBody>
          <a:bodyPr>
            <a:spAutoFit/>
          </a:bodyPr>
          <a:lstStyle/>
          <a:p>
            <a:r>
              <a:rPr lang="en-US"/>
              <a:t>Answer: A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sz="3200" smtClean="0"/>
              <a:t>Question 17:</a:t>
            </a:r>
          </a:p>
        </p:txBody>
      </p:sp>
      <p:sp>
        <p:nvSpPr>
          <p:cNvPr id="22531" name="Content Placeholder 6"/>
          <p:cNvSpPr>
            <a:spLocks noGrp="1"/>
          </p:cNvSpPr>
          <p:nvPr>
            <p:ph sz="half" idx="2"/>
          </p:nvPr>
        </p:nvSpPr>
        <p:spPr>
          <a:xfrm>
            <a:off x="506413" y="1522413"/>
            <a:ext cx="7756525" cy="4360862"/>
          </a:xfrm>
        </p:spPr>
        <p:txBody>
          <a:bodyPr/>
          <a:lstStyle/>
          <a:p>
            <a:pPr marL="57150" indent="-1588">
              <a:spcAft>
                <a:spcPts val="1500"/>
              </a:spcAft>
              <a:buFontTx/>
              <a:buNone/>
            </a:pPr>
            <a:r>
              <a:rPr lang="en-US" sz="2000" smtClean="0"/>
              <a:t>Select the best answer on how to learn about the hazards in the laboratory:</a:t>
            </a:r>
          </a:p>
          <a:p>
            <a:pPr marL="857250" lvl="1" indent="-457200">
              <a:spcAft>
                <a:spcPts val="1500"/>
              </a:spcAft>
              <a:buFontTx/>
              <a:buAutoNum type="alphaUcPeriod"/>
            </a:pPr>
            <a:r>
              <a:rPr lang="en-US" sz="2000" smtClean="0"/>
              <a:t>Routes of exposure and/or transmissibility</a:t>
            </a:r>
          </a:p>
          <a:p>
            <a:pPr marL="857250" lvl="1" indent="-457200">
              <a:spcAft>
                <a:spcPts val="1500"/>
              </a:spcAft>
              <a:buFontTx/>
              <a:buAutoNum type="alphaUcPeriod"/>
            </a:pPr>
            <a:r>
              <a:rPr lang="en-US" sz="2000" smtClean="0"/>
              <a:t>Safety data sheets from the manufacturer or vendor</a:t>
            </a:r>
          </a:p>
          <a:p>
            <a:pPr marL="857250" lvl="1" indent="-457200">
              <a:spcAft>
                <a:spcPts val="1500"/>
              </a:spcAft>
              <a:buFontTx/>
              <a:buAutoNum type="alphaUcPeriod"/>
            </a:pPr>
            <a:r>
              <a:rPr lang="en-US" sz="2000" smtClean="0"/>
              <a:t>Knowing which hazard is reactive with other hazards for storage and use</a:t>
            </a:r>
          </a:p>
          <a:p>
            <a:pPr marL="857250" lvl="1" indent="-457200">
              <a:spcAft>
                <a:spcPts val="1500"/>
              </a:spcAft>
              <a:buFontTx/>
              <a:buAutoNum type="alphaUcPeriod"/>
            </a:pPr>
            <a:r>
              <a:rPr lang="en-US" sz="2000" smtClean="0"/>
              <a:t>Monitoring for signs and symptoms in an event of an occupational exposure</a:t>
            </a:r>
          </a:p>
          <a:p>
            <a:pPr marL="857250" lvl="1" indent="-457200">
              <a:spcAft>
                <a:spcPts val="1500"/>
              </a:spcAft>
              <a:buFontTx/>
              <a:buAutoNum type="alphaUcPeriod"/>
            </a:pPr>
            <a:r>
              <a:rPr lang="en-US" sz="2000" smtClean="0"/>
              <a:t>All of the above</a:t>
            </a:r>
          </a:p>
        </p:txBody>
      </p:sp>
      <p:sp>
        <p:nvSpPr>
          <p:cNvPr id="22532" name="TextBox 4"/>
          <p:cNvSpPr txBox="1">
            <a:spLocks noChangeArrowheads="1"/>
          </p:cNvSpPr>
          <p:nvPr/>
        </p:nvSpPr>
        <p:spPr bwMode="auto">
          <a:xfrm>
            <a:off x="6723063" y="5405438"/>
            <a:ext cx="2028825" cy="461962"/>
          </a:xfrm>
          <a:prstGeom prst="rect">
            <a:avLst/>
          </a:prstGeom>
          <a:noFill/>
          <a:ln w="9525">
            <a:solidFill>
              <a:schemeClr val="tx1"/>
            </a:solidFill>
            <a:miter lim="800000"/>
            <a:headEnd/>
            <a:tailEnd/>
          </a:ln>
        </p:spPr>
        <p:txBody>
          <a:bodyPr>
            <a:spAutoFit/>
          </a:bodyPr>
          <a:lstStyle/>
          <a:p>
            <a:r>
              <a:rPr lang="en-US"/>
              <a:t>Answer: E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sz="3200" smtClean="0"/>
              <a:t>Question 18:</a:t>
            </a:r>
          </a:p>
        </p:txBody>
      </p:sp>
      <p:sp>
        <p:nvSpPr>
          <p:cNvPr id="23555" name="Content Placeholder 6"/>
          <p:cNvSpPr>
            <a:spLocks noGrp="1"/>
          </p:cNvSpPr>
          <p:nvPr>
            <p:ph sz="half" idx="2"/>
          </p:nvPr>
        </p:nvSpPr>
        <p:spPr>
          <a:xfrm>
            <a:off x="506413" y="1522413"/>
            <a:ext cx="8340725" cy="4360862"/>
          </a:xfrm>
        </p:spPr>
        <p:txBody>
          <a:bodyPr/>
          <a:lstStyle/>
          <a:p>
            <a:pPr marL="57150" indent="-1588">
              <a:spcAft>
                <a:spcPts val="1500"/>
              </a:spcAft>
              <a:buFontTx/>
              <a:buNone/>
            </a:pPr>
            <a:r>
              <a:rPr lang="en-US" sz="2000" smtClean="0"/>
              <a:t>Identify the 4 primary controls to minimize risk when working with hazardous materials:</a:t>
            </a:r>
          </a:p>
          <a:p>
            <a:pPr marL="857250" lvl="1" indent="-457200">
              <a:spcAft>
                <a:spcPts val="1500"/>
              </a:spcAft>
              <a:buFontTx/>
              <a:buAutoNum type="alphaUcPeriod"/>
            </a:pPr>
            <a:r>
              <a:rPr lang="en-US" sz="2000" smtClean="0"/>
              <a:t>Material Safety Data Sheet, Administrative Control, Personal Protective Equipment, and Standard Operating Procedures</a:t>
            </a:r>
          </a:p>
          <a:p>
            <a:pPr marL="857250" lvl="1" indent="-457200">
              <a:spcAft>
                <a:spcPts val="1500"/>
              </a:spcAft>
              <a:buFontTx/>
              <a:buAutoNum type="alphaUcPeriod"/>
            </a:pPr>
            <a:r>
              <a:rPr lang="en-US" sz="2000" smtClean="0"/>
              <a:t>Engineering Control, Administrative Control, Personal Protective Equipment, and Standard Operating Procedures</a:t>
            </a:r>
          </a:p>
          <a:p>
            <a:pPr marL="857250" lvl="1" indent="-457200">
              <a:spcAft>
                <a:spcPts val="1500"/>
              </a:spcAft>
              <a:buFontTx/>
              <a:buAutoNum type="alphaUcPeriod"/>
            </a:pPr>
            <a:r>
              <a:rPr lang="en-US" sz="2000" smtClean="0"/>
              <a:t>Personal Protective Equipment, Administrative Control, Emergency Preparedness, and Laboratory Safety Manual</a:t>
            </a:r>
          </a:p>
          <a:p>
            <a:pPr marL="857250" lvl="1" indent="-457200">
              <a:spcAft>
                <a:spcPts val="1500"/>
              </a:spcAft>
              <a:buFontTx/>
              <a:buAutoNum type="alphaUcPeriod"/>
            </a:pPr>
            <a:r>
              <a:rPr lang="en-US" sz="2000" smtClean="0"/>
              <a:t>Hazard communication, Engineering Control, Personal Protective Equipment, and Material Safety Data Sheet</a:t>
            </a:r>
          </a:p>
        </p:txBody>
      </p:sp>
      <p:sp>
        <p:nvSpPr>
          <p:cNvPr id="23556" name="TextBox 4"/>
          <p:cNvSpPr txBox="1">
            <a:spLocks noChangeArrowheads="1"/>
          </p:cNvSpPr>
          <p:nvPr/>
        </p:nvSpPr>
        <p:spPr bwMode="auto">
          <a:xfrm>
            <a:off x="6723063" y="5918200"/>
            <a:ext cx="2028825" cy="461963"/>
          </a:xfrm>
          <a:prstGeom prst="rect">
            <a:avLst/>
          </a:prstGeom>
          <a:noFill/>
          <a:ln w="9525">
            <a:solidFill>
              <a:schemeClr val="tx1"/>
            </a:solidFill>
            <a:miter lim="800000"/>
            <a:headEnd/>
            <a:tailEnd/>
          </a:ln>
        </p:spPr>
        <p:txBody>
          <a:bodyPr>
            <a:spAutoFit/>
          </a:bodyPr>
          <a:lstStyle/>
          <a:p>
            <a:r>
              <a:rPr lang="en-US"/>
              <a:t>Answer: B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sz="3200" smtClean="0"/>
              <a:t>Question 1:</a:t>
            </a:r>
          </a:p>
        </p:txBody>
      </p:sp>
      <p:sp>
        <p:nvSpPr>
          <p:cNvPr id="6147" name="Content Placeholder 4"/>
          <p:cNvSpPr>
            <a:spLocks noGrp="1"/>
          </p:cNvSpPr>
          <p:nvPr>
            <p:ph sz="half" idx="1"/>
          </p:nvPr>
        </p:nvSpPr>
        <p:spPr>
          <a:xfrm>
            <a:off x="260350" y="1457325"/>
            <a:ext cx="8685213" cy="3787775"/>
          </a:xfrm>
        </p:spPr>
        <p:txBody>
          <a:bodyPr/>
          <a:lstStyle/>
          <a:p>
            <a:pPr marL="0" indent="0">
              <a:buFontTx/>
              <a:buNone/>
            </a:pPr>
            <a:r>
              <a:rPr lang="en-US" sz="2000" smtClean="0"/>
              <a:t>What information can you get from the laboratory door placard?</a:t>
            </a:r>
          </a:p>
          <a:p>
            <a:pPr marL="857250" lvl="1" indent="-457200">
              <a:lnSpc>
                <a:spcPct val="200000"/>
              </a:lnSpc>
              <a:buFontTx/>
              <a:buAutoNum type="alphaUcPeriod"/>
            </a:pPr>
            <a:r>
              <a:rPr lang="en-US" sz="2000" smtClean="0"/>
              <a:t>Physical and Secondary hazard of the lab (e.g., fire, carcinogen)</a:t>
            </a:r>
          </a:p>
          <a:p>
            <a:pPr marL="857250" lvl="1" indent="-457200">
              <a:lnSpc>
                <a:spcPct val="200000"/>
              </a:lnSpc>
              <a:buFontTx/>
              <a:buAutoNum type="alphaUcPeriod"/>
            </a:pPr>
            <a:r>
              <a:rPr lang="en-US" sz="2000" smtClean="0"/>
              <a:t>Primary hazard of the lab (e.g., biological, chemical, radiological)</a:t>
            </a:r>
          </a:p>
          <a:p>
            <a:pPr marL="857250" lvl="1" indent="-457200">
              <a:lnSpc>
                <a:spcPct val="200000"/>
              </a:lnSpc>
              <a:buFontTx/>
              <a:buAutoNum type="alphaUcPeriod"/>
            </a:pPr>
            <a:r>
              <a:rPr lang="en-US" sz="2000" smtClean="0"/>
              <a:t>Emergency contact number of the Principal Investigator</a:t>
            </a:r>
          </a:p>
          <a:p>
            <a:pPr marL="857250" lvl="1" indent="-457200">
              <a:lnSpc>
                <a:spcPct val="200000"/>
              </a:lnSpc>
              <a:buFontTx/>
              <a:buAutoNum type="alphaUcPeriod"/>
            </a:pPr>
            <a:r>
              <a:rPr lang="en-US" sz="2000" smtClean="0"/>
              <a:t>Appropriate personal protective equipment to wear</a:t>
            </a:r>
          </a:p>
          <a:p>
            <a:pPr marL="857250" lvl="1" indent="-457200">
              <a:lnSpc>
                <a:spcPct val="200000"/>
              </a:lnSpc>
              <a:buFontTx/>
              <a:buAutoNum type="alphaUcPeriod"/>
            </a:pPr>
            <a:r>
              <a:rPr lang="en-US" sz="2000" smtClean="0"/>
              <a:t>All of the above</a:t>
            </a:r>
          </a:p>
          <a:p>
            <a:pPr marL="0" indent="0">
              <a:buFontTx/>
              <a:buNone/>
            </a:pPr>
            <a:endParaRPr lang="en-US" sz="2000" smtClean="0"/>
          </a:p>
          <a:p>
            <a:pPr marL="0" indent="0">
              <a:buFontTx/>
              <a:buNone/>
            </a:pPr>
            <a:endParaRPr lang="en-US" sz="2000" smtClean="0"/>
          </a:p>
        </p:txBody>
      </p:sp>
      <p:sp>
        <p:nvSpPr>
          <p:cNvPr id="6148" name="TextBox 4"/>
          <p:cNvSpPr txBox="1">
            <a:spLocks noChangeArrowheads="1"/>
          </p:cNvSpPr>
          <p:nvPr/>
        </p:nvSpPr>
        <p:spPr bwMode="auto">
          <a:xfrm>
            <a:off x="6762750" y="5395913"/>
            <a:ext cx="2028825" cy="461962"/>
          </a:xfrm>
          <a:prstGeom prst="rect">
            <a:avLst/>
          </a:prstGeom>
          <a:noFill/>
          <a:ln w="9525">
            <a:solidFill>
              <a:schemeClr val="tx1"/>
            </a:solidFill>
            <a:miter lim="800000"/>
            <a:headEnd/>
            <a:tailEnd/>
          </a:ln>
        </p:spPr>
        <p:txBody>
          <a:bodyPr>
            <a:spAutoFit/>
          </a:bodyPr>
          <a:lstStyle/>
          <a:p>
            <a:r>
              <a:rPr lang="en-US"/>
              <a:t>Answer: E</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sz="3200" smtClean="0"/>
              <a:t>Question 19:</a:t>
            </a:r>
          </a:p>
        </p:txBody>
      </p:sp>
      <p:sp>
        <p:nvSpPr>
          <p:cNvPr id="24579" name="Content Placeholder 6"/>
          <p:cNvSpPr>
            <a:spLocks noGrp="1"/>
          </p:cNvSpPr>
          <p:nvPr>
            <p:ph sz="half" idx="2"/>
          </p:nvPr>
        </p:nvSpPr>
        <p:spPr>
          <a:xfrm>
            <a:off x="506413" y="1522413"/>
            <a:ext cx="8340725" cy="3441700"/>
          </a:xfrm>
        </p:spPr>
        <p:txBody>
          <a:bodyPr/>
          <a:lstStyle/>
          <a:p>
            <a:pPr marL="57150" indent="-1588">
              <a:spcAft>
                <a:spcPts val="1500"/>
              </a:spcAft>
              <a:buFontTx/>
              <a:buNone/>
            </a:pPr>
            <a:r>
              <a:rPr lang="en-US" sz="2000" smtClean="0"/>
              <a:t>Which statement is </a:t>
            </a:r>
            <a:r>
              <a:rPr lang="en-US" sz="2000" b="1" smtClean="0"/>
              <a:t>not true</a:t>
            </a:r>
            <a:r>
              <a:rPr lang="en-US" sz="2000" smtClean="0"/>
              <a:t> about Safety Data Sheet:</a:t>
            </a:r>
          </a:p>
          <a:p>
            <a:pPr marL="857250" lvl="1" indent="-457200">
              <a:spcAft>
                <a:spcPts val="1500"/>
              </a:spcAft>
              <a:buFontTx/>
              <a:buAutoNum type="alphaUcPeriod"/>
            </a:pPr>
            <a:r>
              <a:rPr lang="en-US" sz="2000" smtClean="0"/>
              <a:t>Replaced MSDS</a:t>
            </a:r>
          </a:p>
          <a:p>
            <a:pPr marL="857250" lvl="1" indent="-457200">
              <a:spcAft>
                <a:spcPts val="1500"/>
              </a:spcAft>
              <a:buFontTx/>
              <a:buAutoNum type="alphaUcPeriod"/>
            </a:pPr>
            <a:r>
              <a:rPr lang="en-US" sz="2000" smtClean="0"/>
              <a:t>Outlines appropriate safety precautions</a:t>
            </a:r>
          </a:p>
          <a:p>
            <a:pPr marL="857250" lvl="1" indent="-457200">
              <a:spcAft>
                <a:spcPts val="1500"/>
              </a:spcAft>
              <a:buFontTx/>
              <a:buAutoNum type="alphaUcPeriod"/>
            </a:pPr>
            <a:r>
              <a:rPr lang="en-US" sz="2000" smtClean="0"/>
              <a:t>Identifies the substance and its hazardous properties </a:t>
            </a:r>
          </a:p>
          <a:p>
            <a:pPr marL="857250" lvl="1" indent="-457200">
              <a:spcAft>
                <a:spcPts val="1500"/>
              </a:spcAft>
              <a:buFontTx/>
              <a:buAutoNum type="alphaUcPeriod"/>
            </a:pPr>
            <a:r>
              <a:rPr lang="en-US" sz="2000" smtClean="0"/>
              <a:t>Comprised of 20 standardized sections</a:t>
            </a:r>
          </a:p>
          <a:p>
            <a:pPr marL="857250" lvl="1" indent="-457200">
              <a:spcAft>
                <a:spcPts val="1500"/>
              </a:spcAft>
              <a:buFontTx/>
              <a:buAutoNum type="alphaUcPeriod"/>
            </a:pPr>
            <a:r>
              <a:rPr lang="en-US" sz="2000" smtClean="0"/>
              <a:t>Right to know document</a:t>
            </a:r>
          </a:p>
        </p:txBody>
      </p:sp>
      <p:sp>
        <p:nvSpPr>
          <p:cNvPr id="24580" name="TextBox 4"/>
          <p:cNvSpPr txBox="1">
            <a:spLocks noChangeArrowheads="1"/>
          </p:cNvSpPr>
          <p:nvPr/>
        </p:nvSpPr>
        <p:spPr bwMode="auto">
          <a:xfrm>
            <a:off x="6723063" y="5405438"/>
            <a:ext cx="2028825" cy="461962"/>
          </a:xfrm>
          <a:prstGeom prst="rect">
            <a:avLst/>
          </a:prstGeom>
          <a:noFill/>
          <a:ln w="9525">
            <a:solidFill>
              <a:schemeClr val="tx1"/>
            </a:solidFill>
            <a:miter lim="800000"/>
            <a:headEnd/>
            <a:tailEnd/>
          </a:ln>
        </p:spPr>
        <p:txBody>
          <a:bodyPr>
            <a:spAutoFit/>
          </a:bodyPr>
          <a:lstStyle/>
          <a:p>
            <a:r>
              <a:rPr lang="en-US"/>
              <a:t>Answer: D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sz="3200" smtClean="0"/>
              <a:t>Question 20:</a:t>
            </a:r>
          </a:p>
        </p:txBody>
      </p:sp>
      <p:sp>
        <p:nvSpPr>
          <p:cNvPr id="25603" name="Content Placeholder 6"/>
          <p:cNvSpPr>
            <a:spLocks noGrp="1"/>
          </p:cNvSpPr>
          <p:nvPr>
            <p:ph sz="half" idx="2"/>
          </p:nvPr>
        </p:nvSpPr>
        <p:spPr>
          <a:xfrm>
            <a:off x="506413" y="1522413"/>
            <a:ext cx="8340725" cy="4360862"/>
          </a:xfrm>
        </p:spPr>
        <p:txBody>
          <a:bodyPr/>
          <a:lstStyle/>
          <a:p>
            <a:pPr marL="57150" indent="-1588">
              <a:spcAft>
                <a:spcPts val="1500"/>
              </a:spcAft>
              <a:buFontTx/>
              <a:buNone/>
            </a:pPr>
            <a:r>
              <a:rPr lang="en-US" sz="2000" smtClean="0"/>
              <a:t>What do you need to know about emergency equipment:</a:t>
            </a:r>
          </a:p>
          <a:p>
            <a:pPr marL="857250" lvl="1" indent="-457200">
              <a:spcAft>
                <a:spcPts val="1000"/>
              </a:spcAft>
              <a:buFontTx/>
              <a:buAutoNum type="alphaUcPeriod"/>
            </a:pPr>
            <a:r>
              <a:rPr lang="en-US" sz="2000" smtClean="0"/>
              <a:t>Maintain and/or test on a timely manner according to laboratory-specific operations</a:t>
            </a:r>
          </a:p>
          <a:p>
            <a:pPr marL="857250" lvl="1" indent="-457200">
              <a:spcAft>
                <a:spcPts val="1000"/>
              </a:spcAft>
              <a:buFontTx/>
              <a:buAutoNum type="alphaUcPeriod"/>
            </a:pPr>
            <a:r>
              <a:rPr lang="en-US" sz="2000" smtClean="0"/>
              <a:t>Know the exact location.</a:t>
            </a:r>
          </a:p>
          <a:p>
            <a:pPr marL="857250" lvl="1" indent="-457200">
              <a:spcAft>
                <a:spcPts val="1000"/>
              </a:spcAft>
              <a:buFontTx/>
              <a:buAutoNum type="alphaUcPeriod"/>
            </a:pPr>
            <a:r>
              <a:rPr lang="en-US" sz="2000" smtClean="0"/>
              <a:t>Train on how to operate the specific emergency equipment in your laboratory. Participate in departmental emergency drills.</a:t>
            </a:r>
          </a:p>
          <a:p>
            <a:pPr marL="857250" lvl="1" indent="-457200">
              <a:spcAft>
                <a:spcPts val="1000"/>
              </a:spcAft>
              <a:buFontTx/>
              <a:buAutoNum type="alphaUcPeriod"/>
            </a:pPr>
            <a:r>
              <a:rPr lang="en-US" sz="2000" smtClean="0"/>
              <a:t>Readily accessible and unobstructed at all times.</a:t>
            </a:r>
          </a:p>
          <a:p>
            <a:pPr marL="857250" lvl="1" indent="-457200">
              <a:spcAft>
                <a:spcPts val="1000"/>
              </a:spcAft>
              <a:buFontTx/>
              <a:buAutoNum type="alphaUcPeriod"/>
            </a:pPr>
            <a:r>
              <a:rPr lang="en-US" sz="2000" smtClean="0"/>
              <a:t>All of the Above</a:t>
            </a:r>
          </a:p>
        </p:txBody>
      </p:sp>
      <p:sp>
        <p:nvSpPr>
          <p:cNvPr id="25604" name="TextBox 4"/>
          <p:cNvSpPr txBox="1">
            <a:spLocks noChangeArrowheads="1"/>
          </p:cNvSpPr>
          <p:nvPr/>
        </p:nvSpPr>
        <p:spPr bwMode="auto">
          <a:xfrm>
            <a:off x="6723063" y="5405438"/>
            <a:ext cx="2028825" cy="461962"/>
          </a:xfrm>
          <a:prstGeom prst="rect">
            <a:avLst/>
          </a:prstGeom>
          <a:noFill/>
          <a:ln w="9525">
            <a:solidFill>
              <a:schemeClr val="tx1"/>
            </a:solidFill>
            <a:miter lim="800000"/>
            <a:headEnd/>
            <a:tailEnd/>
          </a:ln>
        </p:spPr>
        <p:txBody>
          <a:bodyPr>
            <a:spAutoFit/>
          </a:bodyPr>
          <a:lstStyle/>
          <a:p>
            <a:r>
              <a:rPr lang="en-US"/>
              <a:t>Answer: E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sz="3200" smtClean="0"/>
              <a:t>Question 2:</a:t>
            </a:r>
          </a:p>
        </p:txBody>
      </p:sp>
      <p:sp>
        <p:nvSpPr>
          <p:cNvPr id="7171" name="Content Placeholder 4"/>
          <p:cNvSpPr>
            <a:spLocks noGrp="1"/>
          </p:cNvSpPr>
          <p:nvPr>
            <p:ph sz="half" idx="1"/>
          </p:nvPr>
        </p:nvSpPr>
        <p:spPr>
          <a:xfrm>
            <a:off x="396875" y="1457325"/>
            <a:ext cx="8439150" cy="4084638"/>
          </a:xfrm>
        </p:spPr>
        <p:txBody>
          <a:bodyPr/>
          <a:lstStyle/>
          <a:p>
            <a:pPr marL="0" indent="0">
              <a:spcBef>
                <a:spcPct val="0"/>
              </a:spcBef>
              <a:buFontTx/>
              <a:buNone/>
            </a:pPr>
            <a:r>
              <a:rPr lang="en-US" sz="2000" smtClean="0"/>
              <a:t>Hazard Labels are effective in communicating:</a:t>
            </a:r>
          </a:p>
          <a:p>
            <a:pPr marL="857250" lvl="1" indent="-457200">
              <a:lnSpc>
                <a:spcPct val="200000"/>
              </a:lnSpc>
              <a:spcBef>
                <a:spcPct val="0"/>
              </a:spcBef>
              <a:buFontTx/>
              <a:buAutoNum type="alphaUcPeriod"/>
            </a:pPr>
            <a:r>
              <a:rPr lang="en-US" sz="2000" smtClean="0"/>
              <a:t>Safety precaution to follow during handling</a:t>
            </a:r>
          </a:p>
          <a:p>
            <a:pPr marL="857250" lvl="1" indent="-457200">
              <a:lnSpc>
                <a:spcPct val="200000"/>
              </a:lnSpc>
              <a:spcBef>
                <a:spcPct val="0"/>
              </a:spcBef>
              <a:buFontTx/>
              <a:buAutoNum type="alphaUcPeriod"/>
            </a:pPr>
            <a:r>
              <a:rPr lang="en-US" sz="2000" smtClean="0"/>
              <a:t>Equipment that may come into contact with hazardous materials</a:t>
            </a:r>
          </a:p>
          <a:p>
            <a:pPr marL="857250" lvl="1" indent="-457200">
              <a:lnSpc>
                <a:spcPct val="200000"/>
              </a:lnSpc>
              <a:spcBef>
                <a:spcPct val="0"/>
              </a:spcBef>
              <a:buFontTx/>
              <a:buAutoNum type="alphaUcPeriod"/>
            </a:pPr>
            <a:r>
              <a:rPr lang="en-US" sz="2000" smtClean="0"/>
              <a:t>Decontamination and/or disposal procedure to follow</a:t>
            </a:r>
          </a:p>
          <a:p>
            <a:pPr marL="857250" lvl="1" indent="-457200">
              <a:lnSpc>
                <a:spcPct val="200000"/>
              </a:lnSpc>
              <a:spcBef>
                <a:spcPct val="0"/>
              </a:spcBef>
              <a:buFontTx/>
              <a:buAutoNum type="alphaUcPeriod"/>
            </a:pPr>
            <a:r>
              <a:rPr lang="en-US" sz="2000" smtClean="0"/>
              <a:t>All of the above</a:t>
            </a:r>
          </a:p>
          <a:p>
            <a:pPr marL="857250" lvl="1" indent="-457200">
              <a:lnSpc>
                <a:spcPct val="200000"/>
              </a:lnSpc>
              <a:spcBef>
                <a:spcPct val="0"/>
              </a:spcBef>
              <a:buFontTx/>
              <a:buAutoNum type="alphaUcPeriod"/>
            </a:pPr>
            <a:r>
              <a:rPr lang="en-US" sz="2000" smtClean="0"/>
              <a:t>A and C</a:t>
            </a:r>
          </a:p>
          <a:p>
            <a:pPr marL="0" indent="0">
              <a:spcBef>
                <a:spcPct val="0"/>
              </a:spcBef>
              <a:buFontTx/>
              <a:buNone/>
            </a:pPr>
            <a:endParaRPr lang="en-US" sz="2000" smtClean="0"/>
          </a:p>
          <a:p>
            <a:pPr marL="0" indent="0">
              <a:spcBef>
                <a:spcPct val="0"/>
              </a:spcBef>
              <a:buFontTx/>
              <a:buNone/>
            </a:pPr>
            <a:endParaRPr lang="en-US" sz="2000" smtClean="0"/>
          </a:p>
        </p:txBody>
      </p:sp>
      <p:sp>
        <p:nvSpPr>
          <p:cNvPr id="7172" name="TextBox 4"/>
          <p:cNvSpPr txBox="1">
            <a:spLocks noChangeArrowheads="1"/>
          </p:cNvSpPr>
          <p:nvPr/>
        </p:nvSpPr>
        <p:spPr bwMode="auto">
          <a:xfrm>
            <a:off x="6762750" y="5395913"/>
            <a:ext cx="2028825" cy="461962"/>
          </a:xfrm>
          <a:prstGeom prst="rect">
            <a:avLst/>
          </a:prstGeom>
          <a:noFill/>
          <a:ln w="9525">
            <a:solidFill>
              <a:schemeClr val="tx1"/>
            </a:solidFill>
            <a:miter lim="800000"/>
            <a:headEnd/>
            <a:tailEnd/>
          </a:ln>
        </p:spPr>
        <p:txBody>
          <a:bodyPr>
            <a:spAutoFit/>
          </a:bodyPr>
          <a:lstStyle/>
          <a:p>
            <a:r>
              <a:rPr lang="en-US"/>
              <a:t>Answer: D</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sz="3200" smtClean="0"/>
              <a:t>Question 3:</a:t>
            </a:r>
          </a:p>
        </p:txBody>
      </p:sp>
      <p:sp>
        <p:nvSpPr>
          <p:cNvPr id="8195" name="Content Placeholder 4"/>
          <p:cNvSpPr>
            <a:spLocks noGrp="1"/>
          </p:cNvSpPr>
          <p:nvPr>
            <p:ph sz="half" idx="1"/>
          </p:nvPr>
        </p:nvSpPr>
        <p:spPr>
          <a:xfrm>
            <a:off x="396875" y="1457325"/>
            <a:ext cx="8162925" cy="4194175"/>
          </a:xfrm>
        </p:spPr>
        <p:txBody>
          <a:bodyPr/>
          <a:lstStyle/>
          <a:p>
            <a:pPr marL="0" indent="0">
              <a:lnSpc>
                <a:spcPct val="200000"/>
              </a:lnSpc>
              <a:buFontTx/>
              <a:buNone/>
            </a:pPr>
            <a:r>
              <a:rPr lang="en-US" sz="2000" smtClean="0"/>
              <a:t>True/False: </a:t>
            </a:r>
          </a:p>
          <a:p>
            <a:pPr marL="0" indent="0">
              <a:spcBef>
                <a:spcPts val="1200"/>
              </a:spcBef>
              <a:buFontTx/>
              <a:buNone/>
            </a:pPr>
            <a:r>
              <a:rPr lang="en-US" sz="2000" smtClean="0"/>
              <a:t>Biohazard specimen bags are used to transport and/or storage of blood vials or other specimen and to communicate the hazard of the contents and universal precaution at a minimum by having the word BIOHAZARD and the universal BIOHAZARD label.</a:t>
            </a:r>
          </a:p>
          <a:p>
            <a:pPr marL="857250" lvl="1" indent="-457200">
              <a:spcAft>
                <a:spcPts val="1500"/>
              </a:spcAft>
              <a:buFont typeface="Arial" pitchFamily="34" charset="0"/>
              <a:buChar char="•"/>
            </a:pPr>
            <a:endParaRPr lang="en-US" sz="2000" smtClean="0"/>
          </a:p>
          <a:p>
            <a:pPr marL="857250" lvl="1" indent="-457200">
              <a:spcAft>
                <a:spcPts val="1500"/>
              </a:spcAft>
              <a:buFontTx/>
              <a:buAutoNum type="alphaUcPeriod"/>
            </a:pPr>
            <a:r>
              <a:rPr lang="en-US" sz="2000" smtClean="0"/>
              <a:t>True</a:t>
            </a:r>
          </a:p>
          <a:p>
            <a:pPr marL="857250" lvl="1" indent="-457200">
              <a:spcAft>
                <a:spcPts val="1500"/>
              </a:spcAft>
              <a:buFontTx/>
              <a:buAutoNum type="alphaUcPeriod"/>
            </a:pPr>
            <a:r>
              <a:rPr lang="en-US" sz="2000" smtClean="0"/>
              <a:t>False</a:t>
            </a:r>
            <a:endParaRPr lang="en-US" sz="1800" smtClean="0"/>
          </a:p>
          <a:p>
            <a:pPr marL="0" indent="0">
              <a:buFontTx/>
              <a:buNone/>
            </a:pPr>
            <a:endParaRPr lang="en-US" sz="1800" smtClean="0"/>
          </a:p>
        </p:txBody>
      </p:sp>
      <p:sp>
        <p:nvSpPr>
          <p:cNvPr id="8196" name="TextBox 4"/>
          <p:cNvSpPr txBox="1">
            <a:spLocks noChangeArrowheads="1"/>
          </p:cNvSpPr>
          <p:nvPr/>
        </p:nvSpPr>
        <p:spPr bwMode="auto">
          <a:xfrm>
            <a:off x="6762750" y="5395913"/>
            <a:ext cx="2028825" cy="461962"/>
          </a:xfrm>
          <a:prstGeom prst="rect">
            <a:avLst/>
          </a:prstGeom>
          <a:noFill/>
          <a:ln w="9525">
            <a:solidFill>
              <a:schemeClr val="tx1"/>
            </a:solidFill>
            <a:miter lim="800000"/>
            <a:headEnd/>
            <a:tailEnd/>
          </a:ln>
        </p:spPr>
        <p:txBody>
          <a:bodyPr>
            <a:spAutoFit/>
          </a:bodyPr>
          <a:lstStyle/>
          <a:p>
            <a:r>
              <a:rPr lang="en-US"/>
              <a:t>Answer: A</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sz="3200" smtClean="0"/>
              <a:t>Question 4:</a:t>
            </a:r>
          </a:p>
        </p:txBody>
      </p:sp>
      <p:sp>
        <p:nvSpPr>
          <p:cNvPr id="17412" name="Content Placeholder 4"/>
          <p:cNvSpPr>
            <a:spLocks noGrp="1"/>
          </p:cNvSpPr>
          <p:nvPr>
            <p:ph sz="half" idx="1"/>
          </p:nvPr>
        </p:nvSpPr>
        <p:spPr>
          <a:xfrm>
            <a:off x="307975" y="1336675"/>
            <a:ext cx="8604250" cy="4230688"/>
          </a:xfrm>
        </p:spPr>
        <p:txBody>
          <a:bodyPr/>
          <a:lstStyle/>
          <a:p>
            <a:pPr marL="0" indent="0">
              <a:spcAft>
                <a:spcPts val="1000"/>
              </a:spcAft>
              <a:buFontTx/>
              <a:buNone/>
            </a:pPr>
            <a:r>
              <a:rPr lang="en-US" sz="1600" smtClean="0"/>
              <a:t>The room for handling blood  and chemical reagents has been approve to have liquid nitrogen for storage of cryo-specimens. What safety precautions, if any, must be in place for liquid nitrogen?</a:t>
            </a:r>
          </a:p>
          <a:p>
            <a:pPr marL="0" indent="0">
              <a:spcAft>
                <a:spcPts val="1500"/>
              </a:spcAft>
              <a:buFontTx/>
              <a:buAutoNum type="alphaUcPeriod"/>
            </a:pPr>
            <a:r>
              <a:rPr lang="en-US" sz="1600" smtClean="0"/>
              <a:t>Personal protective equipment that includes faceshield, lab coat, and nitrile gloves; no change in hazardous signage; and seismic anchoring for the cylinder; bloodborne pathogen training is applicable for liquid nitrogen</a:t>
            </a:r>
          </a:p>
          <a:p>
            <a:pPr marL="0" indent="0">
              <a:spcAft>
                <a:spcPts val="1500"/>
              </a:spcAft>
              <a:buFontTx/>
              <a:buAutoNum type="alphaUcPeriod"/>
            </a:pPr>
            <a:r>
              <a:rPr lang="en-US" sz="1600" smtClean="0"/>
              <a:t>Personal protective equipment that includes faceshield, lab coat, and cryogloves; signage for hazard of liquid nitrogen; seismic anchoring for the cylinder; bloodborne pathogen training is applicable for liquid nitrogen</a:t>
            </a:r>
          </a:p>
          <a:p>
            <a:pPr marL="0" indent="0">
              <a:spcAft>
                <a:spcPts val="1500"/>
              </a:spcAft>
              <a:buFontTx/>
              <a:buAutoNum type="alphaUcPeriod"/>
            </a:pPr>
            <a:r>
              <a:rPr lang="en-US" sz="1600" smtClean="0"/>
              <a:t>Personal protective equipment that includes faceshield, lab coat, and cryogloves; signage for hazard of liquid nitrogen; seismic anchoring for the cylinder; hazard-specific training for liquid nitrogen</a:t>
            </a:r>
          </a:p>
          <a:p>
            <a:pPr marL="0" indent="0">
              <a:spcAft>
                <a:spcPts val="1500"/>
              </a:spcAft>
              <a:buFontTx/>
              <a:buAutoNum type="alphaUcPeriod"/>
            </a:pPr>
            <a:r>
              <a:rPr lang="en-US" sz="1600" smtClean="0"/>
              <a:t>No additional safety precautions needed.</a:t>
            </a:r>
          </a:p>
        </p:txBody>
      </p:sp>
      <p:sp>
        <p:nvSpPr>
          <p:cNvPr id="9220" name="TextBox 4"/>
          <p:cNvSpPr txBox="1">
            <a:spLocks noChangeArrowheads="1"/>
          </p:cNvSpPr>
          <p:nvPr/>
        </p:nvSpPr>
        <p:spPr bwMode="auto">
          <a:xfrm>
            <a:off x="6762750" y="5395913"/>
            <a:ext cx="2028825" cy="461962"/>
          </a:xfrm>
          <a:prstGeom prst="rect">
            <a:avLst/>
          </a:prstGeom>
          <a:noFill/>
          <a:ln w="9525">
            <a:solidFill>
              <a:schemeClr val="tx1"/>
            </a:solidFill>
            <a:miter lim="800000"/>
            <a:headEnd/>
            <a:tailEnd/>
          </a:ln>
        </p:spPr>
        <p:txBody>
          <a:bodyPr>
            <a:spAutoFit/>
          </a:bodyPr>
          <a:lstStyle/>
          <a:p>
            <a:r>
              <a:rPr lang="en-US"/>
              <a:t>Answer: C</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sz="3200" smtClean="0"/>
              <a:t>Question 5:</a:t>
            </a:r>
          </a:p>
        </p:txBody>
      </p:sp>
      <p:graphicFrame>
        <p:nvGraphicFramePr>
          <p:cNvPr id="11" name="Diagram 10"/>
          <p:cNvGraphicFramePr/>
          <p:nvPr/>
        </p:nvGraphicFramePr>
        <p:xfrm>
          <a:off x="5894023" y="1804624"/>
          <a:ext cx="2871730" cy="32631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244" name="Rectangle 12"/>
          <p:cNvSpPr>
            <a:spLocks noChangeArrowheads="1"/>
          </p:cNvSpPr>
          <p:nvPr/>
        </p:nvSpPr>
        <p:spPr bwMode="auto">
          <a:xfrm>
            <a:off x="374650" y="1543050"/>
            <a:ext cx="5343525" cy="4324350"/>
          </a:xfrm>
          <a:prstGeom prst="rect">
            <a:avLst/>
          </a:prstGeom>
          <a:noFill/>
          <a:ln w="9525">
            <a:noFill/>
            <a:miter lim="800000"/>
            <a:headEnd/>
            <a:tailEnd/>
          </a:ln>
        </p:spPr>
        <p:txBody>
          <a:bodyPr>
            <a:spAutoFit/>
          </a:bodyPr>
          <a:lstStyle/>
          <a:p>
            <a:pPr marL="57150" indent="-1588">
              <a:spcAft>
                <a:spcPts val="1500"/>
              </a:spcAft>
            </a:pPr>
            <a:r>
              <a:rPr lang="en-US" sz="2000">
                <a:latin typeface="Whitney Book" pitchFamily="2" charset="0"/>
              </a:rPr>
              <a:t>During a laboratory clean-up, you found a container as pictured on the right. </a:t>
            </a:r>
          </a:p>
          <a:p>
            <a:pPr marL="57150" indent="-1588">
              <a:spcAft>
                <a:spcPts val="1500"/>
              </a:spcAft>
            </a:pPr>
            <a:r>
              <a:rPr lang="en-US" sz="2000">
                <a:latin typeface="Whitney Book" pitchFamily="2" charset="0"/>
              </a:rPr>
              <a:t>Select the best disposal route for this waste at City of Hope:</a:t>
            </a:r>
          </a:p>
          <a:p>
            <a:pPr marL="857250" lvl="1" indent="-457200">
              <a:spcAft>
                <a:spcPts val="1500"/>
              </a:spcAft>
              <a:buFont typeface="Arial" pitchFamily="34" charset="0"/>
              <a:buAutoNum type="alphaUcPeriod"/>
            </a:pPr>
            <a:r>
              <a:rPr lang="en-US" sz="2000">
                <a:latin typeface="Whitney Book" pitchFamily="2" charset="0"/>
              </a:rPr>
              <a:t>Unknown</a:t>
            </a:r>
          </a:p>
          <a:p>
            <a:pPr marL="857250" lvl="1" indent="-457200">
              <a:spcAft>
                <a:spcPts val="1500"/>
              </a:spcAft>
              <a:buFont typeface="Arial" pitchFamily="34" charset="0"/>
              <a:buAutoNum type="alphaUcPeriod"/>
            </a:pPr>
            <a:r>
              <a:rPr lang="en-US" sz="2000">
                <a:latin typeface="Whitney Book" pitchFamily="2" charset="0"/>
              </a:rPr>
              <a:t>Biohazard waste</a:t>
            </a:r>
          </a:p>
          <a:p>
            <a:pPr marL="857250" lvl="1" indent="-457200">
              <a:spcAft>
                <a:spcPts val="1500"/>
              </a:spcAft>
              <a:buFont typeface="Arial" pitchFamily="34" charset="0"/>
              <a:buAutoNum type="alphaUcPeriod"/>
            </a:pPr>
            <a:r>
              <a:rPr lang="en-US" sz="2000">
                <a:latin typeface="Whitney Book" pitchFamily="2" charset="0"/>
              </a:rPr>
              <a:t>Pathology waste </a:t>
            </a:r>
          </a:p>
          <a:p>
            <a:pPr marL="857250" lvl="1" indent="-457200">
              <a:spcAft>
                <a:spcPts val="1500"/>
              </a:spcAft>
              <a:buFont typeface="Arial" pitchFamily="34" charset="0"/>
              <a:buAutoNum type="alphaUcPeriod"/>
            </a:pPr>
            <a:r>
              <a:rPr lang="en-US" sz="2000">
                <a:latin typeface="Whitney Book" pitchFamily="2" charset="0"/>
              </a:rPr>
              <a:t>Chemical waste</a:t>
            </a:r>
          </a:p>
          <a:p>
            <a:pPr marL="857250" lvl="1" indent="-457200">
              <a:spcAft>
                <a:spcPts val="1500"/>
              </a:spcAft>
              <a:buFont typeface="Arial" pitchFamily="34" charset="0"/>
              <a:buAutoNum type="alphaUcPeriod"/>
            </a:pPr>
            <a:r>
              <a:rPr lang="en-US" sz="2000">
                <a:latin typeface="Whitney Book" pitchFamily="2" charset="0"/>
              </a:rPr>
              <a:t>Poured down the sink with copious amounts of water</a:t>
            </a:r>
          </a:p>
        </p:txBody>
      </p:sp>
      <p:sp>
        <p:nvSpPr>
          <p:cNvPr id="10245" name="TextBox 5"/>
          <p:cNvSpPr txBox="1">
            <a:spLocks noChangeArrowheads="1"/>
          </p:cNvSpPr>
          <p:nvPr/>
        </p:nvSpPr>
        <p:spPr bwMode="auto">
          <a:xfrm>
            <a:off x="6762750" y="5395913"/>
            <a:ext cx="2028825" cy="461962"/>
          </a:xfrm>
          <a:prstGeom prst="rect">
            <a:avLst/>
          </a:prstGeom>
          <a:noFill/>
          <a:ln w="9525">
            <a:solidFill>
              <a:schemeClr val="tx1"/>
            </a:solidFill>
            <a:miter lim="800000"/>
            <a:headEnd/>
            <a:tailEnd/>
          </a:ln>
        </p:spPr>
        <p:txBody>
          <a:bodyPr>
            <a:spAutoFit/>
          </a:bodyPr>
          <a:lstStyle/>
          <a:p>
            <a:r>
              <a:rPr lang="en-US"/>
              <a:t>Answer: A</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sz="3200" smtClean="0"/>
              <a:t>Question 6:</a:t>
            </a:r>
          </a:p>
        </p:txBody>
      </p:sp>
      <p:graphicFrame>
        <p:nvGraphicFramePr>
          <p:cNvPr id="11" name="Diagram 10"/>
          <p:cNvGraphicFramePr/>
          <p:nvPr/>
        </p:nvGraphicFramePr>
        <p:xfrm>
          <a:off x="5894023" y="1804624"/>
          <a:ext cx="2871730" cy="32631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268" name="Rectangle 12"/>
          <p:cNvSpPr>
            <a:spLocks noChangeArrowheads="1"/>
          </p:cNvSpPr>
          <p:nvPr/>
        </p:nvSpPr>
        <p:spPr bwMode="auto">
          <a:xfrm>
            <a:off x="341313" y="1684338"/>
            <a:ext cx="5343525" cy="4008437"/>
          </a:xfrm>
          <a:prstGeom prst="rect">
            <a:avLst/>
          </a:prstGeom>
          <a:noFill/>
          <a:ln w="9525">
            <a:noFill/>
            <a:miter lim="800000"/>
            <a:headEnd/>
            <a:tailEnd/>
          </a:ln>
        </p:spPr>
        <p:txBody>
          <a:bodyPr>
            <a:spAutoFit/>
          </a:bodyPr>
          <a:lstStyle/>
          <a:p>
            <a:pPr marL="57150" indent="-1588">
              <a:spcAft>
                <a:spcPts val="1500"/>
              </a:spcAft>
            </a:pPr>
            <a:r>
              <a:rPr lang="en-US" sz="1600">
                <a:latin typeface="Whitney Book" pitchFamily="2" charset="0"/>
              </a:rPr>
              <a:t>To comply with hazard communication and waste handling requirements, all are applicable step(s) for the “thin prep waste” container disposal </a:t>
            </a:r>
            <a:r>
              <a:rPr lang="en-US" sz="1600" b="1">
                <a:latin typeface="Whitney Book" pitchFamily="2" charset="0"/>
              </a:rPr>
              <a:t>except</a:t>
            </a:r>
            <a:r>
              <a:rPr lang="en-US" sz="1600">
                <a:latin typeface="Whitney Book" pitchFamily="2" charset="0"/>
              </a:rPr>
              <a:t>:</a:t>
            </a:r>
          </a:p>
          <a:p>
            <a:pPr marL="857250" lvl="1" indent="-457200">
              <a:spcAft>
                <a:spcPts val="1500"/>
              </a:spcAft>
              <a:buFont typeface="Arial" pitchFamily="34" charset="0"/>
              <a:buAutoNum type="alphaUcPeriod"/>
            </a:pPr>
            <a:r>
              <a:rPr lang="en-US" sz="1600">
                <a:latin typeface="Whitney Book" pitchFamily="2" charset="0"/>
              </a:rPr>
              <a:t>Affix a hazardous waste label that identifies the hazard, contents, and the start date of waste generation</a:t>
            </a:r>
          </a:p>
          <a:p>
            <a:pPr marL="857250" lvl="1" indent="-457200">
              <a:spcAft>
                <a:spcPts val="1500"/>
              </a:spcAft>
              <a:buFont typeface="Arial" pitchFamily="34" charset="0"/>
              <a:buAutoNum type="alphaUcPeriod"/>
            </a:pPr>
            <a:r>
              <a:rPr lang="en-US" sz="1600">
                <a:latin typeface="Whitney Book" pitchFamily="2" charset="0"/>
              </a:rPr>
              <a:t>Place in a secondary leak-proof container if kept on the floor</a:t>
            </a:r>
          </a:p>
          <a:p>
            <a:pPr marL="857250" lvl="1" indent="-457200">
              <a:spcAft>
                <a:spcPts val="1500"/>
              </a:spcAft>
              <a:buFont typeface="Arial" pitchFamily="34" charset="0"/>
              <a:buAutoNum type="alphaUcPeriod"/>
            </a:pPr>
            <a:r>
              <a:rPr lang="en-US" sz="1600">
                <a:latin typeface="Whitney Book" pitchFamily="2" charset="0"/>
              </a:rPr>
              <a:t>Submit a hazardous waste pick-up request if ¾ full online via the Safety Dept webpage</a:t>
            </a:r>
          </a:p>
          <a:p>
            <a:pPr marL="857250" lvl="1" indent="-457200">
              <a:spcAft>
                <a:spcPts val="1500"/>
              </a:spcAft>
              <a:buFont typeface="Arial" pitchFamily="34" charset="0"/>
              <a:buAutoNum type="alphaUcPeriod"/>
            </a:pPr>
            <a:r>
              <a:rPr lang="en-US" sz="1600">
                <a:latin typeface="Whitney Book" pitchFamily="2" charset="0"/>
              </a:rPr>
              <a:t>Keep the old supplier label completely intact</a:t>
            </a:r>
          </a:p>
          <a:p>
            <a:pPr marL="857250" lvl="1" indent="-457200">
              <a:spcAft>
                <a:spcPts val="1500"/>
              </a:spcAft>
              <a:buFont typeface="Arial" pitchFamily="34" charset="0"/>
              <a:buAutoNum type="alphaUcPeriod"/>
            </a:pPr>
            <a:r>
              <a:rPr lang="en-US" sz="1600">
                <a:latin typeface="Whitney Book" pitchFamily="2" charset="0"/>
              </a:rPr>
              <a:t>Store hazardous waste less than 12 months</a:t>
            </a:r>
          </a:p>
        </p:txBody>
      </p:sp>
      <p:sp>
        <p:nvSpPr>
          <p:cNvPr id="11269" name="TextBox 5"/>
          <p:cNvSpPr txBox="1">
            <a:spLocks noChangeArrowheads="1"/>
          </p:cNvSpPr>
          <p:nvPr/>
        </p:nvSpPr>
        <p:spPr bwMode="auto">
          <a:xfrm>
            <a:off x="6762750" y="5395913"/>
            <a:ext cx="2028825" cy="461962"/>
          </a:xfrm>
          <a:prstGeom prst="rect">
            <a:avLst/>
          </a:prstGeom>
          <a:noFill/>
          <a:ln w="9525">
            <a:solidFill>
              <a:schemeClr val="tx1"/>
            </a:solidFill>
            <a:miter lim="800000"/>
            <a:headEnd/>
            <a:tailEnd/>
          </a:ln>
        </p:spPr>
        <p:txBody>
          <a:bodyPr>
            <a:spAutoFit/>
          </a:bodyPr>
          <a:lstStyle/>
          <a:p>
            <a:r>
              <a:rPr lang="en-US"/>
              <a:t>Answer: D</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sz="3200" smtClean="0"/>
              <a:t>Question 7:</a:t>
            </a:r>
          </a:p>
        </p:txBody>
      </p:sp>
      <p:graphicFrame>
        <p:nvGraphicFramePr>
          <p:cNvPr id="11" name="Diagram 10"/>
          <p:cNvGraphicFramePr/>
          <p:nvPr/>
        </p:nvGraphicFramePr>
        <p:xfrm>
          <a:off x="5894023" y="1804624"/>
          <a:ext cx="2871730" cy="32631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292" name="Rectangle 12"/>
          <p:cNvSpPr>
            <a:spLocks noChangeArrowheads="1"/>
          </p:cNvSpPr>
          <p:nvPr/>
        </p:nvSpPr>
        <p:spPr bwMode="auto">
          <a:xfrm>
            <a:off x="431800" y="1854200"/>
            <a:ext cx="5343525" cy="3824288"/>
          </a:xfrm>
          <a:prstGeom prst="rect">
            <a:avLst/>
          </a:prstGeom>
          <a:noFill/>
          <a:ln w="9525">
            <a:noFill/>
            <a:miter lim="800000"/>
            <a:headEnd/>
            <a:tailEnd/>
          </a:ln>
        </p:spPr>
        <p:txBody>
          <a:bodyPr>
            <a:spAutoFit/>
          </a:bodyPr>
          <a:lstStyle/>
          <a:p>
            <a:pPr marL="57150" indent="-1588">
              <a:spcAft>
                <a:spcPts val="1500"/>
              </a:spcAft>
            </a:pPr>
            <a:r>
              <a:rPr lang="en-US" sz="1800">
                <a:latin typeface="Whitney Book" pitchFamily="2" charset="0"/>
              </a:rPr>
              <a:t>At COH, select the best answer to properly dispose of a full hazardous waste container:</a:t>
            </a:r>
          </a:p>
          <a:p>
            <a:pPr marL="857250" lvl="1" indent="-457200">
              <a:spcAft>
                <a:spcPts val="1500"/>
              </a:spcAft>
              <a:buFont typeface="Arial" pitchFamily="34" charset="0"/>
              <a:buAutoNum type="alphaUcPeriod"/>
            </a:pPr>
            <a:r>
              <a:rPr lang="en-US" sz="1800">
                <a:latin typeface="Whitney Book" pitchFamily="2" charset="0"/>
              </a:rPr>
              <a:t>Call EVS for pick-up</a:t>
            </a:r>
          </a:p>
          <a:p>
            <a:pPr marL="857250" lvl="1" indent="-457200">
              <a:spcAft>
                <a:spcPts val="1500"/>
              </a:spcAft>
              <a:buFont typeface="Arial" pitchFamily="34" charset="0"/>
              <a:buAutoNum type="alphaUcPeriod"/>
            </a:pPr>
            <a:r>
              <a:rPr lang="en-US" sz="1800">
                <a:latin typeface="Whitney Book" pitchFamily="2" charset="0"/>
              </a:rPr>
              <a:t>Call one of the Safety Department staff for pick-up</a:t>
            </a:r>
          </a:p>
          <a:p>
            <a:pPr marL="857250" lvl="1" indent="-457200">
              <a:spcAft>
                <a:spcPts val="1500"/>
              </a:spcAft>
              <a:buFont typeface="Arial" pitchFamily="34" charset="0"/>
              <a:buAutoNum type="alphaUcPeriod"/>
            </a:pPr>
            <a:r>
              <a:rPr lang="en-US" sz="1800">
                <a:latin typeface="Whitney Book" pitchFamily="2" charset="0"/>
              </a:rPr>
              <a:t>Visit the Safety webpage (intranet) to submit a hazardous waste pick-up request online </a:t>
            </a:r>
          </a:p>
          <a:p>
            <a:pPr marL="857250" lvl="1" indent="-457200">
              <a:spcAft>
                <a:spcPts val="1500"/>
              </a:spcAft>
              <a:buFont typeface="Arial" pitchFamily="34" charset="0"/>
              <a:buAutoNum type="alphaUcPeriod"/>
            </a:pPr>
            <a:r>
              <a:rPr lang="en-US" sz="1800">
                <a:latin typeface="Whitney Book" pitchFamily="2" charset="0"/>
              </a:rPr>
              <a:t>Call 55 for pick-up</a:t>
            </a:r>
          </a:p>
          <a:p>
            <a:pPr marL="857250" lvl="1" indent="-457200">
              <a:spcAft>
                <a:spcPts val="1500"/>
              </a:spcAft>
              <a:buFont typeface="Arial" pitchFamily="34" charset="0"/>
              <a:buAutoNum type="alphaUcPeriod"/>
            </a:pPr>
            <a:r>
              <a:rPr lang="en-US" sz="1800">
                <a:latin typeface="Whitney Book" pitchFamily="2" charset="0"/>
              </a:rPr>
              <a:t>Email an administrative support to submit a waste pick-up</a:t>
            </a:r>
          </a:p>
        </p:txBody>
      </p:sp>
      <p:sp>
        <p:nvSpPr>
          <p:cNvPr id="12293" name="TextBox 5"/>
          <p:cNvSpPr txBox="1">
            <a:spLocks noChangeArrowheads="1"/>
          </p:cNvSpPr>
          <p:nvPr/>
        </p:nvSpPr>
        <p:spPr bwMode="auto">
          <a:xfrm>
            <a:off x="6762750" y="5395913"/>
            <a:ext cx="2028825" cy="461962"/>
          </a:xfrm>
          <a:prstGeom prst="rect">
            <a:avLst/>
          </a:prstGeom>
          <a:noFill/>
          <a:ln w="9525">
            <a:solidFill>
              <a:schemeClr val="tx1"/>
            </a:solidFill>
            <a:miter lim="800000"/>
            <a:headEnd/>
            <a:tailEnd/>
          </a:ln>
        </p:spPr>
        <p:txBody>
          <a:bodyPr>
            <a:spAutoFit/>
          </a:bodyPr>
          <a:lstStyle/>
          <a:p>
            <a:r>
              <a:rPr lang="en-US"/>
              <a:t>Answer: C</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sz="3200" smtClean="0"/>
              <a:t>Question 8:</a:t>
            </a:r>
          </a:p>
        </p:txBody>
      </p:sp>
      <p:sp>
        <p:nvSpPr>
          <p:cNvPr id="13315" name="Rectangle 12"/>
          <p:cNvSpPr>
            <a:spLocks noChangeArrowheads="1"/>
          </p:cNvSpPr>
          <p:nvPr/>
        </p:nvSpPr>
        <p:spPr bwMode="auto">
          <a:xfrm>
            <a:off x="220663" y="1443038"/>
            <a:ext cx="4527550" cy="4632325"/>
          </a:xfrm>
          <a:prstGeom prst="rect">
            <a:avLst/>
          </a:prstGeom>
          <a:noFill/>
          <a:ln w="9525">
            <a:noFill/>
            <a:miter lim="800000"/>
            <a:headEnd/>
            <a:tailEnd/>
          </a:ln>
        </p:spPr>
        <p:txBody>
          <a:bodyPr>
            <a:spAutoFit/>
          </a:bodyPr>
          <a:lstStyle/>
          <a:p>
            <a:pPr marL="57150" indent="-1588">
              <a:spcAft>
                <a:spcPts val="1500"/>
              </a:spcAft>
            </a:pPr>
            <a:r>
              <a:rPr lang="en-US" sz="2000">
                <a:latin typeface="Whitney Book" pitchFamily="2" charset="0"/>
              </a:rPr>
              <a:t>COH has a hand hygiene policy that describes hand washing should be done:</a:t>
            </a:r>
          </a:p>
          <a:p>
            <a:pPr marL="857250" lvl="1" indent="-457200">
              <a:spcAft>
                <a:spcPts val="1500"/>
              </a:spcAft>
              <a:buFont typeface="Arial" pitchFamily="34" charset="0"/>
              <a:buAutoNum type="alphaUcPeriod"/>
            </a:pPr>
            <a:r>
              <a:rPr lang="en-US" sz="2000">
                <a:latin typeface="Whitney Book" pitchFamily="2" charset="0"/>
              </a:rPr>
              <a:t>Before leaving the laboratory</a:t>
            </a:r>
          </a:p>
          <a:p>
            <a:pPr marL="857250" lvl="1" indent="-457200">
              <a:spcAft>
                <a:spcPts val="1500"/>
              </a:spcAft>
              <a:buFont typeface="Arial" pitchFamily="34" charset="0"/>
              <a:buAutoNum type="alphaUcPeriod"/>
            </a:pPr>
            <a:r>
              <a:rPr lang="en-US" sz="2000">
                <a:latin typeface="Whitney Book" pitchFamily="2" charset="0"/>
              </a:rPr>
              <a:t>After handling a spill response</a:t>
            </a:r>
          </a:p>
          <a:p>
            <a:pPr marL="857250" lvl="1" indent="-457200">
              <a:spcAft>
                <a:spcPts val="1500"/>
              </a:spcAft>
              <a:buFont typeface="Arial" pitchFamily="34" charset="0"/>
              <a:buAutoNum type="alphaUcPeriod"/>
            </a:pPr>
            <a:r>
              <a:rPr lang="en-US" sz="2000">
                <a:latin typeface="Whitney Book" pitchFamily="2" charset="0"/>
              </a:rPr>
              <a:t>Frequently to minimize exposure for 10 – 15 seconds with soap and water </a:t>
            </a:r>
          </a:p>
          <a:p>
            <a:pPr marL="857250" lvl="1" indent="-457200">
              <a:spcAft>
                <a:spcPts val="1500"/>
              </a:spcAft>
              <a:buFont typeface="Arial" pitchFamily="34" charset="0"/>
              <a:buAutoNum type="alphaUcPeriod"/>
            </a:pPr>
            <a:r>
              <a:rPr lang="en-US" sz="2000">
                <a:latin typeface="Whitney Book" pitchFamily="2" charset="0"/>
              </a:rPr>
              <a:t>All of the above</a:t>
            </a:r>
          </a:p>
          <a:p>
            <a:pPr marL="857250" lvl="1" indent="-457200">
              <a:spcAft>
                <a:spcPts val="1500"/>
              </a:spcAft>
              <a:buFont typeface="Arial" pitchFamily="34" charset="0"/>
              <a:buAutoNum type="alphaUcPeriod"/>
            </a:pPr>
            <a:r>
              <a:rPr lang="en-US" sz="2000">
                <a:latin typeface="Whitney Book" pitchFamily="2" charset="0"/>
              </a:rPr>
              <a:t>Not necessary as gloves are worn at all times in the lab</a:t>
            </a:r>
          </a:p>
          <a:p>
            <a:pPr marL="857250" lvl="1" indent="-457200">
              <a:spcAft>
                <a:spcPts val="1500"/>
              </a:spcAft>
              <a:buFont typeface="Arial" pitchFamily="34" charset="0"/>
              <a:buAutoNum type="alphaUcPeriod"/>
            </a:pPr>
            <a:endParaRPr lang="en-US" sz="2000">
              <a:latin typeface="Whitney Book" pitchFamily="2" charset="0"/>
            </a:endParaRPr>
          </a:p>
        </p:txBody>
      </p:sp>
      <p:pic>
        <p:nvPicPr>
          <p:cNvPr id="13316" name="Picture 2" descr="hand washing_© HAHS IPCU 2003"/>
          <p:cNvPicPr>
            <a:picLocks noChangeAspect="1" noChangeArrowheads="1"/>
          </p:cNvPicPr>
          <p:nvPr/>
        </p:nvPicPr>
        <p:blipFill>
          <a:blip r:embed="rId3"/>
          <a:srcRect/>
          <a:stretch>
            <a:fillRect/>
          </a:stretch>
        </p:blipFill>
        <p:spPr bwMode="auto">
          <a:xfrm>
            <a:off x="4737100" y="1585913"/>
            <a:ext cx="4186238" cy="3262312"/>
          </a:xfrm>
          <a:prstGeom prst="rect">
            <a:avLst/>
          </a:prstGeom>
          <a:noFill/>
          <a:ln w="9525">
            <a:noFill/>
            <a:miter lim="800000"/>
            <a:headEnd/>
            <a:tailEnd/>
          </a:ln>
        </p:spPr>
      </p:pic>
      <p:sp>
        <p:nvSpPr>
          <p:cNvPr id="13317" name="Rectangle 8"/>
          <p:cNvSpPr>
            <a:spLocks noChangeArrowheads="1"/>
          </p:cNvSpPr>
          <p:nvPr/>
        </p:nvSpPr>
        <p:spPr bwMode="auto">
          <a:xfrm>
            <a:off x="6197600" y="4745038"/>
            <a:ext cx="2163763" cy="254000"/>
          </a:xfrm>
          <a:prstGeom prst="rect">
            <a:avLst/>
          </a:prstGeom>
          <a:noFill/>
          <a:ln w="9525">
            <a:noFill/>
            <a:miter lim="800000"/>
            <a:headEnd/>
            <a:tailEnd/>
          </a:ln>
        </p:spPr>
        <p:txBody>
          <a:bodyPr rIns="0">
            <a:spAutoFit/>
          </a:bodyPr>
          <a:lstStyle/>
          <a:p>
            <a:r>
              <a:rPr lang="en-US" sz="1000" b="1"/>
              <a:t>Photo credit: © HAHS IPCU 2003</a:t>
            </a:r>
            <a:endParaRPr lang="en-US" sz="1000"/>
          </a:p>
        </p:txBody>
      </p:sp>
      <p:sp>
        <p:nvSpPr>
          <p:cNvPr id="13318" name="TextBox 6"/>
          <p:cNvSpPr txBox="1">
            <a:spLocks noChangeArrowheads="1"/>
          </p:cNvSpPr>
          <p:nvPr/>
        </p:nvSpPr>
        <p:spPr bwMode="auto">
          <a:xfrm>
            <a:off x="6762750" y="5395913"/>
            <a:ext cx="2028825" cy="461962"/>
          </a:xfrm>
          <a:prstGeom prst="rect">
            <a:avLst/>
          </a:prstGeom>
          <a:noFill/>
          <a:ln w="9525">
            <a:solidFill>
              <a:schemeClr val="tx1"/>
            </a:solidFill>
            <a:miter lim="800000"/>
            <a:headEnd/>
            <a:tailEnd/>
          </a:ln>
        </p:spPr>
        <p:txBody>
          <a:bodyPr>
            <a:spAutoFit/>
          </a:bodyPr>
          <a:lstStyle/>
          <a:p>
            <a:r>
              <a:rPr lang="en-US"/>
              <a:t>Answer: D</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Presentation6lightgreencream">
  <a:themeElements>
    <a:clrScheme name="Presentation6lightgreencrea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esentation6lightgreencream">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Presentation6lightgreencrea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entation6lightgreencream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esentation6lightgreencream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esentation6lightgreencream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esentation6lightgreencream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esentation6lightgreencream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esentation6lightgreencream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esentation6lightgreencream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esentation6lightgreencream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esentation6lightgreencream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esentation6lightgreencream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esentation6lightgreencream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LongProperties xmlns="http://schemas.microsoft.com/office/2006/metadata/long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7A23E82692F7C48994126B978230DF7" ma:contentTypeVersion="6" ma:contentTypeDescription="Create a new document." ma:contentTypeScope="" ma:versionID="867c08d2ee1c02f51caec3db2c1e50f0">
  <xsd:schema xmlns:xsd="http://www.w3.org/2001/XMLSchema" xmlns:p="http://schemas.microsoft.com/office/2006/metadata/properties" xmlns:ns1="http://schemas.microsoft.com/sharepoint/v3" xmlns:ns2="4b610a17-e1ff-4909-8e86-b72c4337a6d0" targetNamespace="http://schemas.microsoft.com/office/2006/metadata/properties" ma:root="true" ma:fieldsID="41ef5a4334437a85aafd6ea05b1a6d6c" ns1:_="" ns2:_="">
    <xsd:import namespace="http://schemas.microsoft.com/sharepoint/v3"/>
    <xsd:import namespace="4b610a17-e1ff-4909-8e86-b72c4337a6d0"/>
    <xsd:element name="properties">
      <xsd:complexType>
        <xsd:sequence>
          <xsd:element name="documentManagement">
            <xsd:complexType>
              <xsd:all>
                <xsd:element ref="ns2:Description0" minOccurs="0"/>
                <xsd:element ref="ns2:Document" minOccurs="0"/>
                <xsd:element ref="ns2:Category" minOccurs="0"/>
                <xsd:element ref="ns2:Sort_x0020_No" minOccurs="0"/>
                <xsd:element ref="ns2:Section" minOccurs="0"/>
                <xsd:element ref="ns1:PublishingStartDate" minOccurs="0"/>
                <xsd:element ref="ns1:PublishingExpirationDat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StartDate" ma:index="7" nillable="true" ma:displayName="Scheduling Start Date" ma:internalName="PublishingStartDate">
      <xsd:simpleType>
        <xsd:restriction base="dms:Unknown"/>
      </xsd:simpleType>
    </xsd:element>
    <xsd:element name="PublishingExpirationDate" ma:index="8" nillable="true" ma:displayName="Scheduling End Date" ma:internalName="PublishingExpirationDate">
      <xsd:simpleType>
        <xsd:restriction base="dms:Unknown"/>
      </xsd:simpleType>
    </xsd:element>
  </xsd:schema>
  <xsd:schema xmlns:xsd="http://www.w3.org/2001/XMLSchema" xmlns:dms="http://schemas.microsoft.com/office/2006/documentManagement/types" targetNamespace="4b610a17-e1ff-4909-8e86-b72c4337a6d0" elementFormDefault="qualified">
    <xsd:import namespace="http://schemas.microsoft.com/office/2006/documentManagement/types"/>
    <xsd:element name="Description0" ma:index="2" nillable="true" ma:displayName="Description" ma:internalName="Description0">
      <xsd:simpleType>
        <xsd:restriction base="dms:Note"/>
      </xsd:simpleType>
    </xsd:element>
    <xsd:element name="Document" ma:index="3" nillable="true" ma:displayName="Document" ma:format="Hyperlink" ma:internalName="Document">
      <xsd:complexType>
        <xsd:complexContent>
          <xsd:extension base="dms:URL">
            <xsd:sequence>
              <xsd:element name="Url" type="dms:ValidUrl" minOccurs="0" nillable="true"/>
              <xsd:element name="Description" type="xsd:string" nillable="true"/>
            </xsd:sequence>
          </xsd:extension>
        </xsd:complexContent>
      </xsd:complexType>
    </xsd:element>
    <xsd:element name="Category" ma:index="4" nillable="true" ma:displayName="Category" ma:internalName="Category">
      <xsd:simpleType>
        <xsd:restriction base="dms:Text">
          <xsd:maxLength value="255"/>
        </xsd:restriction>
      </xsd:simpleType>
    </xsd:element>
    <xsd:element name="Sort_x0020_No" ma:index="5" nillable="true" ma:displayName="Sort No" ma:internalName="Sort_x0020_No">
      <xsd:simpleType>
        <xsd:restriction base="dms:Text">
          <xsd:maxLength value="255"/>
        </xsd:restriction>
      </xsd:simpleType>
    </xsd:element>
    <xsd:element name="Section" ma:index="6" nillable="true" ma:displayName="Section" ma:internalName="Section">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1" ma:displayName="Content Type" ma:readOnly="tru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documentManagement>
    <Sort_x0020_No xmlns="4b610a17-e1ff-4909-8e86-b72c4337a6d0">04</Sort_x0020_No>
    <Description0 xmlns="4b610a17-e1ff-4909-8e86-b72c4337a6d0">Used when making presentations on campus and the font is Arial. </Description0>
    <Category xmlns="4b610a17-e1ff-4909-8e86-b72c4337a6d0">Template</Category>
    <Document xmlns="4b610a17-e1ff-4909-8e86-b72c4337a6d0">
      <Url xmlns="4b610a17-e1ff-4909-8e86-b72c4337a6d0">http://cms.coh.org/brand/Documents/COH%20Blue.ppt</Url>
      <Description xmlns="4b610a17-e1ff-4909-8e86-b72c4337a6d0">Internal Presentation Blue</Description>
    </Document>
    <PublishingExpirationDate xmlns="http://schemas.microsoft.com/sharepoint/v3" xsi:nil="true"/>
    <PublishingStartDate xmlns="http://schemas.microsoft.com/sharepoint/v3" xsi:nil="true"/>
    <Section xmlns="4b610a17-e1ff-4909-8e86-b72c4337a6d0">Templates (Electronic)</Section>
  </documentManagement>
</p:properties>
</file>

<file path=customXml/itemProps1.xml><?xml version="1.0" encoding="utf-8"?>
<ds:datastoreItem xmlns:ds="http://schemas.openxmlformats.org/officeDocument/2006/customXml" ds:itemID="{32FB5B3A-A912-434E-8326-663A98977774}">
  <ds:schemaRefs>
    <ds:schemaRef ds:uri="http://schemas.microsoft.com/office/2006/metadata/longProperties"/>
  </ds:schemaRefs>
</ds:datastoreItem>
</file>

<file path=customXml/itemProps2.xml><?xml version="1.0" encoding="utf-8"?>
<ds:datastoreItem xmlns:ds="http://schemas.openxmlformats.org/officeDocument/2006/customXml" ds:itemID="{F5C3C35A-8BC1-41EF-81E2-D8289A687AF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b610a17-e1ff-4909-8e86-b72c4337a6d0"/>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EA4169CE-33A1-46CE-958E-6FD14CB560EB}">
  <ds:schemaRefs>
    <ds:schemaRef ds:uri="http://schemas.microsoft.com/sharepoint/v3/contenttype/forms"/>
  </ds:schemaRefs>
</ds:datastoreItem>
</file>

<file path=customXml/itemProps4.xml><?xml version="1.0" encoding="utf-8"?>
<ds:datastoreItem xmlns:ds="http://schemas.openxmlformats.org/officeDocument/2006/customXml" ds:itemID="{5B46F6ED-C040-48BA-A761-2ECDEE74C77C}">
  <ds:schemaRef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1927</TotalTime>
  <Words>1486</Words>
  <Application>Microsoft Office PowerPoint</Application>
  <PresentationFormat>On-screen Show (4:3)</PresentationFormat>
  <Paragraphs>185</Paragraphs>
  <Slides>21</Slides>
  <Notes>20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ＭＳ Ｐゴシック</vt:lpstr>
      <vt:lpstr>Calibri</vt:lpstr>
      <vt:lpstr>Whitney Book</vt:lpstr>
      <vt:lpstr>Presentation6lightgreencream</vt:lpstr>
      <vt:lpstr>Slide 1</vt:lpstr>
      <vt:lpstr>Question 1:</vt:lpstr>
      <vt:lpstr>Question 2:</vt:lpstr>
      <vt:lpstr>Question 3:</vt:lpstr>
      <vt:lpstr>Question 4:</vt:lpstr>
      <vt:lpstr>Question 5:</vt:lpstr>
      <vt:lpstr>Question 6:</vt:lpstr>
      <vt:lpstr>Question 7:</vt:lpstr>
      <vt:lpstr>Question 8:</vt:lpstr>
      <vt:lpstr>Question 9:</vt:lpstr>
      <vt:lpstr>Question 10:</vt:lpstr>
      <vt:lpstr>Question 11:</vt:lpstr>
      <vt:lpstr>Question 12:</vt:lpstr>
      <vt:lpstr>Question 13:</vt:lpstr>
      <vt:lpstr>Question 14:</vt:lpstr>
      <vt:lpstr>Question 15:</vt:lpstr>
      <vt:lpstr>Question 16:</vt:lpstr>
      <vt:lpstr>Question 17:</vt:lpstr>
      <vt:lpstr>Question 18:</vt:lpstr>
      <vt:lpstr>Question 19:</vt:lpstr>
      <vt:lpstr>Question 20:</vt:lpstr>
    </vt:vector>
  </TitlesOfParts>
  <Company>COH</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vhoffman</dc:creator>
  <cp:lastModifiedBy>ckuratomi</cp:lastModifiedBy>
  <cp:revision>74</cp:revision>
  <cp:lastPrinted>2007-01-17T18:23:39Z</cp:lastPrinted>
  <dcterms:created xsi:type="dcterms:W3CDTF">2007-05-14T19:43:30Z</dcterms:created>
  <dcterms:modified xsi:type="dcterms:W3CDTF">2017-02-15T15:43:53Z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y fmtid="{D5CDD505-2E9C-101B-9397-08002B2CF9AE}" pid="3" name="Order">
    <vt:lpwstr>1000.00000000000</vt:lpwstr>
  </property>
  <property fmtid="{D5CDD505-2E9C-101B-9397-08002B2CF9AE}" pid="4" name="Subject">
    <vt:lpwstr/>
  </property>
  <property fmtid="{D5CDD505-2E9C-101B-9397-08002B2CF9AE}" pid="5" name="Keywords">
    <vt:lpwstr/>
  </property>
  <property fmtid="{D5CDD505-2E9C-101B-9397-08002B2CF9AE}" pid="6" name="_Author">
    <vt:lpwstr>vhoffman</vt:lpwstr>
  </property>
  <property fmtid="{D5CDD505-2E9C-101B-9397-08002B2CF9AE}" pid="7" name="_Category">
    <vt:lpwstr/>
  </property>
  <property fmtid="{D5CDD505-2E9C-101B-9397-08002B2CF9AE}" pid="8" name="Slides">
    <vt:lpwstr>2</vt:lpwstr>
  </property>
  <property fmtid="{D5CDD505-2E9C-101B-9397-08002B2CF9AE}" pid="9" name="Categories">
    <vt:lpwstr/>
  </property>
  <property fmtid="{D5CDD505-2E9C-101B-9397-08002B2CF9AE}" pid="10" name="Approval Level">
    <vt:lpwstr/>
  </property>
  <property fmtid="{D5CDD505-2E9C-101B-9397-08002B2CF9AE}" pid="11" name="_Comments">
    <vt:lpwstr/>
  </property>
  <property fmtid="{D5CDD505-2E9C-101B-9397-08002B2CF9AE}" pid="12" name="Assigned To">
    <vt:lpwstr/>
  </property>
</Properties>
</file>