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Lst>
  <p:sldSz cx="6858000" cy="9144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p:scale>
          <a:sx n="90" d="100"/>
          <a:sy n="90" d="100"/>
        </p:scale>
        <p:origin x="-1074" y="1092"/>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B59D31-8B25-4050-BF24-2BCEB768DEEC}" type="datetimeFigureOut">
              <a:rPr lang="en-US" smtClean="0"/>
              <a:pPr/>
              <a:t>10/2/2013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41D50-7D05-48DC-9809-C232699FEB4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B59D31-8B25-4050-BF24-2BCEB768DEEC}" type="datetimeFigureOut">
              <a:rPr lang="en-US" smtClean="0"/>
              <a:pPr/>
              <a:t>10/2/2013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41D50-7D05-48DC-9809-C232699FEB4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B59D31-8B25-4050-BF24-2BCEB768DEEC}" type="datetimeFigureOut">
              <a:rPr lang="en-US" smtClean="0"/>
              <a:pPr/>
              <a:t>10/2/2013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41D50-7D05-48DC-9809-C232699FEB4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B59D31-8B25-4050-BF24-2BCEB768DEEC}" type="datetimeFigureOut">
              <a:rPr lang="en-US" smtClean="0"/>
              <a:pPr/>
              <a:t>10/2/2013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41D50-7D05-48DC-9809-C232699FEB4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B59D31-8B25-4050-BF24-2BCEB768DEEC}" type="datetimeFigureOut">
              <a:rPr lang="en-US" smtClean="0"/>
              <a:pPr/>
              <a:t>10/2/2013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41D50-7D05-48DC-9809-C232699FEB4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B59D31-8B25-4050-BF24-2BCEB768DEEC}" type="datetimeFigureOut">
              <a:rPr lang="en-US" smtClean="0"/>
              <a:pPr/>
              <a:t>10/2/2013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541D50-7D05-48DC-9809-C232699FEB4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B59D31-8B25-4050-BF24-2BCEB768DEEC}" type="datetimeFigureOut">
              <a:rPr lang="en-US" smtClean="0"/>
              <a:pPr/>
              <a:t>10/2/2013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541D50-7D05-48DC-9809-C232699FEB4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B59D31-8B25-4050-BF24-2BCEB768DEEC}" type="datetimeFigureOut">
              <a:rPr lang="en-US" smtClean="0"/>
              <a:pPr/>
              <a:t>10/2/2013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541D50-7D05-48DC-9809-C232699FEB4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B59D31-8B25-4050-BF24-2BCEB768DEEC}" type="datetimeFigureOut">
              <a:rPr lang="en-US" smtClean="0"/>
              <a:pPr/>
              <a:t>10/2/2013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541D50-7D05-48DC-9809-C232699FEB4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B59D31-8B25-4050-BF24-2BCEB768DEEC}" type="datetimeFigureOut">
              <a:rPr lang="en-US" smtClean="0"/>
              <a:pPr/>
              <a:t>10/2/2013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541D50-7D05-48DC-9809-C232699FEB4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B59D31-8B25-4050-BF24-2BCEB768DEEC}" type="datetimeFigureOut">
              <a:rPr lang="en-US" smtClean="0"/>
              <a:pPr/>
              <a:t>10/2/2013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541D50-7D05-48DC-9809-C232699FEB4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BCB59D31-8B25-4050-BF24-2BCEB768DEEC}" type="datetimeFigureOut">
              <a:rPr lang="en-US" smtClean="0"/>
              <a:pPr/>
              <a:t>10/2/2013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3541D50-7D05-48DC-9809-C232699FEB4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4" name="Picture 6" descr="C:\Documents and Settings\rg16134\Local Settings\Temporary Internet Files\Content.IE5\IVB5CQWW\MP900341715[1].jpg"/>
          <p:cNvPicPr>
            <a:picLocks noChangeAspect="1" noChangeArrowheads="1"/>
          </p:cNvPicPr>
          <p:nvPr/>
        </p:nvPicPr>
        <p:blipFill>
          <a:blip r:embed="rId2" cstate="print"/>
          <a:srcRect/>
          <a:stretch>
            <a:fillRect/>
          </a:stretch>
        </p:blipFill>
        <p:spPr bwMode="auto">
          <a:xfrm>
            <a:off x="0" y="7848600"/>
            <a:ext cx="762000" cy="1068224"/>
          </a:xfrm>
          <a:prstGeom prst="rect">
            <a:avLst/>
          </a:prstGeom>
          <a:noFill/>
        </p:spPr>
      </p:pic>
      <p:sp>
        <p:nvSpPr>
          <p:cNvPr id="16" name="TextBox 15"/>
          <p:cNvSpPr txBox="1"/>
          <p:nvPr/>
        </p:nvSpPr>
        <p:spPr>
          <a:xfrm>
            <a:off x="0" y="5715000"/>
            <a:ext cx="3581400" cy="2923877"/>
          </a:xfrm>
          <a:prstGeom prst="rect">
            <a:avLst/>
          </a:prstGeom>
          <a:noFill/>
        </p:spPr>
        <p:txBody>
          <a:bodyPr wrap="square" rtlCol="0">
            <a:spAutoFit/>
          </a:bodyPr>
          <a:lstStyle/>
          <a:p>
            <a:pPr algn="r"/>
            <a:r>
              <a:rPr lang="en-US" sz="1200" b="1" dirty="0" smtClean="0"/>
              <a:t>WHAT DOES VVMC DO TO HELP PREVENT POTENTIAL PROBLEMS?</a:t>
            </a:r>
            <a:endParaRPr lang="en-US" sz="1200" dirty="0" smtClean="0"/>
          </a:p>
          <a:p>
            <a:pPr lvl="0" algn="r"/>
            <a:r>
              <a:rPr lang="en-US" sz="1200" dirty="0" smtClean="0"/>
              <a:t>There is a Preventive Action Policy. (HOSP 900.08)</a:t>
            </a:r>
          </a:p>
          <a:p>
            <a:pPr lvl="0" algn="r"/>
            <a:endParaRPr lang="en-US" sz="800" dirty="0" smtClean="0"/>
          </a:p>
          <a:p>
            <a:pPr lvl="0" algn="r"/>
            <a:r>
              <a:rPr lang="en-US" sz="1200" dirty="0" smtClean="0"/>
              <a:t>Across the organization, department managers review various reports to identify trends or opportunities to improve.  For example, directors review event reports, patient complaints or grievances, or quality indicators such as infection rates.</a:t>
            </a:r>
          </a:p>
          <a:p>
            <a:pPr lvl="0" algn="r"/>
            <a:r>
              <a:rPr lang="en-US" sz="1200" dirty="0" smtClean="0"/>
              <a:t>Non-clinical reviews occur as well, such as preventive maintenance, information security issues, and environment of care concerns.  </a:t>
            </a:r>
          </a:p>
          <a:p>
            <a:pPr lvl="0" algn="r"/>
            <a:endParaRPr lang="en-US" sz="800" dirty="0" smtClean="0"/>
          </a:p>
          <a:p>
            <a:pPr lvl="0" algn="r"/>
            <a:r>
              <a:rPr lang="en-US" sz="1200" dirty="0" smtClean="0"/>
              <a:t>                 We also keep an eye on what’s happening                                                                                            outside VVMC, such as medication safety </a:t>
            </a:r>
          </a:p>
          <a:p>
            <a:pPr lvl="0" algn="r"/>
            <a:r>
              <a:rPr lang="en-US" sz="1200" dirty="0" smtClean="0"/>
              <a:t>alerts or sentinel event alerts.  </a:t>
            </a:r>
            <a:endParaRPr lang="en-US" sz="1200" dirty="0"/>
          </a:p>
        </p:txBody>
      </p:sp>
      <p:pic>
        <p:nvPicPr>
          <p:cNvPr id="19463" name="Picture 7"/>
          <p:cNvPicPr>
            <a:picLocks noChangeAspect="1" noChangeArrowheads="1"/>
          </p:cNvPicPr>
          <p:nvPr/>
        </p:nvPicPr>
        <p:blipFill>
          <a:blip r:embed="rId3" cstate="print"/>
          <a:srcRect/>
          <a:stretch>
            <a:fillRect/>
          </a:stretch>
        </p:blipFill>
        <p:spPr bwMode="auto">
          <a:xfrm>
            <a:off x="5486400" y="4572000"/>
            <a:ext cx="1000125" cy="685800"/>
          </a:xfrm>
          <a:prstGeom prst="rect">
            <a:avLst/>
          </a:prstGeom>
          <a:noFill/>
          <a:ln w="9525">
            <a:noFill/>
            <a:miter lim="800000"/>
            <a:headEnd/>
            <a:tailEnd/>
          </a:ln>
          <a:effectLst/>
        </p:spPr>
      </p:pic>
      <p:sp>
        <p:nvSpPr>
          <p:cNvPr id="13" name="TextBox 12"/>
          <p:cNvSpPr txBox="1"/>
          <p:nvPr/>
        </p:nvSpPr>
        <p:spPr>
          <a:xfrm>
            <a:off x="3886200" y="3810000"/>
            <a:ext cx="2971800" cy="5262979"/>
          </a:xfrm>
          <a:prstGeom prst="rect">
            <a:avLst/>
          </a:prstGeom>
          <a:noFill/>
        </p:spPr>
        <p:txBody>
          <a:bodyPr wrap="square" rtlCol="0">
            <a:spAutoFit/>
          </a:bodyPr>
          <a:lstStyle/>
          <a:p>
            <a:r>
              <a:rPr lang="en-US" sz="1200" b="1" dirty="0" smtClean="0"/>
              <a:t>WHAT CAN </a:t>
            </a:r>
            <a:r>
              <a:rPr lang="en-US" sz="1200" b="1" u="sng" dirty="0" smtClean="0"/>
              <a:t>YOU</a:t>
            </a:r>
            <a:r>
              <a:rPr lang="en-US" sz="1200" b="1" dirty="0" smtClean="0"/>
              <a:t> DO TO HELP PREVENT POTENTIAL PROBLEMS?</a:t>
            </a:r>
            <a:endParaRPr lang="en-US" sz="1200" dirty="0" smtClean="0"/>
          </a:p>
          <a:p>
            <a:pPr lvl="0">
              <a:buFont typeface="Wingdings" pitchFamily="2" charset="2"/>
              <a:buChar char="v"/>
            </a:pPr>
            <a:r>
              <a:rPr lang="en-US" sz="1200" dirty="0" smtClean="0"/>
              <a:t>   Use MIDAS to report events that occur in your department or unit.  Identify the cause of the event when you can.</a:t>
            </a:r>
          </a:p>
          <a:p>
            <a:pPr lvl="0"/>
            <a:endParaRPr lang="en-US" sz="1200" dirty="0" smtClean="0"/>
          </a:p>
          <a:p>
            <a:pPr lvl="0"/>
            <a:endParaRPr lang="en-US" sz="1200" dirty="0" smtClean="0"/>
          </a:p>
          <a:p>
            <a:pPr lvl="0"/>
            <a:endParaRPr lang="en-US" sz="1200" dirty="0" smtClean="0"/>
          </a:p>
          <a:p>
            <a:pPr lvl="0">
              <a:buFont typeface="Wingdings" pitchFamily="2" charset="2"/>
              <a:buChar char="v"/>
            </a:pPr>
            <a:r>
              <a:rPr lang="en-US" sz="1200" dirty="0" smtClean="0"/>
              <a:t>   As part of this reporting, be sure to </a:t>
            </a:r>
            <a:r>
              <a:rPr lang="en-US" sz="1200" smtClean="0"/>
              <a:t>report “Good Catches”.  </a:t>
            </a:r>
            <a:r>
              <a:rPr lang="en-US" sz="1200" dirty="0" smtClean="0"/>
              <a:t>These “Good Catches” help us improve care for patients and prevent future risk to patients or employees.</a:t>
            </a:r>
          </a:p>
          <a:p>
            <a:pPr lvl="0">
              <a:buFont typeface="Wingdings" pitchFamily="2" charset="2"/>
              <a:buChar char="v"/>
            </a:pPr>
            <a:r>
              <a:rPr lang="en-US" sz="1200" dirty="0" smtClean="0"/>
              <a:t>   Provide the best patient experience possible!  Work with your director to address patient complaints while the patient is still in the hospital.  Help us exceed patient expectations!</a:t>
            </a:r>
          </a:p>
          <a:p>
            <a:pPr lvl="0">
              <a:buFont typeface="Wingdings" pitchFamily="2" charset="2"/>
              <a:buChar char="v"/>
            </a:pPr>
            <a:r>
              <a:rPr lang="en-US" sz="1200" dirty="0" smtClean="0"/>
              <a:t>   Follow evidence-based practice and standardized approaches to ensure high quality care on core measures and patient safety initiatives.  For example, help prevent patient falls through hourly rounding.</a:t>
            </a:r>
          </a:p>
          <a:p>
            <a:pPr lvl="0">
              <a:buFont typeface="Wingdings" pitchFamily="2" charset="2"/>
              <a:buChar char="v"/>
            </a:pPr>
            <a:r>
              <a:rPr lang="en-US" sz="1200" dirty="0" smtClean="0"/>
              <a:t>   Follow policies and procedures to ensure a safe environment of care, emergency preparedness, and occupational health &amp; safety.</a:t>
            </a:r>
          </a:p>
          <a:p>
            <a:endParaRPr lang="en-US" sz="1200" dirty="0"/>
          </a:p>
        </p:txBody>
      </p:sp>
      <p:sp>
        <p:nvSpPr>
          <p:cNvPr id="2" name="Title 1"/>
          <p:cNvSpPr>
            <a:spLocks noGrp="1"/>
          </p:cNvSpPr>
          <p:nvPr>
            <p:ph type="ctrTitle"/>
          </p:nvPr>
        </p:nvSpPr>
        <p:spPr>
          <a:xfrm>
            <a:off x="1905000" y="0"/>
            <a:ext cx="4648200" cy="914400"/>
          </a:xfrm>
          <a:noFill/>
        </p:spPr>
        <p:txBody>
          <a:bodyPr>
            <a:normAutofit fontScale="90000"/>
          </a:bodyPr>
          <a:lstStyle/>
          <a:p>
            <a:r>
              <a:rPr lang="en-US" sz="4000" b="1" dirty="0" smtClean="0">
                <a:ln w="1905">
                  <a:solidFill>
                    <a:srgbClr val="00B050"/>
                  </a:solidFill>
                </a:ln>
                <a:solidFill>
                  <a:srgbClr val="008000"/>
                </a:solidFill>
                <a:effectLst>
                  <a:innerShdw blurRad="69850" dist="43180" dir="5400000">
                    <a:srgbClr val="000000">
                      <a:alpha val="65000"/>
                    </a:srgbClr>
                  </a:innerShdw>
                </a:effectLst>
                <a:latin typeface="Copperplate Gothic Bold" pitchFamily="34" charset="0"/>
              </a:rPr>
              <a:t>ISO</a:t>
            </a:r>
            <a:r>
              <a:rPr lang="en-US" sz="4000" b="1" spc="300" dirty="0" smtClean="0">
                <a:ln w="11430" cmpd="sng">
                  <a:solidFill>
                    <a:schemeClr val="tx1"/>
                  </a:solidFill>
                  <a:prstDash val="solid"/>
                  <a:miter lim="800000"/>
                </a:ln>
                <a:solidFill>
                  <a:schemeClr val="bg1"/>
                </a:solidFill>
                <a:effectLst>
                  <a:glow rad="45500">
                    <a:schemeClr val="accent1">
                      <a:satMod val="220000"/>
                      <a:alpha val="35000"/>
                    </a:schemeClr>
                  </a:glow>
                </a:effectLst>
                <a:latin typeface="Copperplate Gothic Bold" pitchFamily="34" charset="0"/>
              </a:rPr>
              <a:t> </a:t>
            </a:r>
            <a:r>
              <a:rPr lang="en-US" sz="4000" b="1" dirty="0" smtClean="0">
                <a:ln w="1905">
                  <a:solidFill>
                    <a:srgbClr val="00B050"/>
                  </a:solidFill>
                </a:ln>
                <a:solidFill>
                  <a:srgbClr val="008000"/>
                </a:solidFill>
                <a:effectLst>
                  <a:innerShdw blurRad="69850" dist="43180" dir="5400000">
                    <a:srgbClr val="000000">
                      <a:alpha val="65000"/>
                    </a:srgbClr>
                  </a:innerShdw>
                </a:effectLst>
                <a:latin typeface="Copperplate Gothic Bold" pitchFamily="34" charset="0"/>
              </a:rPr>
              <a:t>FUN</a:t>
            </a:r>
            <a:r>
              <a:rPr lang="en-US" sz="4000" b="1" dirty="0" smtClean="0">
                <a:ln w="1905">
                  <a:solidFill>
                    <a:srgbClr val="00B050"/>
                  </a:solidFill>
                </a:ln>
                <a:solidFill>
                  <a:srgbClr val="92D050"/>
                </a:solidFill>
                <a:effectLst>
                  <a:innerShdw blurRad="69850" dist="43180" dir="5400000">
                    <a:srgbClr val="000000">
                      <a:alpha val="65000"/>
                    </a:srgbClr>
                  </a:innerShdw>
                </a:effectLst>
                <a:latin typeface="Copperplate Gothic Bold" pitchFamily="34" charset="0"/>
              </a:rPr>
              <a:t>damentals</a:t>
            </a:r>
            <a:endParaRPr lang="en-US" sz="4000" b="1" spc="300" dirty="0">
              <a:ln w="1905">
                <a:solidFill>
                  <a:srgbClr val="00B050"/>
                </a:solidFill>
              </a:ln>
              <a:solidFill>
                <a:srgbClr val="92D050"/>
              </a:solidFill>
              <a:effectLst>
                <a:glow rad="45500">
                  <a:schemeClr val="accent1">
                    <a:satMod val="220000"/>
                    <a:alpha val="35000"/>
                  </a:schemeClr>
                </a:glow>
              </a:effectLst>
              <a:latin typeface="Copperplate Gothic Bold" pitchFamily="34" charset="0"/>
            </a:endParaRPr>
          </a:p>
        </p:txBody>
      </p:sp>
      <p:sp>
        <p:nvSpPr>
          <p:cNvPr id="3" name="Subtitle 2"/>
          <p:cNvSpPr>
            <a:spLocks noGrp="1"/>
          </p:cNvSpPr>
          <p:nvPr>
            <p:ph type="subTitle" idx="1"/>
          </p:nvPr>
        </p:nvSpPr>
        <p:spPr>
          <a:xfrm>
            <a:off x="304800" y="1219200"/>
            <a:ext cx="6248400" cy="304800"/>
          </a:xfrm>
        </p:spPr>
        <p:txBody>
          <a:bodyPr>
            <a:normAutofit/>
          </a:bodyPr>
          <a:lstStyle/>
          <a:p>
            <a:r>
              <a:rPr lang="en-US" sz="1400" dirty="0" smtClean="0"/>
              <a:t>Excellence in Patient Care through Standardization</a:t>
            </a:r>
            <a:endParaRPr lang="en-US" sz="1400" dirty="0"/>
          </a:p>
        </p:txBody>
      </p:sp>
      <p:pic>
        <p:nvPicPr>
          <p:cNvPr id="1026" name="Picture 2" descr="VVMC_B3"/>
          <p:cNvPicPr>
            <a:picLocks noChangeAspect="1" noChangeArrowheads="1"/>
          </p:cNvPicPr>
          <p:nvPr/>
        </p:nvPicPr>
        <p:blipFill>
          <a:blip r:embed="rId4" cstate="print"/>
          <a:srcRect/>
          <a:stretch>
            <a:fillRect/>
          </a:stretch>
        </p:blipFill>
        <p:spPr bwMode="auto">
          <a:xfrm>
            <a:off x="457200" y="0"/>
            <a:ext cx="1846555" cy="1219200"/>
          </a:xfrm>
          <a:prstGeom prst="rect">
            <a:avLst/>
          </a:prstGeom>
          <a:ln>
            <a:noFill/>
          </a:ln>
          <a:effectLst>
            <a:outerShdw blurRad="292100" dist="139700" dir="2700000" algn="tl" rotWithShape="0">
              <a:srgbClr val="333333">
                <a:alpha val="65000"/>
              </a:srgbClr>
            </a:outerShdw>
          </a:effectLst>
        </p:spPr>
      </p:pic>
      <p:sp>
        <p:nvSpPr>
          <p:cNvPr id="6" name="Right Arrow 5"/>
          <p:cNvSpPr/>
          <p:nvPr/>
        </p:nvSpPr>
        <p:spPr>
          <a:xfrm>
            <a:off x="609600" y="1143000"/>
            <a:ext cx="5715000" cy="76200"/>
          </a:xfrm>
          <a:prstGeom prst="rightArrow">
            <a:avLst/>
          </a:prstGeom>
          <a:solidFill>
            <a:srgbClr val="008000"/>
          </a:solidFill>
          <a:ln>
            <a:solidFill>
              <a:srgbClr val="008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spc="30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7" name="Rectangle 6"/>
          <p:cNvSpPr/>
          <p:nvPr/>
        </p:nvSpPr>
        <p:spPr>
          <a:xfrm>
            <a:off x="1371600" y="1524000"/>
            <a:ext cx="4191000"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Preventive Action</a:t>
            </a:r>
          </a:p>
          <a:p>
            <a:pPr algn="ctr"/>
            <a:endParaRPr lang="en-US" sz="400" dirty="0" smtClean="0"/>
          </a:p>
          <a:p>
            <a:pPr algn="ctr"/>
            <a:r>
              <a:rPr lang="en-US" dirty="0" smtClean="0"/>
              <a:t>ISO 9001:  2008</a:t>
            </a:r>
          </a:p>
          <a:p>
            <a:pPr algn="ctr"/>
            <a:r>
              <a:rPr lang="en-US" sz="1400" dirty="0" smtClean="0"/>
              <a:t>(International Organization for Standardization)</a:t>
            </a:r>
            <a:endParaRPr lang="en-US" sz="1400" dirty="0"/>
          </a:p>
        </p:txBody>
      </p:sp>
      <p:sp>
        <p:nvSpPr>
          <p:cNvPr id="8" name="TextBox 7"/>
          <p:cNvSpPr txBox="1"/>
          <p:nvPr/>
        </p:nvSpPr>
        <p:spPr>
          <a:xfrm>
            <a:off x="0" y="2895600"/>
            <a:ext cx="6858000" cy="1015663"/>
          </a:xfrm>
          <a:prstGeom prst="rect">
            <a:avLst/>
          </a:prstGeom>
          <a:noFill/>
        </p:spPr>
        <p:txBody>
          <a:bodyPr wrap="square" rtlCol="0">
            <a:spAutoFit/>
          </a:bodyPr>
          <a:lstStyle/>
          <a:p>
            <a:r>
              <a:rPr lang="en-US" sz="1200" b="1" dirty="0" smtClean="0"/>
              <a:t>IMPLEMENTING ISO 9001</a:t>
            </a:r>
            <a:endParaRPr lang="en-US" sz="1200" dirty="0" smtClean="0"/>
          </a:p>
          <a:p>
            <a:r>
              <a:rPr lang="en-US" sz="1200" dirty="0" smtClean="0"/>
              <a:t>When a process does not meet patient needs, or is not working as intended, or when we are not providing consistently excellent service, a gap is acknowledged and we work to fix it.  Verde Valley Medical Center’s improvement processes empower staff to address current and potential problems.</a:t>
            </a:r>
          </a:p>
          <a:p>
            <a:endParaRPr lang="en-US" sz="1200" dirty="0"/>
          </a:p>
        </p:txBody>
      </p:sp>
      <p:sp>
        <p:nvSpPr>
          <p:cNvPr id="11" name="TextBox 10"/>
          <p:cNvSpPr txBox="1"/>
          <p:nvPr/>
        </p:nvSpPr>
        <p:spPr>
          <a:xfrm>
            <a:off x="0" y="3886200"/>
            <a:ext cx="2743200" cy="1938992"/>
          </a:xfrm>
          <a:prstGeom prst="rect">
            <a:avLst/>
          </a:prstGeom>
          <a:noFill/>
        </p:spPr>
        <p:txBody>
          <a:bodyPr wrap="square" rtlCol="0">
            <a:spAutoFit/>
          </a:bodyPr>
          <a:lstStyle/>
          <a:p>
            <a:r>
              <a:rPr lang="en-US" sz="1200" b="1" dirty="0" smtClean="0"/>
              <a:t>A KEY TOOL:  THE PREVENTIVE ACTION PROCESS</a:t>
            </a:r>
            <a:endParaRPr lang="en-US" sz="1200" dirty="0" smtClean="0"/>
          </a:p>
          <a:p>
            <a:r>
              <a:rPr lang="en-US" sz="1200" dirty="0" smtClean="0"/>
              <a:t>The preventive action policy and procedure helps provide a way to avert a potential problem.  Initiating this process helps prevent adverse events before they occur to avoid future issues.  Talk to your director if you identify any potential opportunities to prevent errors or harm to patients or staff.</a:t>
            </a:r>
            <a:endParaRPr lang="en-US" sz="1200" dirty="0"/>
          </a:p>
        </p:txBody>
      </p:sp>
      <p:sp>
        <p:nvSpPr>
          <p:cNvPr id="15" name="TextBox 14"/>
          <p:cNvSpPr txBox="1"/>
          <p:nvPr/>
        </p:nvSpPr>
        <p:spPr>
          <a:xfrm>
            <a:off x="685800" y="8867001"/>
            <a:ext cx="6172200" cy="307777"/>
          </a:xfrm>
          <a:prstGeom prst="rect">
            <a:avLst/>
          </a:prstGeom>
          <a:noFill/>
        </p:spPr>
        <p:txBody>
          <a:bodyPr wrap="square" rtlCol="0">
            <a:spAutoFit/>
          </a:bodyPr>
          <a:lstStyle/>
          <a:p>
            <a:pPr algn="ctr"/>
            <a:r>
              <a:rPr lang="en-US" sz="1400" i="1" dirty="0" smtClean="0"/>
              <a:t>3 C’s of ISO: </a:t>
            </a:r>
            <a:r>
              <a:rPr lang="en-US" sz="1400" b="1" i="1" dirty="0" smtClean="0">
                <a:solidFill>
                  <a:srgbClr val="0070C0"/>
                </a:solidFill>
              </a:rPr>
              <a:t>C</a:t>
            </a:r>
            <a:r>
              <a:rPr lang="en-US" sz="1400" i="1" dirty="0" smtClean="0"/>
              <a:t>onsistency, </a:t>
            </a:r>
            <a:r>
              <a:rPr lang="en-US" sz="1400" b="1" i="1" dirty="0" smtClean="0">
                <a:solidFill>
                  <a:srgbClr val="0070C0"/>
                </a:solidFill>
              </a:rPr>
              <a:t>C</a:t>
            </a:r>
            <a:r>
              <a:rPr lang="en-US" sz="1400" i="1" dirty="0" smtClean="0"/>
              <a:t>ustomer (Patient) Focus, and </a:t>
            </a:r>
            <a:r>
              <a:rPr lang="en-US" sz="1400" b="1" i="1" dirty="0" smtClean="0">
                <a:solidFill>
                  <a:srgbClr val="0070C0"/>
                </a:solidFill>
              </a:rPr>
              <a:t>C</a:t>
            </a:r>
            <a:r>
              <a:rPr lang="en-US" sz="1400" i="1" dirty="0" smtClean="0"/>
              <a:t>ontinual Improvement </a:t>
            </a:r>
            <a:endParaRPr lang="en-US" sz="1400" i="1" dirty="0"/>
          </a:p>
        </p:txBody>
      </p:sp>
      <p:pic>
        <p:nvPicPr>
          <p:cNvPr id="19458" name="Picture 2" descr="C:\Documents and Settings\rg16134\Local Settings\Temporary Internet Files\Content.IE5\IVB5CQWW\MP900315433[1].jpg"/>
          <p:cNvPicPr>
            <a:picLocks noChangeAspect="1" noChangeArrowheads="1"/>
          </p:cNvPicPr>
          <p:nvPr/>
        </p:nvPicPr>
        <p:blipFill>
          <a:blip r:embed="rId5" cstate="print"/>
          <a:srcRect/>
          <a:stretch>
            <a:fillRect/>
          </a:stretch>
        </p:blipFill>
        <p:spPr bwMode="auto">
          <a:xfrm>
            <a:off x="2667000" y="3886200"/>
            <a:ext cx="1134491" cy="762000"/>
          </a:xfrm>
          <a:prstGeom prst="rect">
            <a:avLst/>
          </a:prstGeom>
          <a:ln>
            <a:noFill/>
          </a:ln>
          <a:effectLst>
            <a:softEdge rad="112500"/>
          </a:effectLst>
        </p:spPr>
      </p:pic>
      <p:pic>
        <p:nvPicPr>
          <p:cNvPr id="19462" name="Picture 6" descr="C:\Documents and Settings\rg16134\Local Settings\Temporary Internet Files\Content.IE5\JI4C07Q0\MP900442271[1].jpg"/>
          <p:cNvPicPr>
            <a:picLocks noChangeAspect="1" noChangeArrowheads="1"/>
          </p:cNvPicPr>
          <p:nvPr/>
        </p:nvPicPr>
        <p:blipFill>
          <a:blip r:embed="rId6" cstate="print"/>
          <a:srcRect/>
          <a:stretch>
            <a:fillRect/>
          </a:stretch>
        </p:blipFill>
        <p:spPr bwMode="auto">
          <a:xfrm>
            <a:off x="5670550" y="1295400"/>
            <a:ext cx="1187450" cy="1676400"/>
          </a:xfrm>
          <a:prstGeom prst="rect">
            <a:avLst/>
          </a:prstGeom>
          <a:noFill/>
        </p:spPr>
      </p:pic>
      <p:pic>
        <p:nvPicPr>
          <p:cNvPr id="17413" name="Picture 5" descr="C:\Documents and Settings\rg16134\Local Settings\Temporary Internet Files\Content.IE5\8HI7DWKZ\MP900341770[1].jpg"/>
          <p:cNvPicPr>
            <a:picLocks noChangeAspect="1" noChangeArrowheads="1"/>
          </p:cNvPicPr>
          <p:nvPr/>
        </p:nvPicPr>
        <p:blipFill>
          <a:blip r:embed="rId7" cstate="print"/>
          <a:srcRect/>
          <a:stretch>
            <a:fillRect/>
          </a:stretch>
        </p:blipFill>
        <p:spPr bwMode="auto">
          <a:xfrm>
            <a:off x="0" y="1295400"/>
            <a:ext cx="1295400" cy="1602337"/>
          </a:xfrm>
          <a:prstGeom prst="rect">
            <a:avLst/>
          </a:prstGeom>
          <a:noFill/>
        </p:spPr>
      </p:pic>
      <p:sp>
        <p:nvSpPr>
          <p:cNvPr id="18" name="TextBox 17"/>
          <p:cNvSpPr txBox="1"/>
          <p:nvPr/>
        </p:nvSpPr>
        <p:spPr>
          <a:xfrm>
            <a:off x="5638800" y="0"/>
            <a:ext cx="1044004" cy="276999"/>
          </a:xfrm>
          <a:prstGeom prst="rect">
            <a:avLst/>
          </a:prstGeom>
          <a:noFill/>
        </p:spPr>
        <p:txBody>
          <a:bodyPr wrap="none" rtlCol="0">
            <a:spAutoFit/>
          </a:bodyPr>
          <a:lstStyle/>
          <a:p>
            <a:r>
              <a:rPr lang="en-US" sz="1200" dirty="0" smtClean="0"/>
              <a:t>October 2013</a:t>
            </a:r>
            <a:endParaRPr lang="en-US" sz="1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TotalTime>
  <Words>407</Words>
  <Application>Microsoft Office PowerPoint</Application>
  <PresentationFormat>On-screen Show (4:3)</PresentationFormat>
  <Paragraphs>29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ISO FUNdamentals</vt:lpstr>
    </vt:vector>
  </TitlesOfParts>
  <Company>Northern Arizona Healthcare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ry16134</dc:creator>
  <cp:lastModifiedBy>km2291</cp:lastModifiedBy>
  <cp:revision>57</cp:revision>
  <dcterms:created xsi:type="dcterms:W3CDTF">2013-01-04T21:47:50Z</dcterms:created>
  <dcterms:modified xsi:type="dcterms:W3CDTF">2013-10-02T23:03:19Z</dcterms:modified>
</cp:coreProperties>
</file>