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1" r:id="rId4"/>
    <p:sldId id="260" r:id="rId5"/>
    <p:sldId id="262" r:id="rId6"/>
    <p:sldId id="258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4E1C-AF92-4483-8AE7-1F3939642E4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C10B-58BC-4423-8A23-4A5EF3E56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4E1C-AF92-4483-8AE7-1F3939642E4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C10B-58BC-4423-8A23-4A5EF3E56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4E1C-AF92-4483-8AE7-1F3939642E4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C10B-58BC-4423-8A23-4A5EF3E56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4E1C-AF92-4483-8AE7-1F3939642E4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C10B-58BC-4423-8A23-4A5EF3E56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4E1C-AF92-4483-8AE7-1F3939642E4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C10B-58BC-4423-8A23-4A5EF3E56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4E1C-AF92-4483-8AE7-1F3939642E4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C10B-58BC-4423-8A23-4A5EF3E569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4E1C-AF92-4483-8AE7-1F3939642E4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C10B-58BC-4423-8A23-4A5EF3E56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4E1C-AF92-4483-8AE7-1F3939642E4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C10B-58BC-4423-8A23-4A5EF3E56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4E1C-AF92-4483-8AE7-1F3939642E4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C10B-58BC-4423-8A23-4A5EF3E56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4E1C-AF92-4483-8AE7-1F3939642E4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21C10B-58BC-4423-8A23-4A5EF3E56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4E1C-AF92-4483-8AE7-1F3939642E4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C10B-58BC-4423-8A23-4A5EF3E56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68B4E1C-AF92-4483-8AE7-1F3939642E4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E21C10B-58BC-4423-8A23-4A5EF3E569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har.es/1Woq5d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har.es/1W392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          </a:t>
            </a:r>
            <a:r>
              <a:rPr lang="en-US" sz="3000" dirty="0" smtClean="0">
                <a:latin typeface="Arial Narrow" panose="020B0606020202030204" pitchFamily="34" charset="0"/>
              </a:rPr>
              <a:t>Leading at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</a:t>
            </a:r>
            <a:r>
              <a:rPr lang="en-US" sz="4500" dirty="0" smtClean="0">
                <a:latin typeface="Centaur" panose="02030504050205020304" pitchFamily="18" charset="0"/>
              </a:rPr>
              <a:t>SPEED</a:t>
            </a:r>
            <a:r>
              <a:rPr lang="en-US" sz="4500" dirty="0" smtClean="0"/>
              <a:t> </a:t>
            </a:r>
            <a:r>
              <a:rPr lang="en-US" sz="3000" dirty="0" smtClean="0">
                <a:latin typeface="Arial Narrow" panose="020B0606020202030204" pitchFamily="34" charset="0"/>
              </a:rPr>
              <a:t>OF</a:t>
            </a:r>
            <a:r>
              <a:rPr lang="en-US" sz="4500" dirty="0" smtClean="0"/>
              <a:t> </a:t>
            </a:r>
            <a:r>
              <a:rPr lang="en-US" sz="4500" dirty="0" smtClean="0">
                <a:latin typeface="Centaur" panose="02030504050205020304" pitchFamily="18" charset="0"/>
              </a:rPr>
              <a:t>TRUST</a:t>
            </a:r>
            <a:endParaRPr lang="en-US" sz="4500" dirty="0">
              <a:latin typeface="Centaur" panose="020305040502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entaur" panose="02030504050205020304" pitchFamily="18" charset="0"/>
              </a:rPr>
              <a:t>Franklin Covey</a:t>
            </a:r>
            <a:endParaRPr lang="en-US" b="1" dirty="0"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48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High cost low 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is Trust? I could give you a dictionary definition but you know it when you feel it. Trust happens when leaders are transparent, candid, and keep their word. It’s that Simple. – Jack Welch, former CEO, General Electric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41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762000"/>
            <a:ext cx="84582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3 BIG IDEAS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Trust is an economic driver, not merely a social virtue.</a:t>
            </a:r>
          </a:p>
          <a:p>
            <a:pPr>
              <a:buAutoNum type="arabicPeriod"/>
            </a:pPr>
            <a:endParaRPr lang="en-US" dirty="0"/>
          </a:p>
          <a:p>
            <a:r>
              <a:rPr lang="en-US" dirty="0" smtClean="0">
                <a:hlinkClick r:id="rId2"/>
              </a:rPr>
              <a:t>http://shar.es/1Woq5d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One of the easiest ways to explain that is if you have low trust, you might be able to coordinate. If you have a little bit more trust, you can cooperate. But to collaborate requires a level of trust where you feel safe to be transparent internally and externally — with your employees, your stakeholders, and your customers. To enjoy that kind of exchange requires a high level of trust. – Stephen Covey</a:t>
            </a:r>
          </a:p>
        </p:txBody>
      </p:sp>
    </p:spTree>
    <p:extLst>
      <p:ext uri="{BB962C8B-B14F-4D97-AF65-F5344CB8AC3E}">
        <p14:creationId xmlns:p14="http://schemas.microsoft.com/office/powerpoint/2010/main" val="61504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Trust Continued…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 smtClean="0"/>
              <a:t>2.     Trust </a:t>
            </a:r>
            <a:r>
              <a:rPr lang="en-US" dirty="0"/>
              <a:t>is the #1 competency of leadership needed today.</a:t>
            </a:r>
          </a:p>
          <a:p>
            <a:pPr marL="0" indent="0"/>
            <a:r>
              <a:rPr lang="en-US" dirty="0"/>
              <a:t>The first job of a leader is to inspire trust. The second job is to extend it. So the whole idea of leadership is the ability to extend trust to others and do it in a smart way</a:t>
            </a:r>
            <a:r>
              <a:rPr lang="en-US" dirty="0" smtClean="0"/>
              <a:t>.</a:t>
            </a:r>
          </a:p>
          <a:p>
            <a:pPr marL="0" indent="0"/>
            <a:endParaRPr lang="en-US" dirty="0"/>
          </a:p>
          <a:p>
            <a:pPr>
              <a:buAutoNum type="arabicPeriod" startAt="3"/>
            </a:pPr>
            <a:r>
              <a:rPr lang="en-US" dirty="0" smtClean="0"/>
              <a:t>Trust </a:t>
            </a:r>
            <a:r>
              <a:rPr lang="en-US" dirty="0"/>
              <a:t>is a learnable competency</a:t>
            </a:r>
            <a:r>
              <a:rPr lang="en-US" dirty="0" smtClean="0"/>
              <a:t>.</a:t>
            </a:r>
          </a:p>
          <a:p>
            <a:pPr marL="0" indent="0"/>
            <a:r>
              <a:rPr lang="en-US" dirty="0" smtClean="0"/>
              <a:t>You can increase Trust, create it, grow it, and establish it on purpose.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0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Lab Example of Trust in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      Recently </a:t>
            </a:r>
            <a:r>
              <a:rPr lang="en-US" dirty="0" smtClean="0"/>
              <a:t>the Lab demonstrated a good example of trust. Diane and Terrill were </a:t>
            </a:r>
            <a:r>
              <a:rPr lang="en-US" dirty="0" smtClean="0"/>
              <a:t>the techs </a:t>
            </a:r>
            <a:r>
              <a:rPr lang="en-US" dirty="0" smtClean="0"/>
              <a:t>and Sherry was the Lab </a:t>
            </a:r>
            <a:r>
              <a:rPr lang="en-US" dirty="0" smtClean="0"/>
              <a:t>Assistant. Three </a:t>
            </a:r>
            <a:r>
              <a:rPr lang="en-US" dirty="0" smtClean="0"/>
              <a:t>emergency surgeries came up which pulled Diane away into blood bank leaving Terrill to cover all other </a:t>
            </a:r>
            <a:r>
              <a:rPr lang="en-US" dirty="0" smtClean="0"/>
              <a:t>departments. Sherry  was processing </a:t>
            </a:r>
            <a:r>
              <a:rPr lang="en-US" dirty="0" smtClean="0"/>
              <a:t>and </a:t>
            </a:r>
            <a:r>
              <a:rPr lang="en-US" dirty="0" smtClean="0"/>
              <a:t>drawing </a:t>
            </a:r>
            <a:r>
              <a:rPr lang="en-US" dirty="0" smtClean="0"/>
              <a:t>patients. Because we had a structure in place built on trust </a:t>
            </a:r>
            <a:r>
              <a:rPr lang="en-US" dirty="0" smtClean="0"/>
              <a:t>that had been delegated by management </a:t>
            </a:r>
            <a:r>
              <a:rPr lang="en-US" dirty="0" smtClean="0"/>
              <a:t>Sherry </a:t>
            </a:r>
            <a:r>
              <a:rPr lang="en-US" dirty="0" smtClean="0"/>
              <a:t>was able to call in Mary Ann.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showed trust in leaders to have a schedule in play to have an “on call person” who is competent to come in and jump </a:t>
            </a:r>
            <a:r>
              <a:rPr lang="en-US" dirty="0" smtClean="0"/>
              <a:t>in on</a:t>
            </a:r>
            <a:r>
              <a:rPr lang="en-US" dirty="0" smtClean="0"/>
              <a:t> </a:t>
            </a:r>
            <a:r>
              <a:rPr lang="en-US" dirty="0" smtClean="0"/>
              <a:t>any situation.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Trust in the techs and lab assistants to handle a situation as such with the proper training.</a:t>
            </a:r>
          </a:p>
          <a:p>
            <a:pPr marL="0" indent="0"/>
            <a:r>
              <a:rPr lang="en-US" dirty="0" smtClean="0"/>
              <a:t>This is different from Low Trust that could result in a patients life which is </a:t>
            </a:r>
            <a:r>
              <a:rPr lang="en-US" dirty="0" smtClean="0"/>
              <a:t>im</a:t>
            </a:r>
            <a:r>
              <a:rPr lang="en-US" dirty="0" smtClean="0"/>
              <a:t>measurable </a:t>
            </a:r>
            <a:r>
              <a:rPr lang="en-US" dirty="0" smtClean="0"/>
              <a:t>or </a:t>
            </a:r>
            <a:r>
              <a:rPr lang="en-US" dirty="0" smtClean="0"/>
              <a:t>a lawsuit</a:t>
            </a:r>
            <a:r>
              <a:rPr lang="en-US" dirty="0" smtClean="0"/>
              <a:t>. </a:t>
            </a:r>
          </a:p>
          <a:p>
            <a:pPr marL="0" indent="0" algn="ctr"/>
            <a:r>
              <a:rPr lang="en-US" dirty="0" smtClean="0"/>
              <a:t> * WE TRUST UNTIL WE HAVE BEEN GIVEN REASON NOT TO TRUST*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37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Building Trust Breaking Down Walls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>
                <a:hlinkClick r:id="rId2"/>
              </a:rPr>
              <a:t>http://shar.es/1W392S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irewall"/>
          <p:cNvSpPr>
            <a:spLocks noEditPoints="1" noChangeArrowheads="1"/>
          </p:cNvSpPr>
          <p:nvPr/>
        </p:nvSpPr>
        <p:spPr bwMode="auto">
          <a:xfrm>
            <a:off x="5203239" y="2963339"/>
            <a:ext cx="3714750" cy="1971674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060 w 21600"/>
              <a:gd name="T7" fmla="*/ 10800 h 21600"/>
              <a:gd name="T8" fmla="*/ 21060 w 21600"/>
              <a:gd name="T9" fmla="*/ 21600 h 21600"/>
              <a:gd name="T10" fmla="*/ 10800 w 21600"/>
              <a:gd name="T11" fmla="*/ 21600 h 21600"/>
              <a:gd name="T12" fmla="*/ 540 w 21600"/>
              <a:gd name="T13" fmla="*/ 21600 h 21600"/>
              <a:gd name="T14" fmla="*/ 540 w 21600"/>
              <a:gd name="T15" fmla="*/ 10800 h 21600"/>
              <a:gd name="T16" fmla="*/ 761 w 21600"/>
              <a:gd name="T17" fmla="*/ 22454 h 21600"/>
              <a:gd name="T18" fmla="*/ 21069 w 21600"/>
              <a:gd name="T19" fmla="*/ 32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540" y="4628"/>
                </a:moveTo>
                <a:lnTo>
                  <a:pt x="0" y="4628"/>
                </a:lnTo>
                <a:lnTo>
                  <a:pt x="0" y="0"/>
                </a:lnTo>
                <a:lnTo>
                  <a:pt x="21600" y="0"/>
                </a:lnTo>
                <a:lnTo>
                  <a:pt x="21600" y="4628"/>
                </a:lnTo>
                <a:lnTo>
                  <a:pt x="21060" y="4628"/>
                </a:lnTo>
                <a:lnTo>
                  <a:pt x="21060" y="21600"/>
                </a:lnTo>
                <a:lnTo>
                  <a:pt x="540" y="21600"/>
                </a:lnTo>
                <a:lnTo>
                  <a:pt x="540" y="4628"/>
                </a:lnTo>
                <a:close/>
              </a:path>
              <a:path w="21600" h="21600" extrusionOk="0">
                <a:moveTo>
                  <a:pt x="540" y="4628"/>
                </a:moveTo>
                <a:lnTo>
                  <a:pt x="540" y="6171"/>
                </a:lnTo>
                <a:lnTo>
                  <a:pt x="2700" y="6171"/>
                </a:lnTo>
                <a:lnTo>
                  <a:pt x="2700" y="4628"/>
                </a:lnTo>
                <a:lnTo>
                  <a:pt x="540" y="4628"/>
                </a:lnTo>
                <a:close/>
              </a:path>
              <a:path w="21600" h="21600" extrusionOk="0">
                <a:moveTo>
                  <a:pt x="2700" y="4628"/>
                </a:moveTo>
                <a:lnTo>
                  <a:pt x="2700" y="6171"/>
                </a:lnTo>
                <a:lnTo>
                  <a:pt x="4860" y="6171"/>
                </a:lnTo>
                <a:lnTo>
                  <a:pt x="4860" y="4628"/>
                </a:lnTo>
                <a:lnTo>
                  <a:pt x="2700" y="4628"/>
                </a:lnTo>
                <a:close/>
              </a:path>
              <a:path w="21600" h="21600" extrusionOk="0">
                <a:moveTo>
                  <a:pt x="4860" y="4628"/>
                </a:moveTo>
                <a:lnTo>
                  <a:pt x="4860" y="6171"/>
                </a:lnTo>
                <a:lnTo>
                  <a:pt x="7020" y="6171"/>
                </a:lnTo>
                <a:lnTo>
                  <a:pt x="7020" y="4628"/>
                </a:lnTo>
                <a:lnTo>
                  <a:pt x="4860" y="4628"/>
                </a:lnTo>
                <a:close/>
              </a:path>
              <a:path w="21600" h="21600" extrusionOk="0">
                <a:moveTo>
                  <a:pt x="7020" y="4628"/>
                </a:moveTo>
                <a:lnTo>
                  <a:pt x="7020" y="6171"/>
                </a:lnTo>
                <a:lnTo>
                  <a:pt x="9180" y="6171"/>
                </a:lnTo>
                <a:lnTo>
                  <a:pt x="9180" y="4628"/>
                </a:lnTo>
                <a:lnTo>
                  <a:pt x="7020" y="4628"/>
                </a:lnTo>
                <a:close/>
              </a:path>
              <a:path w="21600" h="21600" extrusionOk="0">
                <a:moveTo>
                  <a:pt x="9180" y="4628"/>
                </a:moveTo>
                <a:lnTo>
                  <a:pt x="9180" y="6171"/>
                </a:lnTo>
                <a:lnTo>
                  <a:pt x="11340" y="6171"/>
                </a:lnTo>
                <a:lnTo>
                  <a:pt x="11340" y="4628"/>
                </a:lnTo>
                <a:lnTo>
                  <a:pt x="9180" y="4628"/>
                </a:lnTo>
                <a:close/>
              </a:path>
              <a:path w="21600" h="21600" extrusionOk="0">
                <a:moveTo>
                  <a:pt x="11340" y="4628"/>
                </a:moveTo>
                <a:lnTo>
                  <a:pt x="11340" y="6171"/>
                </a:lnTo>
                <a:lnTo>
                  <a:pt x="13500" y="6171"/>
                </a:lnTo>
                <a:lnTo>
                  <a:pt x="13500" y="4628"/>
                </a:lnTo>
                <a:lnTo>
                  <a:pt x="11340" y="4628"/>
                </a:lnTo>
                <a:close/>
              </a:path>
              <a:path w="21600" h="21600" extrusionOk="0">
                <a:moveTo>
                  <a:pt x="13500" y="4628"/>
                </a:moveTo>
                <a:lnTo>
                  <a:pt x="13500" y="6171"/>
                </a:lnTo>
                <a:lnTo>
                  <a:pt x="15660" y="6171"/>
                </a:lnTo>
                <a:lnTo>
                  <a:pt x="15660" y="4628"/>
                </a:lnTo>
                <a:lnTo>
                  <a:pt x="13500" y="4628"/>
                </a:lnTo>
                <a:close/>
              </a:path>
              <a:path w="21600" h="21600" extrusionOk="0">
                <a:moveTo>
                  <a:pt x="15660" y="4628"/>
                </a:moveTo>
                <a:lnTo>
                  <a:pt x="15660" y="6171"/>
                </a:lnTo>
                <a:lnTo>
                  <a:pt x="17820" y="6171"/>
                </a:lnTo>
                <a:lnTo>
                  <a:pt x="17820" y="4628"/>
                </a:lnTo>
                <a:lnTo>
                  <a:pt x="15660" y="4628"/>
                </a:lnTo>
                <a:close/>
              </a:path>
              <a:path w="21600" h="21600" extrusionOk="0">
                <a:moveTo>
                  <a:pt x="17820" y="4628"/>
                </a:moveTo>
                <a:lnTo>
                  <a:pt x="17820" y="6171"/>
                </a:lnTo>
                <a:lnTo>
                  <a:pt x="19980" y="6171"/>
                </a:lnTo>
                <a:lnTo>
                  <a:pt x="19980" y="4628"/>
                </a:lnTo>
                <a:lnTo>
                  <a:pt x="17820" y="4628"/>
                </a:lnTo>
                <a:close/>
              </a:path>
              <a:path w="21600" h="21600" extrusionOk="0">
                <a:moveTo>
                  <a:pt x="1620" y="6171"/>
                </a:moveTo>
                <a:lnTo>
                  <a:pt x="1620" y="7714"/>
                </a:lnTo>
                <a:lnTo>
                  <a:pt x="3779" y="7714"/>
                </a:lnTo>
                <a:lnTo>
                  <a:pt x="3779" y="6171"/>
                </a:lnTo>
                <a:lnTo>
                  <a:pt x="1620" y="6171"/>
                </a:lnTo>
                <a:close/>
              </a:path>
              <a:path w="21600" h="21600" extrusionOk="0">
                <a:moveTo>
                  <a:pt x="3779" y="6171"/>
                </a:moveTo>
                <a:lnTo>
                  <a:pt x="3779" y="7714"/>
                </a:lnTo>
                <a:lnTo>
                  <a:pt x="5940" y="7714"/>
                </a:lnTo>
                <a:lnTo>
                  <a:pt x="5940" y="6171"/>
                </a:lnTo>
                <a:lnTo>
                  <a:pt x="3779" y="6171"/>
                </a:lnTo>
                <a:close/>
              </a:path>
              <a:path w="21600" h="21600" extrusionOk="0">
                <a:moveTo>
                  <a:pt x="5940" y="6171"/>
                </a:moveTo>
                <a:lnTo>
                  <a:pt x="5940" y="7714"/>
                </a:lnTo>
                <a:lnTo>
                  <a:pt x="8100" y="7714"/>
                </a:lnTo>
                <a:lnTo>
                  <a:pt x="8100" y="6171"/>
                </a:lnTo>
                <a:lnTo>
                  <a:pt x="5940" y="6171"/>
                </a:lnTo>
                <a:close/>
              </a:path>
              <a:path w="21600" h="21600" extrusionOk="0">
                <a:moveTo>
                  <a:pt x="8100" y="6171"/>
                </a:moveTo>
                <a:lnTo>
                  <a:pt x="8100" y="7714"/>
                </a:lnTo>
                <a:lnTo>
                  <a:pt x="10260" y="7714"/>
                </a:lnTo>
                <a:lnTo>
                  <a:pt x="10260" y="6171"/>
                </a:lnTo>
                <a:lnTo>
                  <a:pt x="8100" y="6171"/>
                </a:lnTo>
                <a:close/>
              </a:path>
              <a:path w="21600" h="21600" extrusionOk="0">
                <a:moveTo>
                  <a:pt x="10260" y="6171"/>
                </a:moveTo>
                <a:lnTo>
                  <a:pt x="10260" y="7714"/>
                </a:lnTo>
                <a:lnTo>
                  <a:pt x="12419" y="7714"/>
                </a:lnTo>
                <a:lnTo>
                  <a:pt x="12419" y="6171"/>
                </a:lnTo>
                <a:lnTo>
                  <a:pt x="10260" y="6171"/>
                </a:lnTo>
                <a:close/>
              </a:path>
              <a:path w="21600" h="21600" extrusionOk="0">
                <a:moveTo>
                  <a:pt x="12419" y="6171"/>
                </a:moveTo>
                <a:lnTo>
                  <a:pt x="12419" y="7714"/>
                </a:lnTo>
                <a:lnTo>
                  <a:pt x="14580" y="7714"/>
                </a:lnTo>
                <a:lnTo>
                  <a:pt x="14580" y="6171"/>
                </a:lnTo>
                <a:lnTo>
                  <a:pt x="12419" y="6171"/>
                </a:lnTo>
                <a:close/>
              </a:path>
              <a:path w="21600" h="21600" extrusionOk="0">
                <a:moveTo>
                  <a:pt x="14580" y="6171"/>
                </a:moveTo>
                <a:lnTo>
                  <a:pt x="14580" y="7714"/>
                </a:lnTo>
                <a:lnTo>
                  <a:pt x="16740" y="7714"/>
                </a:lnTo>
                <a:lnTo>
                  <a:pt x="16740" y="6171"/>
                </a:lnTo>
                <a:lnTo>
                  <a:pt x="14580" y="6171"/>
                </a:lnTo>
                <a:close/>
              </a:path>
              <a:path w="21600" h="21600" extrusionOk="0">
                <a:moveTo>
                  <a:pt x="16740" y="6171"/>
                </a:moveTo>
                <a:lnTo>
                  <a:pt x="16740" y="7714"/>
                </a:lnTo>
                <a:lnTo>
                  <a:pt x="18900" y="7714"/>
                </a:lnTo>
                <a:lnTo>
                  <a:pt x="18900" y="6171"/>
                </a:lnTo>
                <a:lnTo>
                  <a:pt x="16740" y="6171"/>
                </a:lnTo>
                <a:close/>
              </a:path>
              <a:path w="21600" h="21600" extrusionOk="0">
                <a:moveTo>
                  <a:pt x="18900" y="6171"/>
                </a:moveTo>
                <a:lnTo>
                  <a:pt x="18900" y="7714"/>
                </a:lnTo>
                <a:lnTo>
                  <a:pt x="21060" y="7714"/>
                </a:lnTo>
                <a:lnTo>
                  <a:pt x="21060" y="6171"/>
                </a:lnTo>
                <a:lnTo>
                  <a:pt x="18900" y="6171"/>
                </a:lnTo>
                <a:close/>
              </a:path>
              <a:path w="21600" h="21600" extrusionOk="0">
                <a:moveTo>
                  <a:pt x="540" y="7714"/>
                </a:moveTo>
                <a:lnTo>
                  <a:pt x="540" y="9257"/>
                </a:lnTo>
                <a:lnTo>
                  <a:pt x="2700" y="9257"/>
                </a:lnTo>
                <a:lnTo>
                  <a:pt x="2700" y="7714"/>
                </a:lnTo>
                <a:lnTo>
                  <a:pt x="540" y="7714"/>
                </a:lnTo>
                <a:close/>
              </a:path>
              <a:path w="21600" h="21600" extrusionOk="0">
                <a:moveTo>
                  <a:pt x="2700" y="7714"/>
                </a:moveTo>
                <a:lnTo>
                  <a:pt x="2700" y="9257"/>
                </a:lnTo>
                <a:lnTo>
                  <a:pt x="4860" y="9257"/>
                </a:lnTo>
                <a:lnTo>
                  <a:pt x="4860" y="7714"/>
                </a:lnTo>
                <a:lnTo>
                  <a:pt x="2700" y="7714"/>
                </a:lnTo>
                <a:close/>
              </a:path>
              <a:path w="21600" h="21600" extrusionOk="0">
                <a:moveTo>
                  <a:pt x="4860" y="7714"/>
                </a:moveTo>
                <a:lnTo>
                  <a:pt x="4860" y="9257"/>
                </a:lnTo>
                <a:lnTo>
                  <a:pt x="7020" y="9257"/>
                </a:lnTo>
                <a:lnTo>
                  <a:pt x="7020" y="7714"/>
                </a:lnTo>
                <a:lnTo>
                  <a:pt x="4860" y="7714"/>
                </a:lnTo>
                <a:close/>
              </a:path>
              <a:path w="21600" h="21600" extrusionOk="0">
                <a:moveTo>
                  <a:pt x="7020" y="7714"/>
                </a:moveTo>
                <a:lnTo>
                  <a:pt x="7020" y="9257"/>
                </a:lnTo>
                <a:lnTo>
                  <a:pt x="9180" y="9257"/>
                </a:lnTo>
                <a:lnTo>
                  <a:pt x="9180" y="7714"/>
                </a:lnTo>
                <a:lnTo>
                  <a:pt x="7020" y="7714"/>
                </a:lnTo>
                <a:close/>
              </a:path>
              <a:path w="21600" h="21600" extrusionOk="0">
                <a:moveTo>
                  <a:pt x="9180" y="7714"/>
                </a:moveTo>
                <a:lnTo>
                  <a:pt x="9180" y="9257"/>
                </a:lnTo>
                <a:lnTo>
                  <a:pt x="11340" y="9257"/>
                </a:lnTo>
                <a:lnTo>
                  <a:pt x="11340" y="7714"/>
                </a:lnTo>
                <a:lnTo>
                  <a:pt x="9180" y="7714"/>
                </a:lnTo>
                <a:close/>
              </a:path>
              <a:path w="21600" h="21600" extrusionOk="0">
                <a:moveTo>
                  <a:pt x="11340" y="7714"/>
                </a:moveTo>
                <a:lnTo>
                  <a:pt x="11340" y="9257"/>
                </a:lnTo>
                <a:lnTo>
                  <a:pt x="13500" y="9257"/>
                </a:lnTo>
                <a:lnTo>
                  <a:pt x="13500" y="7714"/>
                </a:lnTo>
                <a:lnTo>
                  <a:pt x="11340" y="7714"/>
                </a:lnTo>
                <a:close/>
              </a:path>
              <a:path w="21600" h="21600" extrusionOk="0">
                <a:moveTo>
                  <a:pt x="13500" y="7714"/>
                </a:moveTo>
                <a:lnTo>
                  <a:pt x="13500" y="9257"/>
                </a:lnTo>
                <a:lnTo>
                  <a:pt x="15660" y="9257"/>
                </a:lnTo>
                <a:lnTo>
                  <a:pt x="15660" y="7714"/>
                </a:lnTo>
                <a:lnTo>
                  <a:pt x="13500" y="7714"/>
                </a:lnTo>
                <a:close/>
              </a:path>
              <a:path w="21600" h="21600" extrusionOk="0">
                <a:moveTo>
                  <a:pt x="15660" y="7714"/>
                </a:moveTo>
                <a:lnTo>
                  <a:pt x="15660" y="9257"/>
                </a:lnTo>
                <a:lnTo>
                  <a:pt x="17820" y="9257"/>
                </a:lnTo>
                <a:lnTo>
                  <a:pt x="17820" y="7714"/>
                </a:lnTo>
                <a:lnTo>
                  <a:pt x="15660" y="7714"/>
                </a:lnTo>
                <a:close/>
              </a:path>
              <a:path w="21600" h="21600" extrusionOk="0">
                <a:moveTo>
                  <a:pt x="17820" y="7714"/>
                </a:moveTo>
                <a:lnTo>
                  <a:pt x="17820" y="9257"/>
                </a:lnTo>
                <a:lnTo>
                  <a:pt x="19980" y="9257"/>
                </a:lnTo>
                <a:lnTo>
                  <a:pt x="19980" y="7714"/>
                </a:lnTo>
                <a:lnTo>
                  <a:pt x="17820" y="7714"/>
                </a:lnTo>
                <a:close/>
              </a:path>
              <a:path w="21600" h="21600" extrusionOk="0">
                <a:moveTo>
                  <a:pt x="1620" y="9257"/>
                </a:moveTo>
                <a:lnTo>
                  <a:pt x="1620" y="10800"/>
                </a:lnTo>
                <a:lnTo>
                  <a:pt x="3779" y="10800"/>
                </a:lnTo>
                <a:lnTo>
                  <a:pt x="3779" y="9257"/>
                </a:lnTo>
                <a:lnTo>
                  <a:pt x="1620" y="9257"/>
                </a:lnTo>
                <a:close/>
              </a:path>
              <a:path w="21600" h="21600" extrusionOk="0">
                <a:moveTo>
                  <a:pt x="3779" y="9257"/>
                </a:moveTo>
                <a:lnTo>
                  <a:pt x="3779" y="10800"/>
                </a:lnTo>
                <a:lnTo>
                  <a:pt x="5940" y="10800"/>
                </a:lnTo>
                <a:lnTo>
                  <a:pt x="5940" y="9257"/>
                </a:lnTo>
                <a:lnTo>
                  <a:pt x="3779" y="9257"/>
                </a:lnTo>
                <a:close/>
              </a:path>
              <a:path w="21600" h="21600" extrusionOk="0">
                <a:moveTo>
                  <a:pt x="5940" y="9257"/>
                </a:moveTo>
                <a:lnTo>
                  <a:pt x="5940" y="10800"/>
                </a:lnTo>
                <a:lnTo>
                  <a:pt x="8100" y="10800"/>
                </a:lnTo>
                <a:lnTo>
                  <a:pt x="8100" y="9257"/>
                </a:lnTo>
                <a:lnTo>
                  <a:pt x="5940" y="9257"/>
                </a:lnTo>
                <a:close/>
              </a:path>
              <a:path w="21600" h="21600" extrusionOk="0">
                <a:moveTo>
                  <a:pt x="8100" y="9257"/>
                </a:moveTo>
                <a:lnTo>
                  <a:pt x="8100" y="10800"/>
                </a:lnTo>
                <a:lnTo>
                  <a:pt x="10260" y="10800"/>
                </a:lnTo>
                <a:lnTo>
                  <a:pt x="10260" y="9257"/>
                </a:lnTo>
                <a:lnTo>
                  <a:pt x="8100" y="9257"/>
                </a:lnTo>
                <a:close/>
              </a:path>
              <a:path w="21600" h="21600" extrusionOk="0">
                <a:moveTo>
                  <a:pt x="10260" y="9257"/>
                </a:moveTo>
                <a:lnTo>
                  <a:pt x="10260" y="10800"/>
                </a:lnTo>
                <a:lnTo>
                  <a:pt x="12419" y="10800"/>
                </a:lnTo>
                <a:lnTo>
                  <a:pt x="12419" y="9257"/>
                </a:lnTo>
                <a:lnTo>
                  <a:pt x="10260" y="9257"/>
                </a:lnTo>
                <a:close/>
              </a:path>
              <a:path w="21600" h="21600" extrusionOk="0">
                <a:moveTo>
                  <a:pt x="12419" y="9257"/>
                </a:moveTo>
                <a:lnTo>
                  <a:pt x="12419" y="10800"/>
                </a:lnTo>
                <a:lnTo>
                  <a:pt x="14580" y="10800"/>
                </a:lnTo>
                <a:lnTo>
                  <a:pt x="14580" y="9257"/>
                </a:lnTo>
                <a:lnTo>
                  <a:pt x="12419" y="9257"/>
                </a:lnTo>
                <a:close/>
              </a:path>
              <a:path w="21600" h="21600" extrusionOk="0">
                <a:moveTo>
                  <a:pt x="14580" y="9257"/>
                </a:moveTo>
                <a:lnTo>
                  <a:pt x="14580" y="10800"/>
                </a:lnTo>
                <a:lnTo>
                  <a:pt x="16740" y="10800"/>
                </a:lnTo>
                <a:lnTo>
                  <a:pt x="16740" y="9257"/>
                </a:lnTo>
                <a:lnTo>
                  <a:pt x="14580" y="9257"/>
                </a:lnTo>
                <a:close/>
              </a:path>
              <a:path w="21600" h="21600" extrusionOk="0">
                <a:moveTo>
                  <a:pt x="16740" y="9257"/>
                </a:moveTo>
                <a:lnTo>
                  <a:pt x="16740" y="10800"/>
                </a:lnTo>
                <a:lnTo>
                  <a:pt x="18900" y="10800"/>
                </a:lnTo>
                <a:lnTo>
                  <a:pt x="18900" y="9257"/>
                </a:lnTo>
                <a:lnTo>
                  <a:pt x="16740" y="9257"/>
                </a:lnTo>
                <a:close/>
              </a:path>
              <a:path w="21600" h="21600" extrusionOk="0">
                <a:moveTo>
                  <a:pt x="18900" y="9257"/>
                </a:moveTo>
                <a:lnTo>
                  <a:pt x="18900" y="10800"/>
                </a:lnTo>
                <a:lnTo>
                  <a:pt x="21060" y="10800"/>
                </a:lnTo>
                <a:lnTo>
                  <a:pt x="21060" y="9257"/>
                </a:lnTo>
                <a:lnTo>
                  <a:pt x="18900" y="9257"/>
                </a:lnTo>
                <a:close/>
              </a:path>
              <a:path w="21600" h="21600" extrusionOk="0">
                <a:moveTo>
                  <a:pt x="540" y="10800"/>
                </a:moveTo>
                <a:lnTo>
                  <a:pt x="540" y="12342"/>
                </a:lnTo>
                <a:lnTo>
                  <a:pt x="2700" y="12342"/>
                </a:lnTo>
                <a:lnTo>
                  <a:pt x="2700" y="10800"/>
                </a:lnTo>
                <a:lnTo>
                  <a:pt x="540" y="10800"/>
                </a:lnTo>
                <a:close/>
              </a:path>
              <a:path w="21600" h="21600" extrusionOk="0">
                <a:moveTo>
                  <a:pt x="2700" y="10800"/>
                </a:moveTo>
                <a:lnTo>
                  <a:pt x="2700" y="12342"/>
                </a:lnTo>
                <a:lnTo>
                  <a:pt x="4860" y="12342"/>
                </a:lnTo>
                <a:lnTo>
                  <a:pt x="4860" y="10800"/>
                </a:lnTo>
                <a:lnTo>
                  <a:pt x="2700" y="10800"/>
                </a:lnTo>
                <a:close/>
              </a:path>
              <a:path w="21600" h="21600" extrusionOk="0">
                <a:moveTo>
                  <a:pt x="4860" y="10800"/>
                </a:moveTo>
                <a:lnTo>
                  <a:pt x="4860" y="12342"/>
                </a:lnTo>
                <a:lnTo>
                  <a:pt x="7020" y="12342"/>
                </a:lnTo>
                <a:lnTo>
                  <a:pt x="7020" y="10800"/>
                </a:lnTo>
                <a:lnTo>
                  <a:pt x="4860" y="10800"/>
                </a:lnTo>
                <a:close/>
              </a:path>
              <a:path w="21600" h="21600" extrusionOk="0">
                <a:moveTo>
                  <a:pt x="7020" y="10800"/>
                </a:moveTo>
                <a:lnTo>
                  <a:pt x="7020" y="12342"/>
                </a:lnTo>
                <a:lnTo>
                  <a:pt x="9180" y="12342"/>
                </a:lnTo>
                <a:lnTo>
                  <a:pt x="9180" y="10800"/>
                </a:lnTo>
                <a:lnTo>
                  <a:pt x="7020" y="10800"/>
                </a:lnTo>
                <a:close/>
              </a:path>
              <a:path w="21600" h="21600" extrusionOk="0">
                <a:moveTo>
                  <a:pt x="9180" y="10800"/>
                </a:moveTo>
                <a:lnTo>
                  <a:pt x="9180" y="12342"/>
                </a:lnTo>
                <a:lnTo>
                  <a:pt x="11340" y="12342"/>
                </a:lnTo>
                <a:lnTo>
                  <a:pt x="11340" y="10800"/>
                </a:lnTo>
                <a:lnTo>
                  <a:pt x="9180" y="10800"/>
                </a:lnTo>
                <a:close/>
              </a:path>
              <a:path w="21600" h="21600" extrusionOk="0">
                <a:moveTo>
                  <a:pt x="11340" y="10800"/>
                </a:moveTo>
                <a:lnTo>
                  <a:pt x="11340" y="12342"/>
                </a:lnTo>
                <a:lnTo>
                  <a:pt x="13500" y="12342"/>
                </a:lnTo>
                <a:lnTo>
                  <a:pt x="13500" y="10800"/>
                </a:lnTo>
                <a:lnTo>
                  <a:pt x="11340" y="10800"/>
                </a:lnTo>
                <a:close/>
              </a:path>
              <a:path w="21600" h="21600" extrusionOk="0">
                <a:moveTo>
                  <a:pt x="13500" y="10800"/>
                </a:moveTo>
                <a:lnTo>
                  <a:pt x="13500" y="12342"/>
                </a:lnTo>
                <a:lnTo>
                  <a:pt x="15660" y="12342"/>
                </a:lnTo>
                <a:lnTo>
                  <a:pt x="15660" y="10800"/>
                </a:lnTo>
                <a:lnTo>
                  <a:pt x="13500" y="10800"/>
                </a:lnTo>
                <a:close/>
              </a:path>
              <a:path w="21600" h="21600" extrusionOk="0">
                <a:moveTo>
                  <a:pt x="15660" y="10800"/>
                </a:moveTo>
                <a:lnTo>
                  <a:pt x="15660" y="12342"/>
                </a:lnTo>
                <a:lnTo>
                  <a:pt x="17820" y="12342"/>
                </a:lnTo>
                <a:lnTo>
                  <a:pt x="17820" y="10800"/>
                </a:lnTo>
                <a:lnTo>
                  <a:pt x="15660" y="10800"/>
                </a:lnTo>
                <a:close/>
              </a:path>
              <a:path w="21600" h="21600" extrusionOk="0">
                <a:moveTo>
                  <a:pt x="17820" y="10800"/>
                </a:moveTo>
                <a:lnTo>
                  <a:pt x="17820" y="12342"/>
                </a:lnTo>
                <a:lnTo>
                  <a:pt x="19980" y="12342"/>
                </a:lnTo>
                <a:lnTo>
                  <a:pt x="19980" y="10800"/>
                </a:lnTo>
                <a:lnTo>
                  <a:pt x="17820" y="10800"/>
                </a:lnTo>
                <a:close/>
              </a:path>
              <a:path w="21600" h="21600" extrusionOk="0">
                <a:moveTo>
                  <a:pt x="1620" y="12342"/>
                </a:moveTo>
                <a:lnTo>
                  <a:pt x="1620" y="13885"/>
                </a:lnTo>
                <a:lnTo>
                  <a:pt x="3779" y="13885"/>
                </a:lnTo>
                <a:lnTo>
                  <a:pt x="3779" y="12342"/>
                </a:lnTo>
                <a:lnTo>
                  <a:pt x="1620" y="12342"/>
                </a:lnTo>
                <a:close/>
              </a:path>
              <a:path w="21600" h="21600" extrusionOk="0">
                <a:moveTo>
                  <a:pt x="3779" y="12342"/>
                </a:moveTo>
                <a:lnTo>
                  <a:pt x="3779" y="13885"/>
                </a:lnTo>
                <a:lnTo>
                  <a:pt x="5940" y="13885"/>
                </a:lnTo>
                <a:lnTo>
                  <a:pt x="5940" y="12342"/>
                </a:lnTo>
                <a:lnTo>
                  <a:pt x="3779" y="12342"/>
                </a:lnTo>
                <a:close/>
              </a:path>
              <a:path w="21600" h="21600" extrusionOk="0">
                <a:moveTo>
                  <a:pt x="5940" y="12342"/>
                </a:moveTo>
                <a:lnTo>
                  <a:pt x="5940" y="13885"/>
                </a:lnTo>
                <a:lnTo>
                  <a:pt x="8100" y="13885"/>
                </a:lnTo>
                <a:lnTo>
                  <a:pt x="8100" y="12342"/>
                </a:lnTo>
                <a:lnTo>
                  <a:pt x="5940" y="12342"/>
                </a:lnTo>
                <a:close/>
              </a:path>
              <a:path w="21600" h="21600" extrusionOk="0">
                <a:moveTo>
                  <a:pt x="8100" y="12342"/>
                </a:moveTo>
                <a:lnTo>
                  <a:pt x="8100" y="13885"/>
                </a:lnTo>
                <a:lnTo>
                  <a:pt x="10260" y="13885"/>
                </a:lnTo>
                <a:lnTo>
                  <a:pt x="10260" y="12342"/>
                </a:lnTo>
                <a:lnTo>
                  <a:pt x="8100" y="12342"/>
                </a:lnTo>
                <a:close/>
              </a:path>
              <a:path w="21600" h="21600" extrusionOk="0">
                <a:moveTo>
                  <a:pt x="10260" y="12342"/>
                </a:moveTo>
                <a:lnTo>
                  <a:pt x="10260" y="13885"/>
                </a:lnTo>
                <a:lnTo>
                  <a:pt x="12419" y="13885"/>
                </a:lnTo>
                <a:lnTo>
                  <a:pt x="12419" y="12342"/>
                </a:lnTo>
                <a:lnTo>
                  <a:pt x="10260" y="12342"/>
                </a:lnTo>
                <a:close/>
              </a:path>
              <a:path w="21600" h="21600" extrusionOk="0">
                <a:moveTo>
                  <a:pt x="12419" y="12342"/>
                </a:moveTo>
                <a:lnTo>
                  <a:pt x="12419" y="13885"/>
                </a:lnTo>
                <a:lnTo>
                  <a:pt x="14580" y="13885"/>
                </a:lnTo>
                <a:lnTo>
                  <a:pt x="14580" y="12342"/>
                </a:lnTo>
                <a:lnTo>
                  <a:pt x="12419" y="12342"/>
                </a:lnTo>
                <a:close/>
              </a:path>
              <a:path w="21600" h="21600" extrusionOk="0">
                <a:moveTo>
                  <a:pt x="14580" y="12342"/>
                </a:moveTo>
                <a:lnTo>
                  <a:pt x="14580" y="13885"/>
                </a:lnTo>
                <a:lnTo>
                  <a:pt x="16740" y="13885"/>
                </a:lnTo>
                <a:lnTo>
                  <a:pt x="16740" y="12342"/>
                </a:lnTo>
                <a:lnTo>
                  <a:pt x="14580" y="12342"/>
                </a:lnTo>
                <a:close/>
              </a:path>
              <a:path w="21600" h="21600" extrusionOk="0">
                <a:moveTo>
                  <a:pt x="16740" y="12342"/>
                </a:moveTo>
                <a:lnTo>
                  <a:pt x="16740" y="13885"/>
                </a:lnTo>
                <a:lnTo>
                  <a:pt x="18900" y="13885"/>
                </a:lnTo>
                <a:lnTo>
                  <a:pt x="18900" y="12342"/>
                </a:lnTo>
                <a:lnTo>
                  <a:pt x="16740" y="12342"/>
                </a:lnTo>
                <a:close/>
              </a:path>
              <a:path w="21600" h="21600" extrusionOk="0">
                <a:moveTo>
                  <a:pt x="18900" y="12342"/>
                </a:moveTo>
                <a:lnTo>
                  <a:pt x="18900" y="13885"/>
                </a:lnTo>
                <a:lnTo>
                  <a:pt x="21060" y="13885"/>
                </a:lnTo>
                <a:lnTo>
                  <a:pt x="21060" y="12342"/>
                </a:lnTo>
                <a:lnTo>
                  <a:pt x="18900" y="12342"/>
                </a:lnTo>
                <a:close/>
              </a:path>
              <a:path w="21600" h="21600" extrusionOk="0">
                <a:moveTo>
                  <a:pt x="540" y="13885"/>
                </a:moveTo>
                <a:lnTo>
                  <a:pt x="540" y="15428"/>
                </a:lnTo>
                <a:lnTo>
                  <a:pt x="2700" y="15428"/>
                </a:lnTo>
                <a:lnTo>
                  <a:pt x="2700" y="13885"/>
                </a:lnTo>
                <a:lnTo>
                  <a:pt x="540" y="13885"/>
                </a:lnTo>
                <a:close/>
              </a:path>
              <a:path w="21600" h="21600" extrusionOk="0">
                <a:moveTo>
                  <a:pt x="2700" y="13885"/>
                </a:moveTo>
                <a:lnTo>
                  <a:pt x="2700" y="15428"/>
                </a:lnTo>
                <a:lnTo>
                  <a:pt x="4860" y="15428"/>
                </a:lnTo>
                <a:lnTo>
                  <a:pt x="4860" y="13885"/>
                </a:lnTo>
                <a:lnTo>
                  <a:pt x="2700" y="13885"/>
                </a:lnTo>
                <a:close/>
              </a:path>
              <a:path w="21600" h="21600" extrusionOk="0">
                <a:moveTo>
                  <a:pt x="4860" y="13885"/>
                </a:moveTo>
                <a:lnTo>
                  <a:pt x="4860" y="15428"/>
                </a:lnTo>
                <a:lnTo>
                  <a:pt x="7020" y="15428"/>
                </a:lnTo>
                <a:lnTo>
                  <a:pt x="7020" y="13885"/>
                </a:lnTo>
                <a:lnTo>
                  <a:pt x="4860" y="13885"/>
                </a:lnTo>
                <a:close/>
              </a:path>
              <a:path w="21600" h="21600" extrusionOk="0">
                <a:moveTo>
                  <a:pt x="7020" y="13885"/>
                </a:moveTo>
                <a:lnTo>
                  <a:pt x="7020" y="15428"/>
                </a:lnTo>
                <a:lnTo>
                  <a:pt x="9180" y="15428"/>
                </a:lnTo>
                <a:lnTo>
                  <a:pt x="9180" y="13885"/>
                </a:lnTo>
                <a:lnTo>
                  <a:pt x="7020" y="13885"/>
                </a:lnTo>
                <a:close/>
              </a:path>
              <a:path w="21600" h="21600" extrusionOk="0">
                <a:moveTo>
                  <a:pt x="9180" y="13885"/>
                </a:moveTo>
                <a:lnTo>
                  <a:pt x="9180" y="15428"/>
                </a:lnTo>
                <a:lnTo>
                  <a:pt x="11340" y="15428"/>
                </a:lnTo>
                <a:lnTo>
                  <a:pt x="11340" y="13885"/>
                </a:lnTo>
                <a:lnTo>
                  <a:pt x="9180" y="13885"/>
                </a:lnTo>
                <a:close/>
              </a:path>
              <a:path w="21600" h="21600" extrusionOk="0">
                <a:moveTo>
                  <a:pt x="11340" y="13885"/>
                </a:moveTo>
                <a:lnTo>
                  <a:pt x="11340" y="15428"/>
                </a:lnTo>
                <a:lnTo>
                  <a:pt x="13500" y="15428"/>
                </a:lnTo>
                <a:lnTo>
                  <a:pt x="13500" y="13885"/>
                </a:lnTo>
                <a:lnTo>
                  <a:pt x="11340" y="13885"/>
                </a:lnTo>
                <a:close/>
              </a:path>
              <a:path w="21600" h="21600" extrusionOk="0">
                <a:moveTo>
                  <a:pt x="13500" y="13885"/>
                </a:moveTo>
                <a:lnTo>
                  <a:pt x="13500" y="15428"/>
                </a:lnTo>
                <a:lnTo>
                  <a:pt x="15660" y="15428"/>
                </a:lnTo>
                <a:lnTo>
                  <a:pt x="15660" y="13885"/>
                </a:lnTo>
                <a:lnTo>
                  <a:pt x="13500" y="13885"/>
                </a:lnTo>
                <a:close/>
              </a:path>
              <a:path w="21600" h="21600" extrusionOk="0">
                <a:moveTo>
                  <a:pt x="15660" y="13885"/>
                </a:moveTo>
                <a:lnTo>
                  <a:pt x="15660" y="15428"/>
                </a:lnTo>
                <a:lnTo>
                  <a:pt x="17820" y="15428"/>
                </a:lnTo>
                <a:lnTo>
                  <a:pt x="17820" y="13885"/>
                </a:lnTo>
                <a:lnTo>
                  <a:pt x="15660" y="13885"/>
                </a:lnTo>
                <a:close/>
              </a:path>
              <a:path w="21600" h="21600" extrusionOk="0">
                <a:moveTo>
                  <a:pt x="17820" y="13885"/>
                </a:moveTo>
                <a:lnTo>
                  <a:pt x="17820" y="15428"/>
                </a:lnTo>
                <a:lnTo>
                  <a:pt x="19980" y="15428"/>
                </a:lnTo>
                <a:lnTo>
                  <a:pt x="19980" y="13885"/>
                </a:lnTo>
                <a:lnTo>
                  <a:pt x="17820" y="13885"/>
                </a:lnTo>
                <a:close/>
              </a:path>
              <a:path w="21600" h="21600" extrusionOk="0">
                <a:moveTo>
                  <a:pt x="1620" y="15428"/>
                </a:moveTo>
                <a:lnTo>
                  <a:pt x="1620" y="16971"/>
                </a:lnTo>
                <a:lnTo>
                  <a:pt x="3779" y="16971"/>
                </a:lnTo>
                <a:lnTo>
                  <a:pt x="3779" y="15428"/>
                </a:lnTo>
                <a:lnTo>
                  <a:pt x="1620" y="15428"/>
                </a:lnTo>
                <a:close/>
              </a:path>
              <a:path w="21600" h="21600" extrusionOk="0">
                <a:moveTo>
                  <a:pt x="3779" y="15428"/>
                </a:moveTo>
                <a:lnTo>
                  <a:pt x="3779" y="16971"/>
                </a:lnTo>
                <a:lnTo>
                  <a:pt x="5940" y="16971"/>
                </a:lnTo>
                <a:lnTo>
                  <a:pt x="5940" y="15428"/>
                </a:lnTo>
                <a:lnTo>
                  <a:pt x="3779" y="15428"/>
                </a:lnTo>
                <a:close/>
              </a:path>
              <a:path w="21600" h="21600" extrusionOk="0">
                <a:moveTo>
                  <a:pt x="5940" y="15428"/>
                </a:moveTo>
                <a:lnTo>
                  <a:pt x="5940" y="16971"/>
                </a:lnTo>
                <a:lnTo>
                  <a:pt x="8100" y="16971"/>
                </a:lnTo>
                <a:lnTo>
                  <a:pt x="8100" y="15428"/>
                </a:lnTo>
                <a:lnTo>
                  <a:pt x="5940" y="15428"/>
                </a:lnTo>
                <a:close/>
              </a:path>
              <a:path w="21600" h="21600" extrusionOk="0">
                <a:moveTo>
                  <a:pt x="8100" y="15428"/>
                </a:moveTo>
                <a:lnTo>
                  <a:pt x="8100" y="16971"/>
                </a:lnTo>
                <a:lnTo>
                  <a:pt x="10260" y="16971"/>
                </a:lnTo>
                <a:lnTo>
                  <a:pt x="10260" y="15428"/>
                </a:lnTo>
                <a:lnTo>
                  <a:pt x="8100" y="15428"/>
                </a:lnTo>
                <a:close/>
              </a:path>
              <a:path w="21600" h="21600" extrusionOk="0">
                <a:moveTo>
                  <a:pt x="10260" y="15428"/>
                </a:moveTo>
                <a:lnTo>
                  <a:pt x="10260" y="16971"/>
                </a:lnTo>
                <a:lnTo>
                  <a:pt x="12419" y="16971"/>
                </a:lnTo>
                <a:lnTo>
                  <a:pt x="12419" y="15428"/>
                </a:lnTo>
                <a:lnTo>
                  <a:pt x="10260" y="15428"/>
                </a:lnTo>
                <a:close/>
              </a:path>
              <a:path w="21600" h="21600" extrusionOk="0">
                <a:moveTo>
                  <a:pt x="12419" y="15428"/>
                </a:moveTo>
                <a:lnTo>
                  <a:pt x="12419" y="16971"/>
                </a:lnTo>
                <a:lnTo>
                  <a:pt x="14580" y="16971"/>
                </a:lnTo>
                <a:lnTo>
                  <a:pt x="14580" y="15428"/>
                </a:lnTo>
                <a:lnTo>
                  <a:pt x="12419" y="15428"/>
                </a:lnTo>
                <a:close/>
              </a:path>
              <a:path w="21600" h="21600" extrusionOk="0">
                <a:moveTo>
                  <a:pt x="14580" y="15428"/>
                </a:moveTo>
                <a:lnTo>
                  <a:pt x="14580" y="16971"/>
                </a:lnTo>
                <a:lnTo>
                  <a:pt x="16740" y="16971"/>
                </a:lnTo>
                <a:lnTo>
                  <a:pt x="16740" y="15428"/>
                </a:lnTo>
                <a:lnTo>
                  <a:pt x="14580" y="15428"/>
                </a:lnTo>
                <a:close/>
              </a:path>
              <a:path w="21600" h="21600" extrusionOk="0">
                <a:moveTo>
                  <a:pt x="16740" y="15428"/>
                </a:moveTo>
                <a:lnTo>
                  <a:pt x="16740" y="16971"/>
                </a:lnTo>
                <a:lnTo>
                  <a:pt x="18900" y="16971"/>
                </a:lnTo>
                <a:lnTo>
                  <a:pt x="18900" y="15428"/>
                </a:lnTo>
                <a:lnTo>
                  <a:pt x="16740" y="15428"/>
                </a:lnTo>
                <a:close/>
              </a:path>
              <a:path w="21600" h="21600" extrusionOk="0">
                <a:moveTo>
                  <a:pt x="18900" y="15428"/>
                </a:moveTo>
                <a:lnTo>
                  <a:pt x="18900" y="16971"/>
                </a:lnTo>
                <a:lnTo>
                  <a:pt x="21060" y="16971"/>
                </a:lnTo>
                <a:lnTo>
                  <a:pt x="21060" y="15428"/>
                </a:lnTo>
                <a:lnTo>
                  <a:pt x="18900" y="15428"/>
                </a:lnTo>
                <a:close/>
              </a:path>
              <a:path w="21600" h="21600" extrusionOk="0">
                <a:moveTo>
                  <a:pt x="540" y="16971"/>
                </a:moveTo>
                <a:lnTo>
                  <a:pt x="540" y="18514"/>
                </a:lnTo>
                <a:lnTo>
                  <a:pt x="2700" y="18514"/>
                </a:lnTo>
                <a:lnTo>
                  <a:pt x="2700" y="16971"/>
                </a:lnTo>
                <a:lnTo>
                  <a:pt x="540" y="16971"/>
                </a:lnTo>
                <a:close/>
              </a:path>
              <a:path w="21600" h="21600" extrusionOk="0">
                <a:moveTo>
                  <a:pt x="2700" y="16971"/>
                </a:moveTo>
                <a:lnTo>
                  <a:pt x="2700" y="18514"/>
                </a:lnTo>
                <a:lnTo>
                  <a:pt x="4860" y="18514"/>
                </a:lnTo>
                <a:lnTo>
                  <a:pt x="4860" y="16971"/>
                </a:lnTo>
                <a:lnTo>
                  <a:pt x="2700" y="16971"/>
                </a:lnTo>
                <a:close/>
              </a:path>
              <a:path w="21600" h="21600" extrusionOk="0">
                <a:moveTo>
                  <a:pt x="4860" y="16971"/>
                </a:moveTo>
                <a:lnTo>
                  <a:pt x="4860" y="18514"/>
                </a:lnTo>
                <a:lnTo>
                  <a:pt x="7020" y="18514"/>
                </a:lnTo>
                <a:lnTo>
                  <a:pt x="7020" y="16971"/>
                </a:lnTo>
                <a:lnTo>
                  <a:pt x="4860" y="16971"/>
                </a:lnTo>
                <a:close/>
              </a:path>
              <a:path w="21600" h="21600" extrusionOk="0">
                <a:moveTo>
                  <a:pt x="7020" y="16971"/>
                </a:moveTo>
                <a:lnTo>
                  <a:pt x="7020" y="18514"/>
                </a:lnTo>
                <a:lnTo>
                  <a:pt x="9180" y="18514"/>
                </a:lnTo>
                <a:lnTo>
                  <a:pt x="9180" y="16971"/>
                </a:lnTo>
                <a:lnTo>
                  <a:pt x="7020" y="16971"/>
                </a:lnTo>
                <a:close/>
              </a:path>
              <a:path w="21600" h="21600" extrusionOk="0">
                <a:moveTo>
                  <a:pt x="9180" y="16971"/>
                </a:moveTo>
                <a:lnTo>
                  <a:pt x="9180" y="18514"/>
                </a:lnTo>
                <a:lnTo>
                  <a:pt x="11340" y="18514"/>
                </a:lnTo>
                <a:lnTo>
                  <a:pt x="11340" y="16971"/>
                </a:lnTo>
                <a:lnTo>
                  <a:pt x="9180" y="16971"/>
                </a:lnTo>
                <a:close/>
              </a:path>
              <a:path w="21600" h="21600" extrusionOk="0">
                <a:moveTo>
                  <a:pt x="11340" y="16971"/>
                </a:moveTo>
                <a:lnTo>
                  <a:pt x="11340" y="18514"/>
                </a:lnTo>
                <a:lnTo>
                  <a:pt x="13500" y="18514"/>
                </a:lnTo>
                <a:lnTo>
                  <a:pt x="13500" y="16971"/>
                </a:lnTo>
                <a:lnTo>
                  <a:pt x="11340" y="16971"/>
                </a:lnTo>
                <a:close/>
              </a:path>
              <a:path w="21600" h="21600" extrusionOk="0">
                <a:moveTo>
                  <a:pt x="13500" y="16971"/>
                </a:moveTo>
                <a:lnTo>
                  <a:pt x="13500" y="18514"/>
                </a:lnTo>
                <a:lnTo>
                  <a:pt x="15660" y="18514"/>
                </a:lnTo>
                <a:lnTo>
                  <a:pt x="15660" y="16971"/>
                </a:lnTo>
                <a:lnTo>
                  <a:pt x="13500" y="16971"/>
                </a:lnTo>
                <a:close/>
              </a:path>
              <a:path w="21600" h="21600" extrusionOk="0">
                <a:moveTo>
                  <a:pt x="15660" y="16971"/>
                </a:moveTo>
                <a:lnTo>
                  <a:pt x="15660" y="18514"/>
                </a:lnTo>
                <a:lnTo>
                  <a:pt x="17820" y="18514"/>
                </a:lnTo>
                <a:lnTo>
                  <a:pt x="17820" y="16971"/>
                </a:lnTo>
                <a:lnTo>
                  <a:pt x="15660" y="16971"/>
                </a:lnTo>
                <a:close/>
              </a:path>
              <a:path w="21600" h="21600" extrusionOk="0">
                <a:moveTo>
                  <a:pt x="17820" y="16971"/>
                </a:moveTo>
                <a:lnTo>
                  <a:pt x="17820" y="18514"/>
                </a:lnTo>
                <a:lnTo>
                  <a:pt x="19980" y="18514"/>
                </a:lnTo>
                <a:lnTo>
                  <a:pt x="19980" y="16971"/>
                </a:lnTo>
                <a:lnTo>
                  <a:pt x="17820" y="16971"/>
                </a:lnTo>
                <a:close/>
              </a:path>
              <a:path w="21600" h="21600" extrusionOk="0">
                <a:moveTo>
                  <a:pt x="1620" y="18514"/>
                </a:moveTo>
                <a:lnTo>
                  <a:pt x="1620" y="20057"/>
                </a:lnTo>
                <a:lnTo>
                  <a:pt x="3779" y="20057"/>
                </a:lnTo>
                <a:lnTo>
                  <a:pt x="3779" y="18514"/>
                </a:lnTo>
                <a:lnTo>
                  <a:pt x="1620" y="18514"/>
                </a:lnTo>
                <a:close/>
              </a:path>
              <a:path w="21600" h="21600" extrusionOk="0">
                <a:moveTo>
                  <a:pt x="3779" y="18514"/>
                </a:moveTo>
                <a:lnTo>
                  <a:pt x="3779" y="20057"/>
                </a:lnTo>
                <a:lnTo>
                  <a:pt x="5940" y="20057"/>
                </a:lnTo>
                <a:lnTo>
                  <a:pt x="5940" y="18514"/>
                </a:lnTo>
                <a:lnTo>
                  <a:pt x="3779" y="18514"/>
                </a:lnTo>
                <a:close/>
              </a:path>
              <a:path w="21600" h="21600" extrusionOk="0">
                <a:moveTo>
                  <a:pt x="5940" y="18514"/>
                </a:moveTo>
                <a:lnTo>
                  <a:pt x="5940" y="20057"/>
                </a:lnTo>
                <a:lnTo>
                  <a:pt x="8100" y="20057"/>
                </a:lnTo>
                <a:lnTo>
                  <a:pt x="8100" y="18514"/>
                </a:lnTo>
                <a:lnTo>
                  <a:pt x="5940" y="18514"/>
                </a:lnTo>
                <a:close/>
              </a:path>
              <a:path w="21600" h="21600" extrusionOk="0">
                <a:moveTo>
                  <a:pt x="8100" y="18514"/>
                </a:moveTo>
                <a:lnTo>
                  <a:pt x="8100" y="20057"/>
                </a:lnTo>
                <a:lnTo>
                  <a:pt x="10260" y="20057"/>
                </a:lnTo>
                <a:lnTo>
                  <a:pt x="10260" y="18514"/>
                </a:lnTo>
                <a:lnTo>
                  <a:pt x="8100" y="18514"/>
                </a:lnTo>
                <a:close/>
              </a:path>
              <a:path w="21600" h="21600" extrusionOk="0">
                <a:moveTo>
                  <a:pt x="10260" y="18514"/>
                </a:moveTo>
                <a:lnTo>
                  <a:pt x="10260" y="20057"/>
                </a:lnTo>
                <a:lnTo>
                  <a:pt x="12419" y="20057"/>
                </a:lnTo>
                <a:lnTo>
                  <a:pt x="12419" y="18514"/>
                </a:lnTo>
                <a:lnTo>
                  <a:pt x="10260" y="18514"/>
                </a:lnTo>
                <a:close/>
              </a:path>
              <a:path w="21600" h="21600" extrusionOk="0">
                <a:moveTo>
                  <a:pt x="12419" y="18514"/>
                </a:moveTo>
                <a:lnTo>
                  <a:pt x="12419" y="20057"/>
                </a:lnTo>
                <a:lnTo>
                  <a:pt x="14580" y="20057"/>
                </a:lnTo>
                <a:lnTo>
                  <a:pt x="14580" y="18514"/>
                </a:lnTo>
                <a:lnTo>
                  <a:pt x="12419" y="18514"/>
                </a:lnTo>
                <a:close/>
              </a:path>
              <a:path w="21600" h="21600" extrusionOk="0">
                <a:moveTo>
                  <a:pt x="14580" y="18514"/>
                </a:moveTo>
                <a:lnTo>
                  <a:pt x="14580" y="20057"/>
                </a:lnTo>
                <a:lnTo>
                  <a:pt x="16740" y="20057"/>
                </a:lnTo>
                <a:lnTo>
                  <a:pt x="16740" y="18514"/>
                </a:lnTo>
                <a:lnTo>
                  <a:pt x="14580" y="18514"/>
                </a:lnTo>
                <a:close/>
              </a:path>
              <a:path w="21600" h="21600" extrusionOk="0">
                <a:moveTo>
                  <a:pt x="16740" y="18514"/>
                </a:moveTo>
                <a:lnTo>
                  <a:pt x="16740" y="20057"/>
                </a:lnTo>
                <a:lnTo>
                  <a:pt x="18900" y="20057"/>
                </a:lnTo>
                <a:lnTo>
                  <a:pt x="18900" y="18514"/>
                </a:lnTo>
                <a:lnTo>
                  <a:pt x="16740" y="18514"/>
                </a:lnTo>
                <a:close/>
              </a:path>
              <a:path w="21600" h="21600" extrusionOk="0">
                <a:moveTo>
                  <a:pt x="18900" y="18514"/>
                </a:moveTo>
                <a:lnTo>
                  <a:pt x="18900" y="20057"/>
                </a:lnTo>
                <a:lnTo>
                  <a:pt x="21060" y="20057"/>
                </a:lnTo>
                <a:lnTo>
                  <a:pt x="21060" y="18514"/>
                </a:lnTo>
                <a:lnTo>
                  <a:pt x="18900" y="18514"/>
                </a:lnTo>
                <a:close/>
              </a:path>
              <a:path w="21600" h="21600" extrusionOk="0">
                <a:moveTo>
                  <a:pt x="540" y="20057"/>
                </a:moveTo>
                <a:lnTo>
                  <a:pt x="540" y="21600"/>
                </a:lnTo>
                <a:lnTo>
                  <a:pt x="2700" y="21600"/>
                </a:lnTo>
                <a:lnTo>
                  <a:pt x="2700" y="20057"/>
                </a:lnTo>
                <a:lnTo>
                  <a:pt x="540" y="20057"/>
                </a:lnTo>
                <a:close/>
              </a:path>
              <a:path w="21600" h="21600" extrusionOk="0">
                <a:moveTo>
                  <a:pt x="2700" y="20057"/>
                </a:moveTo>
                <a:lnTo>
                  <a:pt x="2700" y="21600"/>
                </a:lnTo>
                <a:lnTo>
                  <a:pt x="4860" y="21600"/>
                </a:lnTo>
                <a:lnTo>
                  <a:pt x="4860" y="20057"/>
                </a:lnTo>
                <a:lnTo>
                  <a:pt x="2700" y="20057"/>
                </a:lnTo>
                <a:close/>
              </a:path>
              <a:path w="21600" h="21600" extrusionOk="0">
                <a:moveTo>
                  <a:pt x="4860" y="20057"/>
                </a:moveTo>
                <a:lnTo>
                  <a:pt x="4860" y="21600"/>
                </a:lnTo>
                <a:lnTo>
                  <a:pt x="7020" y="21600"/>
                </a:lnTo>
                <a:lnTo>
                  <a:pt x="7020" y="20057"/>
                </a:lnTo>
                <a:lnTo>
                  <a:pt x="4860" y="20057"/>
                </a:lnTo>
                <a:close/>
              </a:path>
              <a:path w="21600" h="21600" extrusionOk="0">
                <a:moveTo>
                  <a:pt x="7020" y="20057"/>
                </a:moveTo>
                <a:lnTo>
                  <a:pt x="7020" y="21600"/>
                </a:lnTo>
                <a:lnTo>
                  <a:pt x="9180" y="21600"/>
                </a:lnTo>
                <a:lnTo>
                  <a:pt x="9180" y="20057"/>
                </a:lnTo>
                <a:lnTo>
                  <a:pt x="7020" y="20057"/>
                </a:lnTo>
                <a:close/>
              </a:path>
              <a:path w="21600" h="21600" extrusionOk="0">
                <a:moveTo>
                  <a:pt x="9180" y="20057"/>
                </a:moveTo>
                <a:lnTo>
                  <a:pt x="9180" y="21600"/>
                </a:lnTo>
                <a:lnTo>
                  <a:pt x="11340" y="21600"/>
                </a:lnTo>
                <a:lnTo>
                  <a:pt x="11340" y="20057"/>
                </a:lnTo>
                <a:lnTo>
                  <a:pt x="9180" y="20057"/>
                </a:lnTo>
                <a:close/>
              </a:path>
              <a:path w="21600" h="21600" extrusionOk="0">
                <a:moveTo>
                  <a:pt x="11340" y="20057"/>
                </a:moveTo>
                <a:lnTo>
                  <a:pt x="11340" y="21600"/>
                </a:lnTo>
                <a:lnTo>
                  <a:pt x="13500" y="21600"/>
                </a:lnTo>
                <a:lnTo>
                  <a:pt x="13500" y="20057"/>
                </a:lnTo>
                <a:lnTo>
                  <a:pt x="11340" y="20057"/>
                </a:lnTo>
                <a:close/>
              </a:path>
              <a:path w="21600" h="21600" extrusionOk="0">
                <a:moveTo>
                  <a:pt x="13500" y="20057"/>
                </a:moveTo>
                <a:lnTo>
                  <a:pt x="13500" y="21600"/>
                </a:lnTo>
                <a:lnTo>
                  <a:pt x="15660" y="21600"/>
                </a:lnTo>
                <a:lnTo>
                  <a:pt x="15660" y="20057"/>
                </a:lnTo>
                <a:lnTo>
                  <a:pt x="13500" y="20057"/>
                </a:lnTo>
                <a:close/>
              </a:path>
              <a:path w="21600" h="21600" extrusionOk="0">
                <a:moveTo>
                  <a:pt x="15660" y="20057"/>
                </a:moveTo>
                <a:lnTo>
                  <a:pt x="15660" y="21600"/>
                </a:lnTo>
                <a:lnTo>
                  <a:pt x="17820" y="21600"/>
                </a:lnTo>
                <a:lnTo>
                  <a:pt x="17820" y="20057"/>
                </a:lnTo>
                <a:lnTo>
                  <a:pt x="15660" y="20057"/>
                </a:lnTo>
                <a:close/>
              </a:path>
              <a:path w="21600" h="21600" extrusionOk="0">
                <a:moveTo>
                  <a:pt x="17820" y="20057"/>
                </a:moveTo>
                <a:lnTo>
                  <a:pt x="17820" y="21600"/>
                </a:lnTo>
                <a:lnTo>
                  <a:pt x="19980" y="21600"/>
                </a:lnTo>
                <a:lnTo>
                  <a:pt x="19980" y="20057"/>
                </a:lnTo>
                <a:lnTo>
                  <a:pt x="17820" y="20057"/>
                </a:lnTo>
                <a:close/>
              </a:path>
              <a:path w="21600" h="21600" extrusionOk="0">
                <a:moveTo>
                  <a:pt x="19980" y="4628"/>
                </a:moveTo>
                <a:lnTo>
                  <a:pt x="21060" y="4628"/>
                </a:lnTo>
                <a:lnTo>
                  <a:pt x="21060" y="6171"/>
                </a:lnTo>
                <a:lnTo>
                  <a:pt x="19980" y="6171"/>
                </a:lnTo>
                <a:lnTo>
                  <a:pt x="19980" y="4628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7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Team building exercise</a:t>
            </a:r>
            <a:endParaRPr lang="en-US" dirty="0"/>
          </a:p>
        </p:txBody>
      </p:sp>
      <p:pic>
        <p:nvPicPr>
          <p:cNvPr id="2050" name="Picture 2" descr="C:\Users\dl9933\AppData\Local\Microsoft\Windows\Temporary Internet Files\Content.IE5\TMLE5CIQ\M965.199.1430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914400"/>
            <a:ext cx="3203004" cy="399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95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1296</TotalTime>
  <Words>363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Angles</vt:lpstr>
      <vt:lpstr>          Leading at the         SPEED OF TRUST</vt:lpstr>
      <vt:lpstr>  High cost low trust</vt:lpstr>
      <vt:lpstr>PowerPoint Presentation</vt:lpstr>
      <vt:lpstr>Trust Continued…</vt:lpstr>
      <vt:lpstr>Lab Example of Trust in Action</vt:lpstr>
      <vt:lpstr>Walls</vt:lpstr>
      <vt:lpstr>Team building exercise</vt:lpstr>
    </vt:vector>
  </TitlesOfParts>
  <Company>Northern Arizona Healthcare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at the         SPEED OF TRUST</dc:title>
  <dc:creator>Danielle Lyons</dc:creator>
  <cp:lastModifiedBy>Danielle Lyons</cp:lastModifiedBy>
  <cp:revision>15</cp:revision>
  <dcterms:created xsi:type="dcterms:W3CDTF">2015-02-17T20:16:21Z</dcterms:created>
  <dcterms:modified xsi:type="dcterms:W3CDTF">2015-02-18T17:54:27Z</dcterms:modified>
</cp:coreProperties>
</file>