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notesSlides/notesSlide2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2.xml" ContentType="application/vnd.openxmlformats-officedocument.presentationml.notesSlide+xml"/>
  <Override PartName="/ppt/tags/tag40.xml" ContentType="application/vnd.openxmlformats-officedocument.presentationml.tags+xml"/>
  <Override PartName="/ppt/notesSlides/notesSlide23.xml" ContentType="application/vnd.openxmlformats-officedocument.presentationml.notesSlide+xml"/>
  <Override PartName="/ppt/tags/tag41.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84" r:id="rId15"/>
    <p:sldId id="267" r:id="rId16"/>
    <p:sldId id="285" r:id="rId17"/>
    <p:sldId id="297" r:id="rId18"/>
    <p:sldId id="286" r:id="rId19"/>
    <p:sldId id="268" r:id="rId20"/>
    <p:sldId id="290" r:id="rId21"/>
    <p:sldId id="317" r:id="rId22"/>
    <p:sldId id="291" r:id="rId23"/>
    <p:sldId id="292" r:id="rId24"/>
    <p:sldId id="293" r:id="rId25"/>
    <p:sldId id="294" r:id="rId26"/>
    <p:sldId id="295" r:id="rId27"/>
    <p:sldId id="273" r:id="rId28"/>
    <p:sldId id="287" r:id="rId29"/>
    <p:sldId id="274" r:id="rId30"/>
    <p:sldId id="296" r:id="rId31"/>
    <p:sldId id="288" r:id="rId32"/>
    <p:sldId id="275" r:id="rId33"/>
    <p:sldId id="276" r:id="rId34"/>
    <p:sldId id="277" r:id="rId35"/>
    <p:sldId id="278" r:id="rId36"/>
    <p:sldId id="279" r:id="rId37"/>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E05B"/>
    <a:srgbClr val="FF99FF"/>
    <a:srgbClr val="D6AD00"/>
    <a:srgbClr val="C8A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6" d="100"/>
          <a:sy n="96" d="100"/>
        </p:scale>
        <p:origin x="-1066" y="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2B30B-CBBB-4C62-947B-53A2876A1019}" type="datetimeFigureOut">
              <a:rPr lang="en-US" smtClean="0"/>
              <a:pPr/>
              <a:t>2/15/2017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1EB877-1450-416E-BCB8-1DF0CEA948A0}" type="slidenum">
              <a:rPr lang="en-US" smtClean="0"/>
              <a:pPr/>
              <a:t>‹#›</a:t>
            </a:fld>
            <a:endParaRPr lang="en-US" dirty="0"/>
          </a:p>
        </p:txBody>
      </p:sp>
    </p:spTree>
    <p:extLst>
      <p:ext uri="{BB962C8B-B14F-4D97-AF65-F5344CB8AC3E}">
        <p14:creationId xmlns:p14="http://schemas.microsoft.com/office/powerpoint/2010/main" val="384974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25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30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31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32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EB877-1450-416E-BCB8-1DF0CEA948A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226B43D-6225-45AE-959F-8F2BE2165F59}" type="datetimeFigureOut">
              <a:rPr lang="en-US" smtClean="0"/>
              <a:pPr/>
              <a:t>2/15/2017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84A7F470-95AB-4928-93E8-9CFBC16C4F1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26B43D-6225-45AE-959F-8F2BE2165F59}" type="datetimeFigureOut">
              <a:rPr lang="en-US" smtClean="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A7F470-95AB-4928-93E8-9CFBC16C4F1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26B43D-6225-45AE-959F-8F2BE2165F59}" type="datetimeFigureOut">
              <a:rPr lang="en-US" smtClean="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A7F470-95AB-4928-93E8-9CFBC16C4F1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26B43D-6225-45AE-959F-8F2BE2165F59}" type="datetimeFigureOut">
              <a:rPr lang="en-US" smtClean="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A7F470-95AB-4928-93E8-9CFBC16C4F1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226B43D-6225-45AE-959F-8F2BE2165F59}" type="datetimeFigureOut">
              <a:rPr lang="en-US" smtClean="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A7F470-95AB-4928-93E8-9CFBC16C4F1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26B43D-6225-45AE-959F-8F2BE2165F59}" type="datetimeFigureOut">
              <a:rPr lang="en-US" smtClean="0"/>
              <a:pPr/>
              <a:t>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A7F470-95AB-4928-93E8-9CFBC16C4F1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226B43D-6225-45AE-959F-8F2BE2165F59}" type="datetimeFigureOut">
              <a:rPr lang="en-US" smtClean="0"/>
              <a:pPr/>
              <a:t>2/15/2017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A7F470-95AB-4928-93E8-9CFBC16C4F1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226B43D-6225-45AE-959F-8F2BE2165F59}" type="datetimeFigureOut">
              <a:rPr lang="en-US" smtClean="0"/>
              <a:pPr/>
              <a:t>2/15/2017</a:t>
            </a:fld>
            <a:endParaRPr lang="en-US" dirty="0"/>
          </a:p>
        </p:txBody>
      </p:sp>
      <p:sp>
        <p:nvSpPr>
          <p:cNvPr id="8" name="Slide Number Placeholder 7"/>
          <p:cNvSpPr>
            <a:spLocks noGrp="1"/>
          </p:cNvSpPr>
          <p:nvPr>
            <p:ph type="sldNum" sz="quarter" idx="11"/>
          </p:nvPr>
        </p:nvSpPr>
        <p:spPr/>
        <p:txBody>
          <a:bodyPr/>
          <a:lstStyle/>
          <a:p>
            <a:fld id="{84A7F470-95AB-4928-93E8-9CFBC16C4F16}"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6B43D-6225-45AE-959F-8F2BE2165F59}" type="datetimeFigureOut">
              <a:rPr lang="en-US" smtClean="0"/>
              <a:pPr/>
              <a:t>2/15/2017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A7F470-95AB-4928-93E8-9CFBC16C4F1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26B43D-6225-45AE-959F-8F2BE2165F59}" type="datetimeFigureOut">
              <a:rPr lang="en-US" smtClean="0"/>
              <a:pPr/>
              <a:t>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84A7F470-95AB-4928-93E8-9CFBC16C4F1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226B43D-6225-45AE-959F-8F2BE2165F59}" type="datetimeFigureOut">
              <a:rPr lang="en-US" smtClean="0"/>
              <a:pPr/>
              <a:t>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A7F470-95AB-4928-93E8-9CFBC16C4F1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226B43D-6225-45AE-959F-8F2BE2165F59}" type="datetimeFigureOut">
              <a:rPr lang="en-US" smtClean="0"/>
              <a:pPr/>
              <a:t>2/15/2017</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4A7F470-95AB-4928-93E8-9CFBC16C4F1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8.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0.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9.jpe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3.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wmf"/><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22.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1.jpe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23.jpeg"/><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e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1.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23.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4.jpe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5.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wmf"/><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7.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52600"/>
            <a:ext cx="6480048" cy="2301240"/>
          </a:xfrm>
        </p:spPr>
        <p:txBody>
          <a:bodyPr/>
          <a:lstStyle/>
          <a:p>
            <a:r>
              <a:rPr lang="en-US" dirty="0" smtClean="0">
                <a:solidFill>
                  <a:srgbClr val="FFCC00"/>
                </a:solidFill>
              </a:rPr>
              <a:t>Blood Bank Delayed Crossmatch</a:t>
            </a:r>
            <a:endParaRPr lang="en-US" dirty="0">
              <a:solidFill>
                <a:srgbClr val="FFCC00"/>
              </a:solidFill>
            </a:endParaRPr>
          </a:p>
        </p:txBody>
      </p:sp>
      <p:sp>
        <p:nvSpPr>
          <p:cNvPr id="3" name="Subtitle 2"/>
          <p:cNvSpPr>
            <a:spLocks noGrp="1"/>
          </p:cNvSpPr>
          <p:nvPr>
            <p:ph type="subTitle" idx="1"/>
          </p:nvPr>
        </p:nvSpPr>
        <p:spPr>
          <a:xfrm>
            <a:off x="381000" y="4419600"/>
            <a:ext cx="6480048" cy="1752600"/>
          </a:xfrm>
        </p:spPr>
        <p:txBody>
          <a:bodyPr>
            <a:normAutofit fontScale="92500" lnSpcReduction="10000"/>
          </a:bodyPr>
          <a:lstStyle/>
          <a:p>
            <a:pPr algn="ctr"/>
            <a:r>
              <a:rPr lang="en-US" dirty="0" smtClean="0"/>
              <a:t>Instructions for PAC / Pre-Op on proper specimen collection for Delayed Crossmatches to ensure safe and timely blood transfusions for surgical patients.</a:t>
            </a:r>
          </a:p>
          <a:p>
            <a:pPr algn="ctr"/>
            <a:endParaRPr lang="en-US" dirty="0" smtClean="0"/>
          </a:p>
          <a:p>
            <a:pPr algn="ctr"/>
            <a:r>
              <a:rPr lang="en-US" dirty="0" smtClean="0"/>
              <a:t>By  Sheila Blanton, MLT, MT ASCP</a:t>
            </a:r>
          </a:p>
          <a:p>
            <a:pPr algn="ctr"/>
            <a:r>
              <a:rPr lang="en-US" dirty="0" smtClean="0"/>
              <a:t>2/9/17</a:t>
            </a:r>
          </a:p>
          <a:p>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effectLst>
                  <a:outerShdw blurRad="38100" dist="38100" dir="2700000" algn="tl">
                    <a:srgbClr val="000000">
                      <a:alpha val="43137"/>
                    </a:srgbClr>
                  </a:outerShdw>
                </a:effectLst>
              </a:rPr>
              <a:t>Why  use Delayed XM?</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smtClean="0"/>
              <a:t>Knowing about these antibodies early</a:t>
            </a:r>
          </a:p>
          <a:p>
            <a:pPr lvl="1"/>
            <a:r>
              <a:rPr lang="en-US" dirty="0" smtClean="0"/>
              <a:t>Allows the Blood Bank (BB) time to find compatible blood or to order blood from the blood supplier</a:t>
            </a:r>
          </a:p>
          <a:p>
            <a:pPr lvl="1"/>
            <a:r>
              <a:rPr lang="en-US" dirty="0" smtClean="0"/>
              <a:t>Allows DMC to keep the patient’s safe and ID patient’s that are disqualified for delayed Crossmatch.</a:t>
            </a:r>
          </a:p>
          <a:p>
            <a:pPr lvl="1"/>
            <a:r>
              <a:rPr lang="en-US" b="1" dirty="0" smtClean="0">
                <a:solidFill>
                  <a:srgbClr val="C00000"/>
                </a:solidFill>
              </a:rPr>
              <a:t>Disqualified patient’s or patient's</a:t>
            </a:r>
          </a:p>
          <a:p>
            <a:pPr marL="448056" lvl="1" indent="0">
              <a:buNone/>
            </a:pPr>
            <a:r>
              <a:rPr lang="en-US" b="1" dirty="0">
                <a:solidFill>
                  <a:srgbClr val="C00000"/>
                </a:solidFill>
              </a:rPr>
              <a:t>w</a:t>
            </a:r>
            <a:r>
              <a:rPr lang="en-US" b="1" dirty="0" smtClean="0">
                <a:solidFill>
                  <a:srgbClr val="C00000"/>
                </a:solidFill>
              </a:rPr>
              <a:t>ith a positive AB screen</a:t>
            </a:r>
          </a:p>
          <a:p>
            <a:pPr marL="448056" lvl="1" indent="0">
              <a:buNone/>
            </a:pPr>
            <a:r>
              <a:rPr lang="en-US" b="1" dirty="0">
                <a:solidFill>
                  <a:srgbClr val="C00000"/>
                </a:solidFill>
              </a:rPr>
              <a:t>w</a:t>
            </a:r>
            <a:r>
              <a:rPr lang="en-US" b="1" dirty="0" smtClean="0">
                <a:solidFill>
                  <a:srgbClr val="C00000"/>
                </a:solidFill>
              </a:rPr>
              <a:t>ill not have their surgery</a:t>
            </a:r>
          </a:p>
          <a:p>
            <a:pPr marL="448056" lvl="1" indent="0">
              <a:buNone/>
            </a:pPr>
            <a:r>
              <a:rPr lang="en-US" b="1" dirty="0">
                <a:solidFill>
                  <a:srgbClr val="C00000"/>
                </a:solidFill>
              </a:rPr>
              <a:t>a</a:t>
            </a:r>
            <a:r>
              <a:rPr lang="en-US" b="1" dirty="0" smtClean="0">
                <a:solidFill>
                  <a:srgbClr val="C00000"/>
                </a:solidFill>
              </a:rPr>
              <a:t>t DMC</a:t>
            </a:r>
            <a:r>
              <a:rPr lang="en-US" dirty="0" smtClean="0"/>
              <a:t>.</a:t>
            </a:r>
            <a:endParaRPr lang="en-US" dirty="0"/>
          </a:p>
        </p:txBody>
      </p:sp>
      <p:pic>
        <p:nvPicPr>
          <p:cNvPr id="4" name="Picture 3" descr="clock.jpg"/>
          <p:cNvPicPr>
            <a:picLocks noChangeAspect="1"/>
          </p:cNvPicPr>
          <p:nvPr>
            <p:custDataLst>
              <p:tags r:id="rId2"/>
            </p:custDataLst>
          </p:nvPr>
        </p:nvPicPr>
        <p:blipFill>
          <a:blip r:embed="rId5" cstate="print"/>
          <a:stretch>
            <a:fillRect/>
          </a:stretch>
        </p:blipFill>
        <p:spPr>
          <a:xfrm>
            <a:off x="5486400" y="4572000"/>
            <a:ext cx="2466975" cy="1847850"/>
          </a:xfrm>
          <a:prstGeom prst="rect">
            <a:avLst/>
          </a:prstGeom>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CC00"/>
                </a:solidFill>
                <a:effectLst>
                  <a:outerShdw blurRad="38100" dist="38100" dir="2700000" algn="tl">
                    <a:srgbClr val="000000">
                      <a:alpha val="43137"/>
                    </a:srgbClr>
                  </a:outerShdw>
                </a:effectLst>
              </a:rPr>
              <a:t>Initiation of Delayed XM Form</a:t>
            </a:r>
            <a:br>
              <a:rPr lang="en-US" dirty="0" smtClean="0">
                <a:solidFill>
                  <a:srgbClr val="FFCC00"/>
                </a:solidFill>
                <a:effectLst>
                  <a:outerShdw blurRad="38100" dist="38100" dir="2700000" algn="tl">
                    <a:srgbClr val="000000">
                      <a:alpha val="43137"/>
                    </a:srgbClr>
                  </a:outerShdw>
                </a:effectLst>
              </a:rPr>
            </a:br>
            <a:r>
              <a:rPr lang="en-US" sz="1800" b="1" dirty="0" smtClean="0">
                <a:solidFill>
                  <a:srgbClr val="FFCC00"/>
                </a:solidFill>
                <a:effectLst>
                  <a:outerShdw blurRad="38100" dist="38100" dir="2700000" algn="tl">
                    <a:srgbClr val="000000">
                      <a:alpha val="43137"/>
                    </a:srgbClr>
                  </a:outerShdw>
                </a:effectLst>
              </a:rPr>
              <a:t>(The form is initiated on the day the sample is collected)</a:t>
            </a:r>
            <a:endParaRPr lang="en-US" b="1"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762000" y="1600200"/>
            <a:ext cx="7239000" cy="4525963"/>
          </a:xfrm>
          <a:ln>
            <a:solidFill>
              <a:schemeClr val="accent1"/>
            </a:solidFill>
          </a:ln>
        </p:spPr>
        <p:txBody>
          <a:bodyPr>
            <a:normAutofit/>
          </a:bodyPr>
          <a:lstStyle/>
          <a:p>
            <a:pPr algn="ctr">
              <a:buNone/>
            </a:pPr>
            <a:r>
              <a:rPr lang="en-US" b="1" dirty="0" smtClean="0">
                <a:solidFill>
                  <a:srgbClr val="FFCC00"/>
                </a:solidFill>
              </a:rPr>
              <a:t>PAC Staff</a:t>
            </a:r>
          </a:p>
          <a:p>
            <a:r>
              <a:rPr lang="en-US" dirty="0" smtClean="0"/>
              <a:t>PAC / Pre- Op staff fills out forms for patients who are coming in as outpatients to have surgery</a:t>
            </a:r>
          </a:p>
          <a:p>
            <a:r>
              <a:rPr lang="en-US" dirty="0" smtClean="0"/>
              <a:t>When Writing, press down hard to ensure information is on all 3 pages.  If patient labels are used, labels MUST be affixed to all 3 pages.  </a:t>
            </a:r>
          </a:p>
          <a:p>
            <a:r>
              <a:rPr lang="en-US" dirty="0" smtClean="0"/>
              <a:t>Incompletely filled forms will be rejected by the lab. </a:t>
            </a:r>
            <a:r>
              <a:rPr lang="en-US" b="1" dirty="0" smtClean="0"/>
              <a:t>Lab staff will not correct forms.</a:t>
            </a:r>
          </a:p>
          <a:p>
            <a:endParaRPr lang="en-US"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effectLst>
                  <a:outerShdw blurRad="38100" dist="38100" dir="2700000" algn="tl">
                    <a:srgbClr val="000000">
                      <a:alpha val="43137"/>
                    </a:srgbClr>
                  </a:outerShdw>
                </a:effectLst>
              </a:rPr>
              <a:t>The Pre-Surgery Interview</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endParaRPr lang="en-US" dirty="0" smtClean="0"/>
          </a:p>
          <a:p>
            <a:endParaRPr lang="en-US" dirty="0" smtClean="0"/>
          </a:p>
          <a:p>
            <a:endParaRPr lang="en-US" dirty="0" smtClean="0"/>
          </a:p>
          <a:p>
            <a:pPr>
              <a:buNone/>
            </a:pPr>
            <a:endParaRPr lang="en-US" dirty="0" smtClean="0"/>
          </a:p>
          <a:p>
            <a:r>
              <a:rPr lang="en-US" dirty="0" smtClean="0"/>
              <a:t>PAC </a:t>
            </a:r>
            <a:r>
              <a:rPr lang="en-US" dirty="0"/>
              <a:t>/</a:t>
            </a:r>
            <a:r>
              <a:rPr lang="en-US" dirty="0" smtClean="0"/>
              <a:t> Pre-Op</a:t>
            </a:r>
          </a:p>
          <a:p>
            <a:pPr lvl="1"/>
            <a:r>
              <a:rPr lang="en-US" dirty="0" smtClean="0"/>
              <a:t>The interviewer will fill out the top and     Pre-Surgery part of the form as they ask the patient questions 1-6.  the interviewer and patient (or guardian) must sign and date the form</a:t>
            </a:r>
            <a:endParaRPr lang="en-US" dirty="0"/>
          </a:p>
        </p:txBody>
      </p:sp>
      <p:pic>
        <p:nvPicPr>
          <p:cNvPr id="4" name="Picture 3" descr="PATIENT INTERVIEW 2.jpg"/>
          <p:cNvPicPr>
            <a:picLocks noChangeAspect="1"/>
          </p:cNvPicPr>
          <p:nvPr>
            <p:custDataLst>
              <p:tags r:id="rId2"/>
            </p:custDataLst>
          </p:nvPr>
        </p:nvPicPr>
        <p:blipFill>
          <a:blip r:embed="rId6" cstate="print"/>
          <a:stretch>
            <a:fillRect/>
          </a:stretch>
        </p:blipFill>
        <p:spPr>
          <a:xfrm>
            <a:off x="1066800" y="1295400"/>
            <a:ext cx="2514600" cy="2011680"/>
          </a:xfrm>
          <a:prstGeom prst="rect">
            <a:avLst/>
          </a:prstGeom>
        </p:spPr>
      </p:pic>
      <p:pic>
        <p:nvPicPr>
          <p:cNvPr id="5" name="Content Placeholder 5" descr="PATIENT INTERVIEW 2.jpg"/>
          <p:cNvPicPr>
            <a:picLocks noChangeAspect="1"/>
          </p:cNvPicPr>
          <p:nvPr>
            <p:custDataLst>
              <p:tags r:id="rId3"/>
            </p:custDataLst>
          </p:nvPr>
        </p:nvPicPr>
        <p:blipFill>
          <a:blip r:embed="rId7" cstate="print"/>
          <a:stretch>
            <a:fillRect/>
          </a:stretch>
        </p:blipFill>
        <p:spPr>
          <a:xfrm>
            <a:off x="4343400" y="1371600"/>
            <a:ext cx="2682240" cy="2011680"/>
          </a:xfrm>
          <a:prstGeom prst="rect">
            <a:avLst/>
          </a:prstGeom>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r>
              <a:rPr lang="en-US" dirty="0" smtClean="0">
                <a:solidFill>
                  <a:srgbClr val="FFCC00"/>
                </a:solidFill>
                <a:effectLst>
                  <a:outerShdw blurRad="38100" dist="38100" dir="2700000" algn="tl">
                    <a:srgbClr val="000000">
                      <a:alpha val="43137"/>
                    </a:srgbClr>
                  </a:outerShdw>
                </a:effectLst>
              </a:rPr>
              <a:t>The Pre-Surgery Interview</a:t>
            </a:r>
            <a:br>
              <a:rPr lang="en-US" dirty="0" smtClean="0">
                <a:solidFill>
                  <a:srgbClr val="FFCC00"/>
                </a:solidFill>
                <a:effectLst>
                  <a:outerShdw blurRad="38100" dist="38100" dir="2700000" algn="tl">
                    <a:srgbClr val="000000">
                      <a:alpha val="43137"/>
                    </a:srgbClr>
                  </a:outerShdw>
                </a:effectLst>
              </a:rPr>
            </a:br>
            <a:r>
              <a:rPr lang="en-US" sz="2800" b="1" dirty="0" smtClean="0">
                <a:solidFill>
                  <a:srgbClr val="FFCC00"/>
                </a:solidFill>
                <a:effectLst>
                  <a:outerShdw blurRad="38100" dist="38100" dir="2700000" algn="tl">
                    <a:srgbClr val="000000">
                      <a:alpha val="43137"/>
                    </a:srgbClr>
                  </a:outerShdw>
                </a:effectLst>
              </a:rPr>
              <a:t>(PAC and Pre-Op)</a:t>
            </a:r>
            <a:endParaRPr lang="en-US" sz="2800" b="1" dirty="0">
              <a:solidFill>
                <a:srgbClr val="FFCC00"/>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267200" y="1295400"/>
            <a:ext cx="4419600" cy="5257800"/>
          </a:xfrm>
        </p:spPr>
        <p:txBody>
          <a:bodyPr>
            <a:normAutofit fontScale="92500"/>
          </a:bodyPr>
          <a:lstStyle/>
          <a:p>
            <a:r>
              <a:rPr lang="en-US" dirty="0" smtClean="0"/>
              <a:t>These 3 areas must be completed by the interviewer and the patient</a:t>
            </a:r>
          </a:p>
          <a:p>
            <a:pPr lvl="1"/>
            <a:r>
              <a:rPr lang="en-US" dirty="0" smtClean="0"/>
              <a:t>Surgeon / Patient information</a:t>
            </a:r>
          </a:p>
          <a:p>
            <a:pPr lvl="1">
              <a:buNone/>
            </a:pPr>
            <a:endParaRPr lang="en-US" sz="1200" dirty="0" smtClean="0"/>
          </a:p>
          <a:p>
            <a:pPr lvl="1"/>
            <a:r>
              <a:rPr lang="en-US" dirty="0" smtClean="0"/>
              <a:t>Criteria for Delayed questions 1-6</a:t>
            </a:r>
          </a:p>
          <a:p>
            <a:pPr lvl="1">
              <a:buNone/>
            </a:pPr>
            <a:endParaRPr lang="en-US" sz="1200" dirty="0" smtClean="0"/>
          </a:p>
          <a:p>
            <a:pPr lvl="1"/>
            <a:r>
              <a:rPr lang="en-US" dirty="0" smtClean="0"/>
              <a:t>Patient / guardian signature and interviewer signature</a:t>
            </a:r>
          </a:p>
          <a:p>
            <a:pPr lvl="1">
              <a:buNone/>
            </a:pPr>
            <a:endParaRPr lang="en-US" dirty="0" smtClean="0"/>
          </a:p>
          <a:p>
            <a:r>
              <a:rPr lang="en-US" dirty="0" smtClean="0"/>
              <a:t>The patient will proceed to registration in plaza 2 for lab collection upon completion of these 3 areas</a:t>
            </a:r>
            <a:endParaRPr lang="en-US" dirty="0"/>
          </a:p>
        </p:txBody>
      </p:sp>
      <p:pic>
        <p:nvPicPr>
          <p:cNvPr id="1027" name="Picture 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600187" y="1600200"/>
            <a:ext cx="337162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762000" y="1828800"/>
            <a:ext cx="2819400" cy="6096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762000" y="2438400"/>
            <a:ext cx="2819400" cy="7620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762000" y="3657600"/>
            <a:ext cx="2819400" cy="7620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a:endCxn id="6" idx="3"/>
          </p:cNvCxnSpPr>
          <p:nvPr/>
        </p:nvCxnSpPr>
        <p:spPr>
          <a:xfrm rot="10800000">
            <a:off x="3581400" y="2133600"/>
            <a:ext cx="1219200"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3581400" y="3048000"/>
            <a:ext cx="12192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3"/>
          </p:cNvCxnSpPr>
          <p:nvPr/>
        </p:nvCxnSpPr>
        <p:spPr>
          <a:xfrm flipH="1" flipV="1">
            <a:off x="3581400" y="4038600"/>
            <a:ext cx="12192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C00"/>
                </a:solidFill>
                <a:effectLst>
                  <a:outerShdw blurRad="38100" dist="38100" dir="2700000" algn="tl">
                    <a:srgbClr val="000000">
                      <a:alpha val="43137"/>
                    </a:srgbClr>
                  </a:outerShdw>
                </a:effectLst>
              </a:rPr>
              <a:t>The Pre-Surgery Interview</a:t>
            </a:r>
            <a:br>
              <a:rPr lang="en-US" dirty="0">
                <a:solidFill>
                  <a:srgbClr val="FFCC00"/>
                </a:solidFill>
                <a:effectLst>
                  <a:outerShdw blurRad="38100" dist="38100" dir="2700000" algn="tl">
                    <a:srgbClr val="000000">
                      <a:alpha val="43137"/>
                    </a:srgbClr>
                  </a:outerShdw>
                </a:effectLst>
              </a:rPr>
            </a:br>
            <a:r>
              <a:rPr lang="en-US" sz="2400" b="1" dirty="0">
                <a:solidFill>
                  <a:srgbClr val="FFCC00"/>
                </a:solidFill>
                <a:effectLst>
                  <a:outerShdw blurRad="38100" dist="38100" dir="2700000" algn="tl">
                    <a:srgbClr val="000000">
                      <a:alpha val="43137"/>
                    </a:srgbClr>
                  </a:outerShdw>
                </a:effectLst>
              </a:rPr>
              <a:t>(PAC /</a:t>
            </a:r>
            <a:r>
              <a:rPr lang="en-US" sz="2400" b="1" dirty="0" smtClean="0">
                <a:solidFill>
                  <a:srgbClr val="FFCC00"/>
                </a:solidFill>
                <a:effectLst>
                  <a:outerShdw blurRad="38100" dist="38100" dir="2700000" algn="tl">
                    <a:srgbClr val="000000">
                      <a:alpha val="43137"/>
                    </a:srgbClr>
                  </a:outerShdw>
                </a:effectLst>
              </a:rPr>
              <a:t> </a:t>
            </a:r>
            <a:r>
              <a:rPr lang="en-US" sz="2400" b="1" dirty="0">
                <a:solidFill>
                  <a:srgbClr val="FFCC00"/>
                </a:solidFill>
                <a:effectLst>
                  <a:outerShdw blurRad="38100" dist="38100" dir="2700000" algn="tl">
                    <a:srgbClr val="000000">
                      <a:alpha val="43137"/>
                    </a:srgbClr>
                  </a:outerShdw>
                </a:effectLst>
              </a:rPr>
              <a:t>Pre-Op)</a:t>
            </a:r>
            <a:endParaRPr lang="en-US" dirty="0"/>
          </a:p>
        </p:txBody>
      </p:sp>
      <p:sp>
        <p:nvSpPr>
          <p:cNvPr id="7" name="Rectangle 6"/>
          <p:cNvSpPr/>
          <p:nvPr/>
        </p:nvSpPr>
        <p:spPr>
          <a:xfrm>
            <a:off x="228600" y="1828800"/>
            <a:ext cx="8077200" cy="738664"/>
          </a:xfrm>
          <a:prstGeom prst="rect">
            <a:avLst/>
          </a:prstGeom>
        </p:spPr>
        <p:txBody>
          <a:bodyPr wrap="square">
            <a:spAutoFit/>
          </a:bodyPr>
          <a:lstStyle/>
          <a:p>
            <a:r>
              <a:rPr lang="en-US" dirty="0"/>
              <a:t>An attendant will walk the patient from PAC to a registrar in plaza 2.  The Delayed Crossmatch paperwork will be kept with the patient.</a:t>
            </a:r>
            <a:endParaRPr lang="en-US" sz="1050" dirty="0"/>
          </a:p>
          <a:p>
            <a:pPr>
              <a:buNone/>
            </a:pPr>
            <a:endParaRPr lang="en-US" sz="600" dirty="0"/>
          </a:p>
        </p:txBody>
      </p:sp>
      <p:pic>
        <p:nvPicPr>
          <p:cNvPr id="2050" name="Picture 2" descr="C:\Users\slblanto\AppData\Local\Microsoft\Windows\Temporary Internet Files\Content.IE5\EA57N8CG\A_Nurse_Pushing_a_Man_In_a_Wheelchair_Royalty_Free_Clipart_Picture_100615-215396-8090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24200"/>
            <a:ext cx="2438400" cy="22098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2286000" y="2362200"/>
            <a:ext cx="2286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2553738"/>
            <a:ext cx="3047999" cy="409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595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14400"/>
          </a:xfrm>
        </p:spPr>
        <p:txBody>
          <a:bodyPr/>
          <a:lstStyle/>
          <a:p>
            <a:r>
              <a:rPr lang="en-US" dirty="0" smtClean="0">
                <a:solidFill>
                  <a:srgbClr val="FFCC00"/>
                </a:solidFill>
                <a:effectLst>
                  <a:outerShdw blurRad="38100" dist="38100" dir="2700000" algn="tl">
                    <a:srgbClr val="000000">
                      <a:alpha val="43137"/>
                    </a:srgbClr>
                  </a:outerShdw>
                </a:effectLst>
              </a:rPr>
              <a:t>PAC Pre-Surgery Phlebotomy</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28600" y="838200"/>
            <a:ext cx="3886200" cy="5791200"/>
          </a:xfrm>
        </p:spPr>
        <p:txBody>
          <a:bodyPr>
            <a:normAutofit fontScale="92500" lnSpcReduction="10000"/>
          </a:bodyPr>
          <a:lstStyle/>
          <a:p>
            <a:r>
              <a:rPr lang="en-US" dirty="0" smtClean="0"/>
              <a:t>The Phlebotomist will:</a:t>
            </a:r>
          </a:p>
          <a:p>
            <a:pPr lvl="1"/>
            <a:r>
              <a:rPr lang="en-US" dirty="0" smtClean="0"/>
              <a:t>Ensure information is on all 3 copies of the form.</a:t>
            </a:r>
          </a:p>
          <a:p>
            <a:pPr lvl="1"/>
            <a:r>
              <a:rPr lang="en-US" dirty="0" smtClean="0"/>
              <a:t>Answer questions 7-9 on the Delayed XM form in the            Pre-Surgery Section</a:t>
            </a:r>
          </a:p>
          <a:p>
            <a:pPr lvl="1"/>
            <a:r>
              <a:rPr lang="en-US" dirty="0" smtClean="0"/>
              <a:t>Collect the patient’s blood</a:t>
            </a:r>
          </a:p>
          <a:p>
            <a:pPr lvl="1"/>
            <a:r>
              <a:rPr lang="en-US" dirty="0" smtClean="0"/>
              <a:t>Label the sample correctly</a:t>
            </a:r>
          </a:p>
          <a:p>
            <a:pPr lvl="1"/>
            <a:r>
              <a:rPr lang="en-US" dirty="0" smtClean="0"/>
              <a:t>Sign and date the form </a:t>
            </a:r>
          </a:p>
          <a:p>
            <a:pPr lvl="1"/>
            <a:r>
              <a:rPr lang="en-US" dirty="0" smtClean="0"/>
              <a:t>Fill out the Blood Bank     requisition and attach               extra Blood Bank ID strip    (BBID’s)</a:t>
            </a:r>
          </a:p>
          <a:p>
            <a:pPr lvl="1"/>
            <a:r>
              <a:rPr lang="en-US" dirty="0" smtClean="0"/>
              <a:t>Place the BB wristband, with the patient label attached, in the patient’s chart</a:t>
            </a:r>
            <a:endParaRPr lang="en-US" dirty="0"/>
          </a:p>
        </p:txBody>
      </p:sp>
      <p:pic>
        <p:nvPicPr>
          <p:cNvPr id="3074"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152900" y="990600"/>
            <a:ext cx="3928072" cy="5272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4419600" y="2819400"/>
            <a:ext cx="3429000" cy="3810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4419600" y="3810000"/>
            <a:ext cx="3429000" cy="3048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3733800" y="2133600"/>
            <a:ext cx="685800" cy="685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33800" y="3886200"/>
            <a:ext cx="8382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US" dirty="0" smtClean="0"/>
          </a:p>
          <a:p>
            <a:endParaRPr lang="en-US" dirty="0" smtClean="0"/>
          </a:p>
          <a:p>
            <a:endParaRPr lang="en-US" dirty="0" smtClean="0"/>
          </a:p>
          <a:p>
            <a:pPr>
              <a:buNone/>
            </a:pPr>
            <a:endParaRPr lang="en-US" dirty="0" smtClean="0"/>
          </a:p>
          <a:p>
            <a:endParaRPr lang="en-US" dirty="0" smtClean="0"/>
          </a:p>
          <a:p>
            <a:r>
              <a:rPr lang="en-US" sz="2800" dirty="0" smtClean="0"/>
              <a:t>The patient information label and the date of surgery MUST be added to the BB wristband before placing it on the patient </a:t>
            </a:r>
            <a:r>
              <a:rPr lang="en-US" sz="2800" i="1" u="sng" dirty="0" smtClean="0"/>
              <a:t>or</a:t>
            </a:r>
            <a:r>
              <a:rPr lang="en-US" sz="2800" dirty="0" smtClean="0"/>
              <a:t> in the patient’s chart</a:t>
            </a:r>
          </a:p>
        </p:txBody>
      </p:sp>
      <p:pic>
        <p:nvPicPr>
          <p:cNvPr id="4" name="Picture 3"/>
          <p:cNvPicPr>
            <a:picLocks noChangeAspect="1" noChangeArrowheads="1"/>
          </p:cNvPicPr>
          <p:nvPr>
            <p:custDataLst>
              <p:tags r:id="rId2"/>
            </p:custDataLst>
          </p:nvPr>
        </p:nvPicPr>
        <p:blipFill>
          <a:blip r:embed="rId5" cstate="print"/>
          <a:srcRect/>
          <a:stretch>
            <a:fillRect/>
          </a:stretch>
        </p:blipFill>
        <p:spPr bwMode="auto">
          <a:xfrm>
            <a:off x="1981200" y="1349502"/>
            <a:ext cx="3962400" cy="225856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457200"/>
          </a:xfrm>
        </p:spPr>
        <p:txBody>
          <a:bodyPr>
            <a:normAutofit fontScale="90000"/>
          </a:bodyPr>
          <a:lstStyle/>
          <a:p>
            <a:r>
              <a:rPr lang="en-US" dirty="0" smtClean="0"/>
              <a:t>Required Elements</a:t>
            </a:r>
            <a:endParaRPr lang="en-US" dirty="0"/>
          </a:p>
        </p:txBody>
      </p:sp>
      <p:sp>
        <p:nvSpPr>
          <p:cNvPr id="3" name="Content Placeholder 2"/>
          <p:cNvSpPr>
            <a:spLocks noGrp="1"/>
          </p:cNvSpPr>
          <p:nvPr>
            <p:ph idx="1"/>
          </p:nvPr>
        </p:nvSpPr>
        <p:spPr>
          <a:xfrm>
            <a:off x="457200" y="762000"/>
            <a:ext cx="7467600" cy="5364163"/>
          </a:xfrm>
        </p:spPr>
        <p:txBody>
          <a:bodyPr>
            <a:normAutofit/>
          </a:bodyPr>
          <a:lstStyle/>
          <a:p>
            <a:r>
              <a:rPr lang="en-US" sz="1600" dirty="0" smtClean="0"/>
              <a:t>Completed Questionnaire</a:t>
            </a:r>
          </a:p>
          <a:p>
            <a:r>
              <a:rPr lang="en-US" sz="1600" dirty="0" smtClean="0"/>
              <a:t>Completed Requisition with BBID ID labels attached as illustrated below</a:t>
            </a:r>
          </a:p>
          <a:p>
            <a:pPr marL="36576" indent="0">
              <a:buNone/>
            </a:pPr>
            <a:r>
              <a:rPr lang="en-US" sz="1600" dirty="0" smtClean="0"/>
              <a:t>(use downtime requisition if No requisition prints and </a:t>
            </a:r>
          </a:p>
          <a:p>
            <a:pPr marL="36576" indent="0">
              <a:buNone/>
            </a:pPr>
            <a:r>
              <a:rPr lang="en-US" sz="1600" dirty="0" smtClean="0"/>
              <a:t>During downtime)</a:t>
            </a:r>
          </a:p>
          <a:p>
            <a:r>
              <a:rPr lang="en-US" sz="1600" dirty="0" smtClean="0"/>
              <a:t>Properly completed BB ID Band</a:t>
            </a:r>
          </a:p>
          <a:p>
            <a:r>
              <a:rPr lang="en-US" sz="1600" dirty="0" smtClean="0"/>
              <a:t>Properly collected pink BB tube (patient ID label and BB ID Label.)</a:t>
            </a:r>
          </a:p>
          <a:p>
            <a:pPr marL="36576" indent="0">
              <a:buNone/>
            </a:pP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33" y="2819400"/>
            <a:ext cx="47244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819400"/>
            <a:ext cx="41910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7467600" y="1219200"/>
            <a:ext cx="914400" cy="2057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400800" y="1219200"/>
            <a:ext cx="1066800" cy="480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460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BBID Band</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7467600" cy="59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04930" y="2993767"/>
            <a:ext cx="1505540" cy="369332"/>
          </a:xfrm>
          <a:prstGeom prst="rect">
            <a:avLst/>
          </a:prstGeom>
        </p:spPr>
        <p:txBody>
          <a:bodyPr wrap="none">
            <a:spAutoFit/>
          </a:bodyPr>
          <a:lstStyle/>
          <a:p>
            <a:r>
              <a:rPr lang="en-US" dirty="0"/>
              <a:t>Detach here </a:t>
            </a:r>
          </a:p>
        </p:txBody>
      </p:sp>
      <p:cxnSp>
        <p:nvCxnSpPr>
          <p:cNvPr id="6" name="Straight Arrow Connector 5"/>
          <p:cNvCxnSpPr>
            <a:stCxn id="4" idx="0"/>
          </p:cNvCxnSpPr>
          <p:nvPr/>
        </p:nvCxnSpPr>
        <p:spPr>
          <a:xfrm flipH="1" flipV="1">
            <a:off x="4343400" y="2743200"/>
            <a:ext cx="114300" cy="2505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171700" y="3581400"/>
            <a:ext cx="4572000" cy="646331"/>
          </a:xfrm>
          <a:prstGeom prst="rect">
            <a:avLst/>
          </a:prstGeom>
        </p:spPr>
        <p:txBody>
          <a:bodyPr>
            <a:spAutoFit/>
          </a:bodyPr>
          <a:lstStyle/>
          <a:p>
            <a:r>
              <a:rPr lang="en-US" dirty="0"/>
              <a:t>The white strip is removed and attached to the </a:t>
            </a:r>
            <a:r>
              <a:rPr lang="en-US" dirty="0" err="1"/>
              <a:t>WakeOne</a:t>
            </a:r>
            <a:r>
              <a:rPr lang="en-US" dirty="0"/>
              <a:t> requisition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99921"/>
            <a:ext cx="66770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057400" y="5257800"/>
            <a:ext cx="4572000" cy="923330"/>
          </a:xfrm>
          <a:prstGeom prst="rect">
            <a:avLst/>
          </a:prstGeom>
        </p:spPr>
        <p:txBody>
          <a:bodyPr>
            <a:spAutoFit/>
          </a:bodyPr>
          <a:lstStyle/>
          <a:p>
            <a:r>
              <a:rPr lang="en-US" dirty="0"/>
              <a:t>These are used by blood bank to label blood product units for issue. </a:t>
            </a:r>
          </a:p>
          <a:p>
            <a:r>
              <a:rPr lang="en-US" dirty="0"/>
              <a:t>Do not use these labels. </a:t>
            </a:r>
          </a:p>
        </p:txBody>
      </p:sp>
    </p:spTree>
    <p:extLst>
      <p:ext uri="{BB962C8B-B14F-4D97-AF65-F5344CB8AC3E}">
        <p14:creationId xmlns:p14="http://schemas.microsoft.com/office/powerpoint/2010/main" val="1325328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DMC Lab Responsibilities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Send the specimen, the pink copy of the Delayed Crossmatch Questionnaire, the Requisition, and sample to the Blood Bank</a:t>
            </a:r>
          </a:p>
          <a:p>
            <a:endParaRPr lang="en-US" dirty="0"/>
          </a:p>
          <a:p>
            <a:r>
              <a:rPr lang="en-US" dirty="0" smtClean="0"/>
              <a:t>The white and yellow copies of the delayed Crossmatch paperwork and the patient’s BBID armband will be placed in a folder.</a:t>
            </a:r>
          </a:p>
          <a:p>
            <a:r>
              <a:rPr lang="en-US" dirty="0" smtClean="0"/>
              <a:t>The Delayed Checklist will be completed and placed in the front of the paperwork in the folder.</a:t>
            </a:r>
            <a:endParaRPr lang="en-US" dirty="0"/>
          </a:p>
        </p:txBody>
      </p:sp>
    </p:spTree>
    <p:extLst>
      <p:ext uri="{BB962C8B-B14F-4D97-AF65-F5344CB8AC3E}">
        <p14:creationId xmlns:p14="http://schemas.microsoft.com/office/powerpoint/2010/main" val="9232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C00"/>
                </a:solidFill>
                <a:effectLst>
                  <a:outerShdw blurRad="38100" dist="38100" dir="2700000" algn="tl">
                    <a:srgbClr val="000000">
                      <a:alpha val="43137"/>
                    </a:srgbClr>
                  </a:outerShdw>
                </a:effectLst>
              </a:rPr>
              <a:t>What is a Delayed Crossmatch?</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7467600" cy="4830763"/>
          </a:xfrm>
        </p:spPr>
        <p:txBody>
          <a:bodyPr>
            <a:normAutofit fontScale="92500" lnSpcReduction="20000"/>
          </a:bodyPr>
          <a:lstStyle/>
          <a:p>
            <a:r>
              <a:rPr lang="en-US" dirty="0" smtClean="0"/>
              <a:t>A Delayed Crossmatch is a Crossmatch (or type and screen) that is collected up to 30 days before surgery.</a:t>
            </a:r>
          </a:p>
          <a:p>
            <a:pPr lvl="1"/>
            <a:r>
              <a:rPr lang="en-US" dirty="0" smtClean="0"/>
              <a:t>Helps reduce delays in getting blood ready for surgical patients</a:t>
            </a:r>
          </a:p>
          <a:p>
            <a:r>
              <a:rPr lang="en-US" dirty="0" smtClean="0"/>
              <a:t>In order to ensure patient safety with this process, there are multiple questions that need to be asked.</a:t>
            </a:r>
          </a:p>
          <a:p>
            <a:endParaRPr lang="en-US" dirty="0" smtClean="0"/>
          </a:p>
          <a:p>
            <a:r>
              <a:rPr lang="en-US" sz="1900" dirty="0" smtClean="0"/>
              <a:t>Abbreviations you will see in this presentation:</a:t>
            </a:r>
          </a:p>
          <a:p>
            <a:pPr lvl="1"/>
            <a:r>
              <a:rPr lang="en-US" sz="1500" dirty="0" smtClean="0"/>
              <a:t>XM = Crossmatch</a:t>
            </a:r>
          </a:p>
          <a:p>
            <a:pPr lvl="1"/>
            <a:r>
              <a:rPr lang="en-US" sz="1500" dirty="0" smtClean="0"/>
              <a:t>BB = Blood Bank</a:t>
            </a:r>
          </a:p>
          <a:p>
            <a:pPr lvl="1"/>
            <a:r>
              <a:rPr lang="en-US" sz="1500" dirty="0" smtClean="0"/>
              <a:t>MC = Main Campus</a:t>
            </a:r>
          </a:p>
          <a:p>
            <a:pPr lvl="1"/>
            <a:r>
              <a:rPr lang="en-US" sz="1500" dirty="0" smtClean="0"/>
              <a:t>AB = Antibody</a:t>
            </a:r>
          </a:p>
          <a:p>
            <a:pPr lvl="1"/>
            <a:r>
              <a:rPr lang="en-US" sz="1500" dirty="0" smtClean="0"/>
              <a:t>DMC = Davie Medical Center</a:t>
            </a:r>
          </a:p>
          <a:p>
            <a:endParaRPr lang="en-US" dirty="0" smtClean="0"/>
          </a:p>
          <a:p>
            <a:pPr algn="ctr">
              <a:buNone/>
            </a:pPr>
            <a:endParaRPr lang="en-US" dirty="0" smtClean="0"/>
          </a:p>
          <a:p>
            <a:pPr>
              <a:buNone/>
            </a:pPr>
            <a:endParaRPr lang="en-US" dirty="0"/>
          </a:p>
        </p:txBody>
      </p:sp>
      <p:pic>
        <p:nvPicPr>
          <p:cNvPr id="4" name="Picture 6" descr="C:\Documents and Settings\jgjackso\Local Settings\Temporary Internet Files\Content.IE5\A7LMOYFR\MC900441902[1].wmf"/>
          <p:cNvPicPr>
            <a:picLocks noChangeAspect="1" noChangeArrowheads="1"/>
          </p:cNvPicPr>
          <p:nvPr>
            <p:custDataLst>
              <p:tags r:id="rId2"/>
            </p:custDataLst>
          </p:nvPr>
        </p:nvPicPr>
        <p:blipFill>
          <a:blip r:embed="rId5" cstate="print"/>
          <a:srcRect/>
          <a:stretch>
            <a:fillRect/>
          </a:stretch>
        </p:blipFill>
        <p:spPr bwMode="auto">
          <a:xfrm>
            <a:off x="6934200" y="4648200"/>
            <a:ext cx="1520825" cy="179705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674" y="1225236"/>
            <a:ext cx="3410696" cy="4413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Delayed Crossmatch Checklist</a:t>
            </a:r>
            <a:endParaRPr lang="en-US" dirty="0"/>
          </a:p>
        </p:txBody>
      </p:sp>
      <p:sp>
        <p:nvSpPr>
          <p:cNvPr id="3" name="Content Placeholder 2"/>
          <p:cNvSpPr>
            <a:spLocks noGrp="1"/>
          </p:cNvSpPr>
          <p:nvPr>
            <p:ph idx="1"/>
          </p:nvPr>
        </p:nvSpPr>
        <p:spPr/>
        <p:txBody>
          <a:bodyPr>
            <a:normAutofit lnSpcReduction="10000"/>
          </a:bodyPr>
          <a:lstStyle/>
          <a:p>
            <a:r>
              <a:rPr lang="en-US" sz="1900" dirty="0" smtClean="0"/>
              <a:t>Staff will complete the top portion </a:t>
            </a:r>
          </a:p>
          <a:p>
            <a:pPr marL="36576" indent="0">
              <a:buNone/>
            </a:pPr>
            <a:r>
              <a:rPr lang="en-US" sz="1900" dirty="0"/>
              <a:t> </a:t>
            </a:r>
            <a:r>
              <a:rPr lang="en-US" sz="1900" dirty="0" smtClean="0"/>
              <a:t>      of the checklist and keep in the patient’s </a:t>
            </a:r>
          </a:p>
          <a:p>
            <a:pPr marL="36576" indent="0">
              <a:buNone/>
            </a:pPr>
            <a:r>
              <a:rPr lang="en-US" sz="1900" dirty="0"/>
              <a:t> </a:t>
            </a:r>
            <a:r>
              <a:rPr lang="en-US" sz="1900" dirty="0" smtClean="0"/>
              <a:t>      folder with the BB paperwork.</a:t>
            </a:r>
          </a:p>
          <a:p>
            <a:r>
              <a:rPr lang="en-US" sz="1900" dirty="0" smtClean="0"/>
              <a:t>Staff will check 1 week prior to the surgery</a:t>
            </a:r>
          </a:p>
          <a:p>
            <a:pPr marL="36576" indent="0">
              <a:buNone/>
            </a:pPr>
            <a:r>
              <a:rPr lang="en-US" sz="1900" dirty="0"/>
              <a:t> </a:t>
            </a:r>
            <a:r>
              <a:rPr lang="en-US" sz="1900" dirty="0" smtClean="0"/>
              <a:t>      date the results of the AB screen and </a:t>
            </a:r>
          </a:p>
          <a:p>
            <a:pPr marL="36576" indent="0">
              <a:buNone/>
            </a:pPr>
            <a:r>
              <a:rPr lang="en-US" sz="1900" dirty="0"/>
              <a:t> </a:t>
            </a:r>
            <a:r>
              <a:rPr lang="en-US" sz="1900" dirty="0" smtClean="0"/>
              <a:t>      update the shared calendar.</a:t>
            </a:r>
          </a:p>
          <a:p>
            <a:endParaRPr lang="en-US" sz="1900" dirty="0" smtClean="0"/>
          </a:p>
          <a:p>
            <a:r>
              <a:rPr lang="en-US" sz="1900" dirty="0" smtClean="0"/>
              <a:t>If the AB screen is Positive, </a:t>
            </a:r>
          </a:p>
          <a:p>
            <a:pPr marL="36576" indent="0">
              <a:buNone/>
            </a:pPr>
            <a:r>
              <a:rPr lang="en-US" sz="1900" dirty="0"/>
              <a:t> </a:t>
            </a:r>
            <a:r>
              <a:rPr lang="en-US" sz="1900" dirty="0" smtClean="0"/>
              <a:t>      the patient will be deferred from</a:t>
            </a:r>
          </a:p>
          <a:p>
            <a:pPr marL="36576" indent="0">
              <a:buNone/>
            </a:pPr>
            <a:r>
              <a:rPr lang="en-US" sz="1900" dirty="0"/>
              <a:t> </a:t>
            </a:r>
            <a:r>
              <a:rPr lang="en-US" sz="1900" dirty="0" smtClean="0"/>
              <a:t>      having Surgery at DMC. </a:t>
            </a:r>
          </a:p>
          <a:p>
            <a:pPr marL="36576" indent="0">
              <a:spcBef>
                <a:spcPts val="0"/>
              </a:spcBef>
              <a:buNone/>
            </a:pPr>
            <a:r>
              <a:rPr lang="en-US" sz="1900" dirty="0"/>
              <a:t> </a:t>
            </a:r>
            <a:r>
              <a:rPr lang="en-US" sz="1900" dirty="0" smtClean="0"/>
              <a:t>      Follow the instructions on the</a:t>
            </a:r>
          </a:p>
          <a:p>
            <a:pPr marL="36576" indent="0">
              <a:lnSpc>
                <a:spcPct val="110000"/>
              </a:lnSpc>
              <a:spcBef>
                <a:spcPts val="0"/>
              </a:spcBef>
              <a:buNone/>
            </a:pPr>
            <a:r>
              <a:rPr lang="en-US" sz="1900" dirty="0" smtClean="0"/>
              <a:t>       bottom of the page for</a:t>
            </a:r>
          </a:p>
          <a:p>
            <a:pPr marL="36576" indent="0">
              <a:lnSpc>
                <a:spcPct val="110000"/>
              </a:lnSpc>
              <a:spcBef>
                <a:spcPts val="0"/>
              </a:spcBef>
              <a:buNone/>
            </a:pPr>
            <a:r>
              <a:rPr lang="en-US" sz="1900" dirty="0"/>
              <a:t> </a:t>
            </a:r>
            <a:r>
              <a:rPr lang="en-US" sz="1900" dirty="0" smtClean="0"/>
              <a:t>      Positive AB screen</a:t>
            </a:r>
            <a:r>
              <a:rPr lang="en-US" dirty="0" smtClean="0"/>
              <a:t>.</a:t>
            </a:r>
            <a:endParaRPr lang="en-US" dirty="0"/>
          </a:p>
          <a:p>
            <a:endParaRPr lang="en-US" dirty="0" smtClean="0"/>
          </a:p>
          <a:p>
            <a:pPr marL="36576" indent="0">
              <a:buNone/>
            </a:pPr>
            <a:endParaRPr lang="en-US" dirty="0"/>
          </a:p>
          <a:p>
            <a:endParaRPr lang="en-US" dirty="0" smtClean="0"/>
          </a:p>
          <a:p>
            <a:endParaRPr lang="en-US" dirty="0"/>
          </a:p>
          <a:p>
            <a:endParaRPr lang="en-US" dirty="0"/>
          </a:p>
        </p:txBody>
      </p:sp>
      <p:cxnSp>
        <p:nvCxnSpPr>
          <p:cNvPr id="6" name="Straight Arrow Connector 5"/>
          <p:cNvCxnSpPr/>
          <p:nvPr/>
        </p:nvCxnSpPr>
        <p:spPr>
          <a:xfrm>
            <a:off x="4660306" y="1784646"/>
            <a:ext cx="1130894" cy="1399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572000" y="2209800"/>
            <a:ext cx="838200" cy="1345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3048000"/>
            <a:ext cx="1752600" cy="228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86200" y="3962400"/>
            <a:ext cx="1524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657600" y="3276600"/>
            <a:ext cx="1752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016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Main Campus Blood Bank will call and notify DMC laboratory of any patient with a positive antibody screen or history that disqualifies them for the delayed Crossmatch.</a:t>
            </a:r>
          </a:p>
          <a:p>
            <a:r>
              <a:rPr lang="en-US" dirty="0" smtClean="0"/>
              <a:t>DMC lab staff will call and email the centralized scheduling staff so the patient can be rescheduled at WFBMC.</a:t>
            </a:r>
          </a:p>
          <a:p>
            <a:r>
              <a:rPr lang="en-US" dirty="0" smtClean="0"/>
              <a:t>DMC lab staff will send a group email to alert all necessary parties the patient is disqualified for surgery at DMC (see slide 31 for listing of the group)</a:t>
            </a:r>
          </a:p>
          <a:p>
            <a:r>
              <a:rPr lang="en-US" dirty="0" smtClean="0"/>
              <a:t>Centralized schedulers will communicate to the group the new surgery date at WFBMC.</a:t>
            </a:r>
          </a:p>
          <a:p>
            <a:r>
              <a:rPr lang="en-US" dirty="0" smtClean="0"/>
              <a:t>DMC lab will document on the Delayed Crossmatch checklist all notifications and remove the patient’s paperwork from the active file.</a:t>
            </a:r>
            <a:endParaRPr lang="en-US" dirty="0"/>
          </a:p>
        </p:txBody>
      </p:sp>
      <p:pic>
        <p:nvPicPr>
          <p:cNvPr id="3074" name="Picture 2" descr="C:\Users\slblanto\AppData\Local\Microsoft\Windows\Temporary Internet Files\Content.IE5\EA57N8CG\alar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1524000" cy="128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562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Before Surgery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DMC lab will review the patient’s paperwork 1 week prior to surgery.</a:t>
            </a:r>
          </a:p>
          <a:p>
            <a:pPr lvl="1"/>
            <a:r>
              <a:rPr lang="en-US" dirty="0" smtClean="0">
                <a:solidFill>
                  <a:srgbClr val="FFC000"/>
                </a:solidFill>
              </a:rPr>
              <a:t>DMC and WFBMC BB will need to be notified of any surgeries that are cancelled or re-scheduled </a:t>
            </a:r>
          </a:p>
          <a:p>
            <a:r>
              <a:rPr lang="en-US" dirty="0" smtClean="0"/>
              <a:t>Documentation of the check will be noted on the Delayed Crossmatch checklist.</a:t>
            </a:r>
          </a:p>
          <a:p>
            <a:pPr lvl="0"/>
            <a:r>
              <a:rPr lang="en-US" dirty="0" smtClean="0"/>
              <a:t>If everything is acceptable, DMC lab will take </a:t>
            </a:r>
            <a:r>
              <a:rPr lang="en-US" dirty="0"/>
              <a:t>the patient’s chart – containing the remaining yellow and white copies of the Delayed XM form and the BBID wristband      </a:t>
            </a:r>
            <a:r>
              <a:rPr lang="en-US" dirty="0" smtClean="0"/>
              <a:t> </a:t>
            </a:r>
            <a:r>
              <a:rPr lang="en-US" dirty="0"/>
              <a:t>– to Surgical Services where it will be held until the day of </a:t>
            </a:r>
            <a:r>
              <a:rPr lang="en-US" dirty="0" smtClean="0"/>
              <a:t>surgery</a:t>
            </a:r>
          </a:p>
          <a:p>
            <a:pPr lvl="0"/>
            <a:r>
              <a:rPr lang="en-US" dirty="0" smtClean="0"/>
              <a:t>The delayed Crossmatch checklist will remain in DMC laboratory.</a:t>
            </a:r>
            <a:endParaRPr lang="en-US" dirty="0"/>
          </a:p>
          <a:p>
            <a:pPr marL="36576" indent="0">
              <a:buNone/>
            </a:pPr>
            <a:endParaRPr lang="en-US" dirty="0"/>
          </a:p>
        </p:txBody>
      </p:sp>
    </p:spTree>
    <p:extLst>
      <p:ext uri="{BB962C8B-B14F-4D97-AF65-F5344CB8AC3E}">
        <p14:creationId xmlns:p14="http://schemas.microsoft.com/office/powerpoint/2010/main" val="2653318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jpg"/>
          <p:cNvPicPr/>
          <p:nvPr/>
        </p:nvPicPr>
        <p:blipFill>
          <a:blip r:embed="rId2" cstate="print"/>
          <a:stretch>
            <a:fillRect/>
          </a:stretch>
        </p:blipFill>
        <p:spPr>
          <a:xfrm>
            <a:off x="2362200" y="228600"/>
            <a:ext cx="4133850" cy="2743200"/>
          </a:xfrm>
          <a:prstGeom prst="rect">
            <a:avLst/>
          </a:prstGeom>
        </p:spPr>
      </p:pic>
      <p:sp>
        <p:nvSpPr>
          <p:cNvPr id="6" name="Rectangle 5"/>
          <p:cNvSpPr/>
          <p:nvPr/>
        </p:nvSpPr>
        <p:spPr>
          <a:xfrm>
            <a:off x="304800" y="3382059"/>
            <a:ext cx="8382000" cy="923330"/>
          </a:xfrm>
          <a:prstGeom prst="rect">
            <a:avLst/>
          </a:prstGeom>
        </p:spPr>
        <p:txBody>
          <a:bodyPr wrap="square">
            <a:spAutoFit/>
          </a:bodyPr>
          <a:lstStyle/>
          <a:p>
            <a:pPr lvl="0"/>
            <a:r>
              <a:rPr lang="en-US" dirty="0"/>
              <a:t>The patient’s chart will already be in Surgical </a:t>
            </a:r>
            <a:r>
              <a:rPr lang="en-US" dirty="0" smtClean="0"/>
              <a:t>Services on day of surgery</a:t>
            </a:r>
            <a:endParaRPr lang="en-US" dirty="0"/>
          </a:p>
          <a:p>
            <a:pPr lvl="0"/>
            <a:r>
              <a:rPr lang="en-US" dirty="0" smtClean="0"/>
              <a:t>The </a:t>
            </a:r>
            <a:r>
              <a:rPr lang="en-US" dirty="0"/>
              <a:t>patient will then be taken to a Surgical Services nurse for the final interview</a:t>
            </a:r>
          </a:p>
          <a:p>
            <a:r>
              <a:rPr lang="en-US" dirty="0"/>
              <a:t> </a:t>
            </a:r>
          </a:p>
        </p:txBody>
      </p:sp>
    </p:spTree>
    <p:extLst>
      <p:ext uri="{BB962C8B-B14F-4D97-AF65-F5344CB8AC3E}">
        <p14:creationId xmlns:p14="http://schemas.microsoft.com/office/powerpoint/2010/main" val="1607437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effectLst>
                  <a:outerShdw blurRad="38100" dist="38100" dir="2700000" algn="tl">
                    <a:srgbClr val="000000">
                      <a:alpha val="43137"/>
                    </a:srgbClr>
                  </a:outerShdw>
                </a:effectLst>
              </a:rPr>
              <a:t>Day of Surgery</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The Interview – Surgical Services RN</a:t>
            </a:r>
          </a:p>
          <a:p>
            <a:pPr lvl="1"/>
            <a:r>
              <a:rPr lang="en-US" dirty="0" smtClean="0"/>
              <a:t>On the day of Surgery the interviewer will:</a:t>
            </a:r>
          </a:p>
          <a:p>
            <a:pPr lvl="2"/>
            <a:r>
              <a:rPr lang="en-US" dirty="0" smtClean="0"/>
              <a:t>Obtain patient’s chart containing Delayed XM form and BBID wristband </a:t>
            </a:r>
          </a:p>
          <a:p>
            <a:pPr lvl="2"/>
            <a:r>
              <a:rPr lang="en-US" dirty="0" smtClean="0"/>
              <a:t>Confirm patient identity and</a:t>
            </a:r>
          </a:p>
          <a:p>
            <a:pPr marL="749808" lvl="2" indent="0">
              <a:buNone/>
            </a:pPr>
            <a:r>
              <a:rPr lang="en-US" dirty="0" smtClean="0"/>
              <a:t>   Place patient registration band                  </a:t>
            </a:r>
          </a:p>
          <a:p>
            <a:pPr marL="749808" lvl="2" indent="0">
              <a:buNone/>
            </a:pPr>
            <a:r>
              <a:rPr lang="en-US" dirty="0"/>
              <a:t> </a:t>
            </a:r>
            <a:r>
              <a:rPr lang="en-US" dirty="0" smtClean="0"/>
              <a:t>  and BB wristband on patient</a:t>
            </a:r>
            <a:endParaRPr lang="en-US" dirty="0"/>
          </a:p>
        </p:txBody>
      </p:sp>
      <p:pic>
        <p:nvPicPr>
          <p:cNvPr id="4" name="Picture 3" descr="PATIENT INTERVIEW 2.jpg"/>
          <p:cNvPicPr>
            <a:picLocks noChangeAspect="1"/>
          </p:cNvPicPr>
          <p:nvPr>
            <p:custDataLst>
              <p:tags r:id="rId2"/>
            </p:custDataLst>
          </p:nvPr>
        </p:nvPicPr>
        <p:blipFill>
          <a:blip r:embed="rId6" cstate="print"/>
          <a:srcRect l="18421" t="10577" r="13158"/>
          <a:stretch>
            <a:fillRect/>
          </a:stretch>
        </p:blipFill>
        <p:spPr>
          <a:xfrm rot="5400000">
            <a:off x="6068645" y="3761155"/>
            <a:ext cx="2299047" cy="2244337"/>
          </a:xfrm>
          <a:prstGeom prst="rect">
            <a:avLst/>
          </a:prstGeom>
        </p:spPr>
      </p:pic>
      <p:pic>
        <p:nvPicPr>
          <p:cNvPr id="5" name="Picture 2"/>
          <p:cNvPicPr>
            <a:picLocks noChangeAspect="1" noChangeArrowheads="1"/>
          </p:cNvPicPr>
          <p:nvPr>
            <p:custDataLst>
              <p:tags r:id="rId3"/>
            </p:custDataLst>
          </p:nvPr>
        </p:nvPicPr>
        <p:blipFill>
          <a:blip r:embed="rId7" cstate="print"/>
          <a:srcRect b="27769"/>
          <a:stretch>
            <a:fillRect/>
          </a:stretch>
        </p:blipFill>
        <p:spPr bwMode="auto">
          <a:xfrm rot="510102">
            <a:off x="7442848" y="5280102"/>
            <a:ext cx="355416" cy="722419"/>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14400"/>
          </a:xfrm>
        </p:spPr>
        <p:txBody>
          <a:bodyPr/>
          <a:lstStyle/>
          <a:p>
            <a:r>
              <a:rPr lang="en-US" dirty="0" smtClean="0">
                <a:solidFill>
                  <a:srgbClr val="FFCC00"/>
                </a:solidFill>
                <a:effectLst>
                  <a:outerShdw blurRad="38100" dist="38100" dir="2700000" algn="tl">
                    <a:srgbClr val="000000">
                      <a:alpha val="43137"/>
                    </a:srgbClr>
                  </a:outerShdw>
                </a:effectLst>
              </a:rPr>
              <a:t>Day of Surgery</a:t>
            </a:r>
            <a:endParaRPr lang="en-US" dirty="0">
              <a:solidFill>
                <a:srgbClr val="FFCC00"/>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1725" y="914400"/>
            <a:ext cx="3836392" cy="514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1"/>
          </p:nvPr>
        </p:nvSpPr>
        <p:spPr>
          <a:xfrm>
            <a:off x="0" y="1143000"/>
            <a:ext cx="4648200" cy="4983163"/>
          </a:xfrm>
        </p:spPr>
        <p:txBody>
          <a:bodyPr>
            <a:normAutofit/>
          </a:bodyPr>
          <a:lstStyle/>
          <a:p>
            <a:r>
              <a:rPr lang="en-US" dirty="0" smtClean="0"/>
              <a:t>The Surgical Services RN / interviewer will:</a:t>
            </a:r>
          </a:p>
          <a:p>
            <a:pPr lvl="1"/>
            <a:r>
              <a:rPr lang="en-US" dirty="0" smtClean="0"/>
              <a:t>Complete the sections of the Delayed XM form under “Day of Surgery”</a:t>
            </a:r>
          </a:p>
          <a:p>
            <a:pPr lvl="2"/>
            <a:r>
              <a:rPr lang="en-US" dirty="0" smtClean="0"/>
              <a:t>Complete questions 1-5 on the Delayed XM form</a:t>
            </a:r>
          </a:p>
          <a:p>
            <a:pPr lvl="2"/>
            <a:r>
              <a:rPr lang="en-US" dirty="0" smtClean="0"/>
              <a:t>Sign and date the form</a:t>
            </a:r>
          </a:p>
          <a:p>
            <a:pPr lvl="2"/>
            <a:r>
              <a:rPr lang="en-US" dirty="0" smtClean="0"/>
              <a:t>Have patient / guardian sign the form</a:t>
            </a:r>
          </a:p>
        </p:txBody>
      </p:sp>
      <p:cxnSp>
        <p:nvCxnSpPr>
          <p:cNvPr id="8" name="Straight Arrow Connector 7"/>
          <p:cNvCxnSpPr/>
          <p:nvPr/>
        </p:nvCxnSpPr>
        <p:spPr>
          <a:xfrm>
            <a:off x="3886200" y="4076700"/>
            <a:ext cx="1143000" cy="4191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7848600" y="1828800"/>
            <a:ext cx="762000" cy="10668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5029200" y="4076700"/>
            <a:ext cx="3657600" cy="8382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a:off x="4495800" y="2286000"/>
            <a:ext cx="3352800" cy="76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solidFill>
                  <a:srgbClr val="FFCC00"/>
                </a:solidFill>
                <a:effectLst>
                  <a:outerShdw blurRad="38100" dist="38100" dir="2700000" algn="tl">
                    <a:srgbClr val="000000">
                      <a:alpha val="43137"/>
                    </a:srgbClr>
                  </a:outerShdw>
                </a:effectLst>
              </a:rPr>
              <a:t>Day of Surgery</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7467600" cy="4906963"/>
          </a:xfrm>
        </p:spPr>
        <p:txBody>
          <a:bodyPr>
            <a:normAutofit/>
          </a:bodyPr>
          <a:lstStyle/>
          <a:p>
            <a:r>
              <a:rPr lang="en-US" dirty="0" smtClean="0"/>
              <a:t>The Surgical Services RN will</a:t>
            </a:r>
          </a:p>
          <a:p>
            <a:pPr lvl="1"/>
            <a:r>
              <a:rPr lang="en-US" dirty="0" smtClean="0"/>
              <a:t>Call the DMC lab for the following situations:</a:t>
            </a:r>
          </a:p>
          <a:p>
            <a:pPr lvl="2"/>
            <a:r>
              <a:rPr lang="en-US" dirty="0" smtClean="0"/>
              <a:t>Patients who have been transfused within the last 3 months</a:t>
            </a:r>
          </a:p>
          <a:p>
            <a:pPr lvl="2"/>
            <a:r>
              <a:rPr lang="en-US" dirty="0" smtClean="0"/>
              <a:t>Women who have been pregnant within the last 3 months</a:t>
            </a:r>
          </a:p>
          <a:p>
            <a:pPr lvl="2"/>
            <a:r>
              <a:rPr lang="en-US" dirty="0" smtClean="0"/>
              <a:t>Patients who have historical or newly identified red cell antibodies</a:t>
            </a:r>
          </a:p>
          <a:p>
            <a:r>
              <a:rPr lang="en-US" dirty="0" smtClean="0">
                <a:solidFill>
                  <a:srgbClr val="C00000"/>
                </a:solidFill>
              </a:rPr>
              <a:t>The Patient will no longer be qualified for delayed Crossmatch</a:t>
            </a:r>
            <a:r>
              <a:rPr lang="en-US" dirty="0" smtClean="0"/>
              <a:t>.</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Patients who are disqualified</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Delayed XM is no longer available.</a:t>
            </a:r>
          </a:p>
          <a:p>
            <a:r>
              <a:rPr lang="en-US" dirty="0" smtClean="0"/>
              <a:t>Prepared units will not be released</a:t>
            </a:r>
          </a:p>
          <a:p>
            <a:r>
              <a:rPr lang="en-US" dirty="0" smtClean="0"/>
              <a:t>Patient may not have surgery at DMC.</a:t>
            </a:r>
          </a:p>
          <a:p>
            <a:pPr lvl="1"/>
            <a:endParaRPr lang="en-US" dirty="0" smtClean="0"/>
          </a:p>
        </p:txBody>
      </p:sp>
    </p:spTree>
    <p:extLst>
      <p:ext uri="{BB962C8B-B14F-4D97-AF65-F5344CB8AC3E}">
        <p14:creationId xmlns:p14="http://schemas.microsoft.com/office/powerpoint/2010/main" val="2268513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FFCC00"/>
                </a:solidFill>
                <a:effectLst/>
              </a:rPr>
              <a:t>Meanwhile, in the Blood Bank and Lab……</a:t>
            </a:r>
            <a:endParaRPr lang="en-US" b="0" dirty="0">
              <a:solidFill>
                <a:srgbClr val="FFCC00"/>
              </a:solidFill>
              <a:effectLst/>
            </a:endParaRPr>
          </a:p>
        </p:txBody>
      </p:sp>
      <p:sp>
        <p:nvSpPr>
          <p:cNvPr id="3" name="Text Placeholder 2"/>
          <p:cNvSpPr>
            <a:spLocks noGrp="1"/>
          </p:cNvSpPr>
          <p:nvPr>
            <p:ph type="body" idx="1"/>
          </p:nvPr>
        </p:nvSpPr>
        <p:spPr/>
        <p:txBody>
          <a:bodyPr/>
          <a:lstStyle/>
          <a:p>
            <a:endParaRPr lang="en-US"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C00"/>
                </a:solidFill>
                <a:effectLst>
                  <a:outerShdw blurRad="38100" dist="38100" dir="2700000" algn="tl">
                    <a:srgbClr val="000000">
                      <a:alpha val="43137"/>
                    </a:srgbClr>
                  </a:outerShdw>
                </a:effectLst>
              </a:rPr>
              <a:t>MC Blood Bank Testing – Pre-Surgery</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6705600" cy="4525963"/>
          </a:xfrm>
        </p:spPr>
        <p:txBody>
          <a:bodyPr>
            <a:normAutofit fontScale="92500" lnSpcReduction="10000"/>
          </a:bodyPr>
          <a:lstStyle/>
          <a:p>
            <a:r>
              <a:rPr lang="en-US" dirty="0" smtClean="0"/>
              <a:t>When the pre-surgery sample, BB requisition and </a:t>
            </a:r>
            <a:r>
              <a:rPr lang="en-US" dirty="0" smtClean="0">
                <a:solidFill>
                  <a:srgbClr val="FF99FF"/>
                </a:solidFill>
              </a:rPr>
              <a:t>PINK </a:t>
            </a:r>
            <a:r>
              <a:rPr lang="en-US" dirty="0" smtClean="0"/>
              <a:t>copy of the Delayed XM form arrive:</a:t>
            </a:r>
          </a:p>
          <a:p>
            <a:pPr lvl="1"/>
            <a:r>
              <a:rPr lang="en-US" dirty="0" smtClean="0"/>
              <a:t>The specimen and requisition are checked for labeling and identification verification</a:t>
            </a:r>
          </a:p>
          <a:p>
            <a:pPr lvl="1"/>
            <a:r>
              <a:rPr lang="en-US" dirty="0" smtClean="0"/>
              <a:t>The pink form is checked for completeness</a:t>
            </a:r>
          </a:p>
          <a:p>
            <a:pPr lvl="1"/>
            <a:r>
              <a:rPr lang="en-US" dirty="0" smtClean="0"/>
              <a:t>The answers to the questions are reviewed to make sure the patient qualified for Delayed XM.</a:t>
            </a:r>
          </a:p>
          <a:p>
            <a:r>
              <a:rPr lang="en-US" dirty="0" smtClean="0"/>
              <a:t>All properly labeled specimens are processed and tested.</a:t>
            </a:r>
            <a:endParaRPr lang="en-US" dirty="0"/>
          </a:p>
        </p:txBody>
      </p:sp>
      <p:pic>
        <p:nvPicPr>
          <p:cNvPr id="4" name="Picture 3" descr="PATIENT INTERVIEW 2.jpg"/>
          <p:cNvPicPr>
            <a:picLocks noChangeAspect="1"/>
          </p:cNvPicPr>
          <p:nvPr>
            <p:custDataLst>
              <p:tags r:id="rId2"/>
            </p:custDataLst>
          </p:nvPr>
        </p:nvPicPr>
        <p:blipFill>
          <a:blip r:embed="rId5" cstate="print"/>
          <a:stretch>
            <a:fillRect/>
          </a:stretch>
        </p:blipFill>
        <p:spPr>
          <a:xfrm>
            <a:off x="6705600" y="4343400"/>
            <a:ext cx="2125478" cy="1739807"/>
          </a:xfrm>
          <a:prstGeom prst="rect">
            <a:avLst/>
          </a:prstGeom>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effectLst>
                  <a:outerShdw blurRad="38100" dist="38100" dir="2700000" algn="tl">
                    <a:srgbClr val="000000">
                      <a:alpha val="43137"/>
                    </a:srgbClr>
                  </a:outerShdw>
                </a:effectLst>
              </a:rPr>
              <a:t>What are the questions?</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smtClean="0"/>
              <a:t>Have you been transfused any blood or plasma products, including Rh Immune Globulin (RhIg) </a:t>
            </a:r>
            <a:r>
              <a:rPr lang="en-US" i="1" u="sng" dirty="0" smtClean="0"/>
              <a:t>in the last 3 months</a:t>
            </a:r>
            <a:r>
              <a:rPr lang="en-US" dirty="0" smtClean="0"/>
              <a:t>?</a:t>
            </a:r>
          </a:p>
          <a:p>
            <a:pPr lvl="1"/>
            <a:r>
              <a:rPr lang="en-US" dirty="0" smtClean="0"/>
              <a:t>Why 3 months?</a:t>
            </a:r>
          </a:p>
          <a:p>
            <a:pPr lvl="2"/>
            <a:r>
              <a:rPr lang="en-US" dirty="0" smtClean="0"/>
              <a:t>The life cycle of a red blood cell is 3 months</a:t>
            </a:r>
          </a:p>
          <a:p>
            <a:pPr lvl="2"/>
            <a:r>
              <a:rPr lang="en-US" dirty="0" smtClean="0"/>
              <a:t>Transfused red cells can be circulating in the patient for up to 3 months, thus giving the immune system up to 3 months to make new antibodies</a:t>
            </a:r>
          </a:p>
          <a:p>
            <a:pPr lvl="1"/>
            <a:r>
              <a:rPr lang="en-US" dirty="0" smtClean="0"/>
              <a:t>Plasma products can contain antibodies</a:t>
            </a:r>
          </a:p>
          <a:p>
            <a:pPr lvl="1"/>
            <a:r>
              <a:rPr lang="en-US" dirty="0" smtClean="0"/>
              <a:t>RhIg is the antibody anti-D which will show up in blood bank testing as an unexpected antibody.</a:t>
            </a:r>
            <a:endParaRPr lang="en-US" dirty="0"/>
          </a:p>
        </p:txBody>
      </p:sp>
      <p:pic>
        <p:nvPicPr>
          <p:cNvPr id="4" name="Picture 2" descr="C:\Documents and Settings\jgjackso\Local Settings\Temporary Internet Files\Content.IE5\YQJ2CWX1\MP900407342[1].jpg"/>
          <p:cNvPicPr>
            <a:picLocks noChangeAspect="1" noChangeArrowheads="1"/>
          </p:cNvPicPr>
          <p:nvPr>
            <p:custDataLst>
              <p:tags r:id="rId2"/>
            </p:custDataLst>
          </p:nvPr>
        </p:nvPicPr>
        <p:blipFill>
          <a:blip r:embed="rId5" cstate="print"/>
          <a:stretch>
            <a:fillRect/>
          </a:stretch>
        </p:blipFill>
        <p:spPr bwMode="auto">
          <a:xfrm rot="16200000">
            <a:off x="7435101" y="184899"/>
            <a:ext cx="1371600" cy="161140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C00"/>
                </a:solidFill>
                <a:effectLst>
                  <a:outerShdw blurRad="38100" dist="38100" dir="2700000" algn="tl">
                    <a:srgbClr val="000000">
                      <a:alpha val="43137"/>
                    </a:srgbClr>
                  </a:outerShdw>
                </a:effectLst>
              </a:rPr>
              <a:t>MC Blood Bank Testing – Pre-Surgery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the antibody screen is NEGATIVE and the patient has no history of antibodies:</a:t>
            </a:r>
          </a:p>
          <a:p>
            <a:pPr lvl="1"/>
            <a:r>
              <a:rPr lang="en-US" dirty="0" smtClean="0"/>
              <a:t>The sample is placed in a special rack and is held for up to 30 days (normal BB specimens are only kept for 14 days)</a:t>
            </a:r>
          </a:p>
          <a:p>
            <a:pPr lvl="1"/>
            <a:r>
              <a:rPr lang="en-US" dirty="0" smtClean="0"/>
              <a:t>On the day before surgery the Blood Bank at MC will send in a cooler the patient’s prepared units to DMC.</a:t>
            </a:r>
          </a:p>
          <a:p>
            <a:pPr lvl="1"/>
            <a:r>
              <a:rPr lang="en-US" dirty="0" smtClean="0"/>
              <a:t>DMC lab will confirm the units are here and ready. Information will be documented on the Delayed Crossmatch Checklist.</a:t>
            </a:r>
          </a:p>
          <a:p>
            <a:pPr lvl="1"/>
            <a:r>
              <a:rPr lang="en-US" dirty="0" smtClean="0"/>
              <a:t>On the day of surgery, the OR must return the completed </a:t>
            </a:r>
            <a:r>
              <a:rPr lang="en-US" dirty="0" smtClean="0">
                <a:solidFill>
                  <a:srgbClr val="FFE05B"/>
                </a:solidFill>
              </a:rPr>
              <a:t>YELLOW</a:t>
            </a:r>
            <a:r>
              <a:rPr lang="en-US" dirty="0" smtClean="0"/>
              <a:t> copy of the Delayed XM form to the lab.  Once returned, the lab can release the patient’s cooler with blood products inside.</a:t>
            </a:r>
          </a:p>
          <a:p>
            <a:pPr lvl="2"/>
            <a:r>
              <a:rPr lang="en-US" dirty="0" smtClean="0"/>
              <a:t>DMC lab will not release multiple coolers on multiple patients.  Only 1 patients blood cooler can be signed out at a time.</a:t>
            </a:r>
          </a:p>
          <a:p>
            <a:pPr lvl="2"/>
            <a:r>
              <a:rPr lang="en-US" dirty="0" smtClean="0"/>
              <a:t>DMC lab will not release the units without a completed Delayed XM form</a:t>
            </a:r>
          </a:p>
          <a:p>
            <a:pPr marL="448056" lvl="1" indent="0">
              <a:buNone/>
            </a:pPr>
            <a:endParaRPr lang="en-US"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C00"/>
                </a:solidFill>
                <a:effectLst>
                  <a:outerShdw blurRad="38100" dist="38100" dir="2700000" algn="tl">
                    <a:srgbClr val="000000">
                      <a:alpha val="43137"/>
                    </a:srgbClr>
                  </a:outerShdw>
                </a:effectLst>
              </a:rPr>
              <a:t>MC Blood Bank Testing – Pre-Surgery</a:t>
            </a:r>
            <a:endParaRPr lang="en-US" dirty="0"/>
          </a:p>
        </p:txBody>
      </p:sp>
      <p:sp>
        <p:nvSpPr>
          <p:cNvPr id="3" name="Content Placeholder 2"/>
          <p:cNvSpPr>
            <a:spLocks noGrp="1"/>
          </p:cNvSpPr>
          <p:nvPr>
            <p:ph idx="1"/>
          </p:nvPr>
        </p:nvSpPr>
        <p:spPr/>
        <p:txBody>
          <a:bodyPr>
            <a:normAutofit fontScale="47500" lnSpcReduction="20000"/>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sz="3400" dirty="0" smtClean="0"/>
              <a:t>If the antibody screen is POSITIVE:</a:t>
            </a:r>
          </a:p>
          <a:p>
            <a:pPr lvl="1"/>
            <a:r>
              <a:rPr lang="en-US" sz="3100" dirty="0" smtClean="0"/>
              <a:t>The antibody is identified</a:t>
            </a:r>
          </a:p>
          <a:p>
            <a:pPr lvl="1"/>
            <a:r>
              <a:rPr lang="en-US" sz="3100" dirty="0" smtClean="0"/>
              <a:t>Compatible units are found in the BB blood inventory or ordered from the blood supplier and set aside for the patient</a:t>
            </a:r>
          </a:p>
          <a:p>
            <a:pPr lvl="1"/>
            <a:r>
              <a:rPr lang="en-US" sz="3100" dirty="0" smtClean="0"/>
              <a:t>DMC lab will be notified by the BB staff that the patient has a positive AB or history that disqualifies them for the delayed Crossmatch.</a:t>
            </a:r>
          </a:p>
          <a:p>
            <a:pPr lvl="1"/>
            <a:r>
              <a:rPr lang="en-US" sz="3100" dirty="0" smtClean="0"/>
              <a:t>DMC lab will notify by email centralized scheduling, Peri-anesthesia Charge Nurse, Surgical Services Nurse Manager, the surgeon, and MC BB of the patient’s status.</a:t>
            </a:r>
          </a:p>
          <a:p>
            <a:pPr lvl="1"/>
            <a:r>
              <a:rPr lang="en-US" sz="3100" dirty="0" smtClean="0"/>
              <a:t>Centralized scheduling will notify the group of the new surgery date.</a:t>
            </a:r>
          </a:p>
          <a:p>
            <a:pPr lvl="2"/>
            <a:r>
              <a:rPr lang="en-US" sz="3200" dirty="0" smtClean="0"/>
              <a:t>MC BB staff will document who they informed in the designated area at the bottom of the Delayed XM form. </a:t>
            </a:r>
          </a:p>
          <a:p>
            <a:pPr lvl="2"/>
            <a:r>
              <a:rPr lang="en-US" sz="3200" dirty="0" smtClean="0"/>
              <a:t>DMC lab staff will document on the Delayed Crossmatch checklist who has been informed and remove the patient’s paperwork from the active files.</a:t>
            </a:r>
            <a:endParaRPr lang="en-US" sz="3200" dirty="0"/>
          </a:p>
        </p:txBody>
      </p:sp>
      <p:pic>
        <p:nvPicPr>
          <p:cNvPr id="4" name="Picture 3" descr="speciel blood shelf.JPG"/>
          <p:cNvPicPr>
            <a:picLocks noChangeAspect="1"/>
          </p:cNvPicPr>
          <p:nvPr>
            <p:custDataLst>
              <p:tags r:id="rId2"/>
            </p:custDataLst>
          </p:nvPr>
        </p:nvPicPr>
        <p:blipFill>
          <a:blip r:embed="rId6" cstate="print"/>
          <a:srcRect l="1944" t="5207"/>
          <a:stretch>
            <a:fillRect/>
          </a:stretch>
        </p:blipFill>
        <p:spPr>
          <a:xfrm>
            <a:off x="5257800" y="1260507"/>
            <a:ext cx="2291459" cy="2094753"/>
          </a:xfrm>
          <a:prstGeom prst="rect">
            <a:avLst/>
          </a:prstGeom>
        </p:spPr>
      </p:pic>
      <p:pic>
        <p:nvPicPr>
          <p:cNvPr id="5" name="Picture 4" descr="PATIENT INTERVIEW 2.jpg"/>
          <p:cNvPicPr>
            <a:picLocks noChangeAspect="1"/>
          </p:cNvPicPr>
          <p:nvPr>
            <p:custDataLst>
              <p:tags r:id="rId3"/>
            </p:custDataLst>
          </p:nvPr>
        </p:nvPicPr>
        <p:blipFill>
          <a:blip r:embed="rId7" cstate="print"/>
          <a:stretch>
            <a:fillRect/>
          </a:stretch>
        </p:blipFill>
        <p:spPr>
          <a:xfrm>
            <a:off x="1600200" y="1219201"/>
            <a:ext cx="2252217" cy="1676400"/>
          </a:xfrm>
          <a:prstGeom prst="rect">
            <a:avLst/>
          </a:prstGeom>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1143000"/>
          </a:xfrm>
        </p:spPr>
        <p:txBody>
          <a:bodyPr>
            <a:normAutofit/>
          </a:bodyPr>
          <a:lstStyle/>
          <a:p>
            <a:r>
              <a:rPr lang="en-US" dirty="0" smtClean="0">
                <a:solidFill>
                  <a:srgbClr val="FFCC00"/>
                </a:solidFill>
              </a:rPr>
              <a:t>In the Lab– Day of Surgery</a:t>
            </a:r>
            <a:endParaRPr lang="en-US" dirty="0">
              <a:solidFill>
                <a:srgbClr val="FFCC00"/>
              </a:solidFill>
            </a:endParaRPr>
          </a:p>
        </p:txBody>
      </p:sp>
      <p:sp>
        <p:nvSpPr>
          <p:cNvPr id="3" name="Content Placeholder 2"/>
          <p:cNvSpPr>
            <a:spLocks noGrp="1"/>
          </p:cNvSpPr>
          <p:nvPr>
            <p:ph idx="1"/>
          </p:nvPr>
        </p:nvSpPr>
        <p:spPr>
          <a:xfrm>
            <a:off x="457200" y="1143000"/>
            <a:ext cx="8153400" cy="4983163"/>
          </a:xfrm>
        </p:spPr>
        <p:txBody>
          <a:bodyPr>
            <a:normAutofit fontScale="62500" lnSpcReduction="20000"/>
          </a:bodyPr>
          <a:lstStyle/>
          <a:p>
            <a:r>
              <a:rPr lang="en-US" dirty="0" smtClean="0"/>
              <a:t>On the day of surgery, If the lab does not receive the completed request for Crossmatch form, the prepared units will not be released.</a:t>
            </a:r>
          </a:p>
          <a:p>
            <a:r>
              <a:rPr lang="en-US" dirty="0" smtClean="0"/>
              <a:t>The lab will offer O negative units for emergency release.</a:t>
            </a:r>
          </a:p>
          <a:p>
            <a:r>
              <a:rPr lang="en-US" dirty="0" smtClean="0"/>
              <a:t>The patient’s surgeon will decide if the surgery will be cancelled or postponed until later in the day.</a:t>
            </a:r>
          </a:p>
          <a:p>
            <a:r>
              <a:rPr lang="en-US" dirty="0" smtClean="0"/>
              <a:t>If the surgery will take place later in the day, the surgical staff will acknowledge the need for a new specimen in the patient’s chart and collect a new BB XM specimen with new requisition and new BBID wristband.  </a:t>
            </a:r>
          </a:p>
          <a:p>
            <a:r>
              <a:rPr lang="en-US" dirty="0" smtClean="0"/>
              <a:t>DMC lab will notify MC Blood Bank and send the specimen STAT.</a:t>
            </a:r>
          </a:p>
          <a:p>
            <a:r>
              <a:rPr lang="en-US" dirty="0" smtClean="0"/>
              <a:t>The MC BB will</a:t>
            </a:r>
          </a:p>
          <a:p>
            <a:pPr lvl="1"/>
            <a:r>
              <a:rPr lang="en-US" dirty="0" smtClean="0"/>
              <a:t>Test the new sample to ensure that the patient has not made any additional unexpected antibodies</a:t>
            </a:r>
          </a:p>
          <a:p>
            <a:pPr lvl="2"/>
            <a:r>
              <a:rPr lang="en-US" dirty="0" smtClean="0"/>
              <a:t>This process will still take longer than a regular type and Crossmatch, but as long as nothing has changed since the patient’s Pre-Op visit, appropriate blood should be available for cross matching.</a:t>
            </a:r>
          </a:p>
          <a:p>
            <a:pPr lvl="1"/>
            <a:r>
              <a:rPr lang="en-US" dirty="0" smtClean="0"/>
              <a:t>Provide antigen negative, compatible blood for the patient</a:t>
            </a:r>
          </a:p>
          <a:p>
            <a:pPr lvl="2"/>
            <a:r>
              <a:rPr lang="en-US" dirty="0" smtClean="0"/>
              <a:t>If there are no additional antibodies then the units previously set aside for the patient will be cross matched with the new specimen and be ready to go.</a:t>
            </a:r>
            <a:endParaRPr lang="en-US" dirty="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effectLst>
                  <a:outerShdw blurRad="38100" dist="38100" dir="2700000" algn="tl">
                    <a:srgbClr val="000000">
                      <a:alpha val="43137"/>
                    </a:srgbClr>
                  </a:outerShdw>
                </a:effectLst>
              </a:rPr>
              <a:t>WFBH Patient Goals Achieved</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4000" dirty="0" smtClean="0">
                <a:solidFill>
                  <a:srgbClr val="FFCC00"/>
                </a:solidFill>
                <a:effectLst>
                  <a:outerShdw blurRad="38100" dist="38100" dir="2700000" algn="tl">
                    <a:srgbClr val="000000">
                      <a:alpha val="43137"/>
                    </a:srgbClr>
                  </a:outerShdw>
                </a:effectLst>
              </a:rPr>
              <a:t>Keep You Safe</a:t>
            </a:r>
          </a:p>
          <a:p>
            <a:r>
              <a:rPr lang="en-US" sz="4000" dirty="0" smtClean="0">
                <a:solidFill>
                  <a:srgbClr val="FFCC00"/>
                </a:solidFill>
                <a:effectLst>
                  <a:outerShdw blurRad="38100" dist="38100" dir="2700000" algn="tl">
                    <a:srgbClr val="000000">
                      <a:alpha val="43137"/>
                    </a:srgbClr>
                  </a:outerShdw>
                </a:effectLst>
              </a:rPr>
              <a:t>Care For You</a:t>
            </a:r>
            <a:endParaRPr lang="en-US" sz="4000" dirty="0">
              <a:solidFill>
                <a:srgbClr val="FFCC00"/>
              </a:solidFill>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effectLst>
                  <a:outerShdw blurRad="38100" dist="38100" dir="2700000" algn="tl">
                    <a:srgbClr val="000000">
                      <a:alpha val="43137"/>
                    </a:srgbClr>
                  </a:outerShdw>
                </a:effectLst>
              </a:rPr>
              <a:t>What are the questions?</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For females:  Have you been pregnant in the last 3 months or are you pregnant now?</a:t>
            </a:r>
          </a:p>
          <a:p>
            <a:pPr lvl="1"/>
            <a:r>
              <a:rPr lang="en-US" dirty="0" smtClean="0"/>
              <a:t>This is the same principle as the previous question.  During pregnancy the mother can be exposed to fetal red cells.  An immune response can also be triggered against these cells just as with a unit of blood.</a:t>
            </a:r>
          </a:p>
          <a:p>
            <a:pPr lvl="1"/>
            <a:r>
              <a:rPr lang="en-US" dirty="0" smtClean="0"/>
              <a:t>Most Rh negative mothers will receive RhIg during pregnancy which will show up in testing as an unexpected antibody</a:t>
            </a:r>
            <a:endParaRPr lang="en-US" dirty="0"/>
          </a:p>
        </p:txBody>
      </p:sp>
      <p:pic>
        <p:nvPicPr>
          <p:cNvPr id="4" name="Picture 5" descr="C:\Documents and Settings\jgjackso\Local Settings\Temporary Internet Files\Content.IE5\YQJ2CWX1\MC900047938[1].wmf"/>
          <p:cNvPicPr>
            <a:picLocks noChangeAspect="1" noChangeArrowheads="1"/>
          </p:cNvPicPr>
          <p:nvPr>
            <p:custDataLst>
              <p:tags r:id="rId2"/>
            </p:custDataLst>
          </p:nvPr>
        </p:nvPicPr>
        <p:blipFill>
          <a:blip r:embed="rId5" cstate="print"/>
          <a:stretch>
            <a:fillRect/>
          </a:stretch>
        </p:blipFill>
        <p:spPr bwMode="auto">
          <a:xfrm>
            <a:off x="7467600" y="152400"/>
            <a:ext cx="1564953" cy="16002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Documents and Settings\jgjackso\Local Settings\Temporary Internet Files\Content.IE5\ZLCCNHR0\MC900183432[1].wmf"/>
          <p:cNvPicPr>
            <a:picLocks noChangeAspect="1" noChangeArrowheads="1"/>
          </p:cNvPicPr>
          <p:nvPr>
            <p:custDataLst>
              <p:tags r:id="rId2"/>
            </p:custDataLst>
          </p:nvPr>
        </p:nvPicPr>
        <p:blipFill>
          <a:blip r:embed="rId6" cstate="print"/>
          <a:srcRect/>
          <a:stretch>
            <a:fillRect/>
          </a:stretch>
        </p:blipFill>
        <p:spPr bwMode="auto">
          <a:xfrm>
            <a:off x="7331659" y="5034686"/>
            <a:ext cx="1812341" cy="1823314"/>
          </a:xfrm>
          <a:prstGeom prst="rect">
            <a:avLst/>
          </a:prstGeom>
          <a:noFill/>
        </p:spPr>
      </p:pic>
      <p:sp>
        <p:nvSpPr>
          <p:cNvPr id="2" name="Title 1"/>
          <p:cNvSpPr>
            <a:spLocks noGrp="1"/>
          </p:cNvSpPr>
          <p:nvPr>
            <p:ph type="title"/>
          </p:nvPr>
        </p:nvSpPr>
        <p:spPr/>
        <p:txBody>
          <a:bodyPr/>
          <a:lstStyle/>
          <a:p>
            <a:r>
              <a:rPr lang="en-US" dirty="0" smtClean="0">
                <a:solidFill>
                  <a:srgbClr val="FFCC00"/>
                </a:solidFill>
                <a:effectLst>
                  <a:outerShdw blurRad="38100" dist="38100" dir="2700000" algn="tl">
                    <a:srgbClr val="000000">
                      <a:alpha val="43137"/>
                    </a:srgbClr>
                  </a:outerShdw>
                </a:effectLst>
              </a:rPr>
              <a:t>What are the questions?</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Have you ever been told you have had transfusion problems?</a:t>
            </a:r>
          </a:p>
          <a:p>
            <a:pPr lvl="1"/>
            <a:r>
              <a:rPr lang="en-US" dirty="0" smtClean="0"/>
              <a:t>If the answer is yes, it may mean that compatible blood will be hard to find.</a:t>
            </a:r>
          </a:p>
          <a:p>
            <a:pPr lvl="1"/>
            <a:r>
              <a:rPr lang="en-US" dirty="0" smtClean="0"/>
              <a:t>What hospital identified these transfusion problems?</a:t>
            </a:r>
          </a:p>
          <a:p>
            <a:pPr lvl="2"/>
            <a:r>
              <a:rPr lang="en-US" dirty="0" smtClean="0"/>
              <a:t>The Blood Bank may have to contact that hospital’s blood bank to find out what the problem was to help ensure safe    transfusions at WFBH </a:t>
            </a:r>
            <a:endParaRPr lang="en-US" dirty="0"/>
          </a:p>
        </p:txBody>
      </p:sp>
      <p:pic>
        <p:nvPicPr>
          <p:cNvPr id="4" name="Picture 2" descr="C:\Documents and Settings\jgjackso\Local Settings\Temporary Internet Files\Content.IE5\PPSUJU8A\MP900314367[1].jpg"/>
          <p:cNvPicPr>
            <a:picLocks noChangeAspect="1" noChangeArrowheads="1"/>
          </p:cNvPicPr>
          <p:nvPr>
            <p:custDataLst>
              <p:tags r:id="rId3"/>
            </p:custDataLst>
          </p:nvPr>
        </p:nvPicPr>
        <p:blipFill>
          <a:blip r:embed="rId7" cstate="print"/>
          <a:srcRect/>
          <a:stretch>
            <a:fillRect/>
          </a:stretch>
        </p:blipFill>
        <p:spPr bwMode="auto">
          <a:xfrm>
            <a:off x="152400" y="5105400"/>
            <a:ext cx="1318260" cy="15240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CC00"/>
                </a:solidFill>
                <a:effectLst>
                  <a:outerShdw blurRad="38100" dist="38100" dir="2700000" algn="tl">
                    <a:srgbClr val="000000">
                      <a:alpha val="43137"/>
                    </a:srgbClr>
                  </a:outerShdw>
                </a:effectLst>
              </a:rPr>
              <a:t>What are the questions?</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Have you ever been told that you have red cell antibodies?</a:t>
            </a:r>
          </a:p>
          <a:p>
            <a:pPr lvl="1"/>
            <a:r>
              <a:rPr lang="en-US" dirty="0" smtClean="0"/>
              <a:t>This means that the patient has antibodies and that compatible blood may be hard to find.</a:t>
            </a:r>
          </a:p>
          <a:p>
            <a:pPr lvl="1"/>
            <a:r>
              <a:rPr lang="en-US" dirty="0" smtClean="0"/>
              <a:t>This information would allow the BB to have units available ahead of                           time to reduce delays                            during surgery.</a:t>
            </a:r>
            <a:endParaRPr lang="en-US" dirty="0"/>
          </a:p>
        </p:txBody>
      </p:sp>
      <p:pic>
        <p:nvPicPr>
          <p:cNvPr id="4" name="Picture 3" descr="speciel blood shelf.JPG"/>
          <p:cNvPicPr>
            <a:picLocks noChangeAspect="1"/>
          </p:cNvPicPr>
          <p:nvPr>
            <p:custDataLst>
              <p:tags r:id="rId2"/>
            </p:custDataLst>
          </p:nvPr>
        </p:nvPicPr>
        <p:blipFill>
          <a:blip r:embed="rId5" cstate="print"/>
          <a:stretch>
            <a:fillRect/>
          </a:stretch>
        </p:blipFill>
        <p:spPr>
          <a:xfrm>
            <a:off x="5029200" y="4419600"/>
            <a:ext cx="2743200" cy="2048933"/>
          </a:xfrm>
          <a:prstGeom prst="rect">
            <a:avLst/>
          </a:prstGeom>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effectLst>
                  <a:outerShdw blurRad="38100" dist="38100" dir="2700000" algn="tl">
                    <a:srgbClr val="000000">
                      <a:alpha val="43137"/>
                    </a:srgbClr>
                  </a:outerShdw>
                </a:effectLst>
              </a:rPr>
              <a:t>What are the questions?	</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Why ask these questions twice?</a:t>
            </a:r>
          </a:p>
          <a:p>
            <a:pPr lvl="1"/>
            <a:r>
              <a:rPr lang="en-US" dirty="0" smtClean="0"/>
              <a:t>Asking the patient the same questions a second time on the day of surgery may trigger something that was forgotten the first time.</a:t>
            </a:r>
          </a:p>
          <a:p>
            <a:pPr lvl="1"/>
            <a:r>
              <a:rPr lang="en-US" dirty="0" smtClean="0"/>
              <a:t>There may be a family member with them on the day of surgery who remembers something the patient may have forgotten.</a:t>
            </a:r>
          </a:p>
          <a:p>
            <a:pPr lvl="1"/>
            <a:r>
              <a:rPr lang="en-US" dirty="0" smtClean="0"/>
              <a:t>A lot can happen in 30 days.  The patient may have had a transfusion since they answered the Pre-Surgery questions.</a:t>
            </a:r>
            <a:endParaRPr lang="en-US" dirty="0"/>
          </a:p>
        </p:txBody>
      </p:sp>
      <p:pic>
        <p:nvPicPr>
          <p:cNvPr id="7" name="Picture 6" descr="question 2.jpg"/>
          <p:cNvPicPr>
            <a:picLocks noChangeAspect="1"/>
          </p:cNvPicPr>
          <p:nvPr>
            <p:custDataLst>
              <p:tags r:id="rId2"/>
            </p:custDataLst>
          </p:nvPr>
        </p:nvPicPr>
        <p:blipFill>
          <a:blip r:embed="rId5" cstate="print"/>
          <a:stretch>
            <a:fillRect/>
          </a:stretch>
        </p:blipFill>
        <p:spPr>
          <a:xfrm>
            <a:off x="6934200" y="228600"/>
            <a:ext cx="1905000" cy="1905000"/>
          </a:xfrm>
          <a:prstGeom prst="rect">
            <a:avLst/>
          </a:prstGeom>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effectLst>
                  <a:outerShdw blurRad="38100" dist="38100" dir="2700000" algn="tl">
                    <a:srgbClr val="000000">
                      <a:alpha val="43137"/>
                    </a:srgbClr>
                  </a:outerShdw>
                </a:effectLst>
              </a:rPr>
              <a:t>What do the answers mean?</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7467600" cy="4678363"/>
          </a:xfrm>
        </p:spPr>
        <p:txBody>
          <a:bodyPr>
            <a:normAutofit/>
          </a:bodyPr>
          <a:lstStyle/>
          <a:p>
            <a:r>
              <a:rPr lang="en-US" dirty="0" smtClean="0"/>
              <a:t>If the patient </a:t>
            </a:r>
            <a:r>
              <a:rPr lang="en-US" b="1" dirty="0" smtClean="0"/>
              <a:t>HAS</a:t>
            </a:r>
            <a:r>
              <a:rPr lang="en-US" dirty="0" smtClean="0"/>
              <a:t> been transfused or pregnant in the last 3 months, they </a:t>
            </a:r>
            <a:r>
              <a:rPr lang="en-US" b="1" dirty="0" smtClean="0"/>
              <a:t>DO NOT </a:t>
            </a:r>
            <a:r>
              <a:rPr lang="en-US" dirty="0" smtClean="0"/>
              <a:t>qualify for the Delayed XM.</a:t>
            </a:r>
          </a:p>
          <a:p>
            <a:r>
              <a:rPr lang="en-US" dirty="0" smtClean="0"/>
              <a:t>If the patient </a:t>
            </a:r>
            <a:r>
              <a:rPr lang="en-US" b="1" dirty="0" smtClean="0"/>
              <a:t>HAS</a:t>
            </a:r>
            <a:r>
              <a:rPr lang="en-US" dirty="0" smtClean="0"/>
              <a:t> a history of red cell antibodies, they </a:t>
            </a:r>
            <a:r>
              <a:rPr lang="en-US" b="1" dirty="0" smtClean="0"/>
              <a:t>DO NOT </a:t>
            </a:r>
            <a:r>
              <a:rPr lang="en-US" dirty="0" smtClean="0"/>
              <a:t>qualify for the Delayed XM</a:t>
            </a:r>
          </a:p>
          <a:p>
            <a:r>
              <a:rPr lang="en-US" dirty="0" smtClean="0"/>
              <a:t>Even though the patient is disqualified, still send the paperwork and the patient to the lab for collection.</a:t>
            </a:r>
          </a:p>
          <a:p>
            <a:pPr marL="36576" indent="0">
              <a:buNone/>
            </a:pPr>
            <a:endParaRPr lang="en-US" dirty="0" smtClean="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00"/>
                </a:solidFill>
                <a:effectLst>
                  <a:outerShdw blurRad="38100" dist="38100" dir="2700000" algn="tl">
                    <a:srgbClr val="000000">
                      <a:alpha val="43137"/>
                    </a:srgbClr>
                  </a:outerShdw>
                </a:effectLst>
              </a:rPr>
              <a:t>Why use Delayed XM?</a:t>
            </a:r>
            <a:endParaRPr lang="en-US" dirty="0">
              <a:solidFill>
                <a:srgbClr val="FF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smtClean="0"/>
              <a:t>If an unexpected antibody is detected in a patient’s specimen on the day of surgery:</a:t>
            </a:r>
          </a:p>
          <a:p>
            <a:pPr lvl="1"/>
            <a:r>
              <a:rPr lang="en-US" dirty="0" smtClean="0"/>
              <a:t>It can take hours to identify the antibody and find compatible blood thus causing  a delay in blood availability and possibly a delay in surgery.</a:t>
            </a:r>
          </a:p>
          <a:p>
            <a:r>
              <a:rPr lang="en-US" dirty="0" smtClean="0"/>
              <a:t>Even if a patient has known antibodies in their historical files</a:t>
            </a:r>
          </a:p>
          <a:p>
            <a:pPr lvl="1"/>
            <a:r>
              <a:rPr lang="en-US" dirty="0" smtClean="0"/>
              <a:t>The Delayed XM allows the BB to confirm the patient has not developed additional antibodies.</a:t>
            </a:r>
          </a:p>
          <a:p>
            <a:pPr lvl="1"/>
            <a:r>
              <a:rPr lang="en-US" dirty="0" smtClean="0"/>
              <a:t>Some patients are hard to find compatible units for.</a:t>
            </a:r>
          </a:p>
          <a:p>
            <a:pPr lvl="1"/>
            <a:r>
              <a:rPr lang="en-US" dirty="0" smtClean="0"/>
              <a:t>Sometimes blood needs to be ordered from the blood supplier.</a:t>
            </a:r>
            <a:endParaRPr lang="en-US"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12050"/>
  <p:tag name="LMS_COMPLETION_TITLE" val="Delayed Crossmatch_Nursing"/>
  <p:tag name="LMS_COMPLETION_ID" val="Delayed_Crossmatch_Nursing"/>
  <p:tag name="LMS_COMPLETION_VERSION" val="1.0"/>
  <p:tag name="LMS_COMPLETION_DURATION" val="1:00:00"/>
  <p:tag name="LMS_COMPLETION_SCO_TITLE" val="Delayed Crossmatch_Nursing"/>
  <p:tag name="LMS_COMPLETION_SCO_ID" val="Delayed_Crossmatch_Nursing"/>
  <p:tag name="LMS_COMPLETION_EDITION" val="0"/>
  <p:tag name="LMS_COMPLETION_THRESHOLD" val="80"/>
  <p:tag name="LMS_COMPLETION_METHOD" val="QUIZ"/>
  <p:tag name="LMS_COMPLETION_TARGET_ID" val="289"/>
  <p:tag name="LMS_DATA_SCORM" val="1"/>
  <p:tag name="PRESENTATION_PLAYLIST_COUNT" val="0"/>
  <p:tag name="PRESENTATION_PRESENTER_SLIDE_LEVEL" val="0"/>
  <p:tag name="LMS_COMPLETION_TARGET" val="28894f4c-0112-4ff5-8477-19cabd6c15e6"/>
  <p:tag name="ARTICULATE_PRESENTER_VERSION" val="6"/>
  <p:tag name="PUBLISH_TITLE" val="Delayed Crossmatch_Nursing"/>
  <p:tag name="ARTICULATE_PUBLISH_PATH" val="G:\Lab_Shared\BloodBankStaff\Employee Competency\Articulate Presentations\Delayed XM_Nursing"/>
  <p:tag name="ARTICULATE_LOGO" val="(None selected)"/>
  <p:tag name="ARTICULATE_PRESENTER" val="(None selected)"/>
  <p:tag name="ARTICULATE_PRESENTER_GUID" val="9869030842"/>
  <p:tag name="ARTICULATE_LMS" val="0"/>
  <p:tag name="ARTICULATE_TEMPLATE" val="Corporate Communications"/>
  <p:tag name="ARTICULATE_TEMPLATE_GUID" val="1a000000-6000-0000-b000-000000000001"/>
  <p:tag name="LMS_PUBLISH" val="Yes"/>
  <p:tag name="PRESENTER_PREVIEW_MODE" val="0"/>
  <p:tag name="PRESENTER_PREVIEW_START" val="1"/>
  <p:tag name="LMS_PROTOCOL_METHOD" val="SCORM"/>
  <p:tag name="LMS_PROTOCOL_VERSION" val="1.2"/>
  <p:tag name="LAUNCHINNEWWINDOW" val="0"/>
  <p:tag name="LASTPUBLISHED" val="G:\Lab_Shared\BloodBankStaff\Employee Competency\Articulate Presentations\Delayed XM_Nursing\Delayed Crossmatch_Nursing\player.html"/>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turner\LOCALS~1\Temp\articulate\presenter\imgtemp\iq8gVZ3y_files\slide0001_image001.jpg"/>
</p:tagLst>
</file>

<file path=ppt/tags/tag1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f2b9c281-93c7-4e96-bbb8-8e826a531af4"/>
  <p:tag name="ARTICULATE_SLIDE_NAV" val="6"/>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turner\LOCALS~1\Temp\articulate\presenter\imgtemp\DNwYUK3V_files\slide0001_image001.jpg"/>
</p:tagLst>
</file>

<file path=ppt/tags/tag1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3acd3b63-89f7-4475-b573-fb2a8af6a9aa"/>
  <p:tag name="ARTICULATE_SLIDE_NAV" val="7"/>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turner\LOCALS~1\Temp\articulate\presenter\imgtemp\Zlum1dxw_files\slide0001_image001.jpg"/>
</p:tagLst>
</file>

<file path=ppt/tags/tag1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6c33b8f-325f-450e-8ed9-5909cbfa68f2"/>
  <p:tag name="ARTICULATE_SLIDE_NAV" val="8"/>
</p:tagLst>
</file>

<file path=ppt/tags/tag1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8c63e3f-6397-47f1-a72d-072a2e1ea85e"/>
  <p:tag name="ARTICULATE_SLIDE_NAV" val="9"/>
</p:tagLst>
</file>

<file path=ppt/tags/tag1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49e8d93-f211-423a-b65e-ac4569eb9521"/>
  <p:tag name="ARTICULATE_SLIDE_NAV" val="10"/>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turner\LOCALS~1\Temp\articulate\presenter\imgtemp\psQ5t4uj_files\slide0001_image001.jpg"/>
</p:tagLst>
</file>

<file path=ppt/tags/tag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110c54c4-0d9d-471f-8b19-5ba5d4f3f2ab"/>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e9930d4b-39ef-47d9-93ce-c9c689552056"/>
  <p:tag name="ARTICULATE_SLIDE_NAV" val="11"/>
</p:tagLst>
</file>

<file path=ppt/tags/tag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84912c06-ed1e-4f30-9e87-e9a944dd78e6"/>
  <p:tag name="ARTICULATE_SLIDE_NAV" val="12"/>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turner\LOCALS~1\Temp\articulate\presenter\imgtemp\5Kvbs4hc_files\slide0001_image001.jpg"/>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turner\LOCALS~1\Temp\articulate\presenter\imgtemp\ySZzE0Jq_files\slide0001_image001.jpg"/>
</p:tagLst>
</file>

<file path=ppt/tags/tag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dd0b230-cef0-4b6e-a44c-148093bbb4aa"/>
  <p:tag name="ARTICULATE_SLIDE_NAV" val="13"/>
</p:tagLst>
</file>

<file path=ppt/tags/tag2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b5264492-b275-44e2-843d-db015db5d04c"/>
  <p:tag name="ARTICULATE_SLIDE_NAV" val="14"/>
</p:tagLst>
</file>

<file path=ppt/tags/tag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792dd0c0-7572-461b-9d5b-66e56e6d736d"/>
  <p:tag name="ARTICULATE_SLIDE_NAV" val="15"/>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turner\LOCALS~1\Temp\articulate\presenter\imgtemp\8o6eTcUM_files\slide0001_image001.png"/>
</p:tagLst>
</file>

<file path=ppt/tags/tag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19e6209-b6f6-4b52-bf51-96570a9fbdec"/>
  <p:tag name="ARTICULATE_SLIDE_NAV" val="20"/>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efb77eee-f7be-484f-83fe-a34f02be6aec"/>
  <p:tag name="ARTICULATE_SLIDE_NAV" val="2"/>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078ceeb5-1e22-4815-ba94-8a36c606c72c"/>
  <p:tag name="ARTICULATE_SLIDE_NAV" val="21"/>
</p:tagLst>
</file>

<file path=ppt/tags/tag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3e41a56-7c57-4289-921a-fe781f3da4dd"/>
  <p:tag name="ARTICULATE_SLIDE_NAV" val="22"/>
</p:tagLst>
</file>

<file path=ppt/tags/tag3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ef2a427d-5d06-4225-9d72-4a681a96aaef"/>
  <p:tag name="ARTICULATE_SLIDE_NAV" val="23"/>
</p:tagLst>
</file>

<file path=ppt/tags/tag3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ae42215-0677-46a8-a464-11f02f017550"/>
  <p:tag name="ARTICULATE_SLIDE_NAV" val="24"/>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turner\LOCALS~1\Temp\articulate\presenter\imgtemp\RleoXjBA_files\slide0001_image001.jpg"/>
</p:tagLst>
</file>

<file path=ppt/tags/tag3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b6d80946-a8fd-4c63-8762-1382891fce3a"/>
  <p:tag name="ARTICULATE_SLIDE_NAV" val="25"/>
</p:tagLst>
</file>

<file path=ppt/tags/tag3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a0536a6-f940-451a-83ba-a7848063bf84"/>
  <p:tag name="ARTICULATE_SLIDE_NAV" val="26"/>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turner\LOCALS~1\Temp\articulate\presenter\imgtemp\Y8IWRuzg_files\slide0001_image001.jpg"/>
</p:tagLst>
</file>

<file path=ppt/tags/tag4.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05806616-981b-41e9-bab0-8e73ea6ee460"/>
  <p:tag name="ARTICULATE_SLIDE_NAV" val="27"/>
</p:tagLst>
</file>

<file path=ppt/tags/tag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64201c6-ab17-45c0-a244-305a2cad5e74"/>
  <p:tag name="ARTICULATE_SLIDE_NAV" val="28"/>
</p:tagLst>
</file>

<file path=ppt/tags/tag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bae7034a-4faf-40dc-82a2-c624176f3bdd"/>
  <p:tag name="ARTICULATE_SLIDE_NAV" val="3"/>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turner\LOCALS~1\Temp\articulate\presenter\imgtemp\yFxgYj3w_files\slide0001_image001.jpg"/>
</p:tagLst>
</file>

<file path=ppt/tags/tag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b4fbd7a-0e86-4af3-83b8-bba661259bfb"/>
  <p:tag name="ARTICULATE_SLIDE_NAV" val="4"/>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turner\LOCALS~1\Temp\articulate\presenter\imgtemp\9kt4QZfG_files\slide0001_image001.jpg"/>
</p:tagLst>
</file>

<file path=ppt/tags/tag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f50fbd21-8723-4254-841c-c45fbe566db1"/>
  <p:tag name="ARTICULATE_SLIDE_NAV" val="5"/>
</p:tagLst>
</file>

<file path=ppt/theme/theme1.xml><?xml version="1.0" encoding="utf-8"?>
<a:theme xmlns:a="http://schemas.openxmlformats.org/drawingml/2006/main" name="Technic">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59FECE8294584DAE5623760424AD05" ma:contentTypeVersion="0" ma:contentTypeDescription="Create a new document." ma:contentTypeScope="" ma:versionID="3352f8786ab3eabac78c45a033c0f35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1F3DF2-EF21-447B-980B-3676C27513A1}">
  <ds:schemaRefs>
    <ds:schemaRef ds:uri="http://schemas.microsoft.com/sharepoint/v3/contenttype/forms"/>
  </ds:schemaRefs>
</ds:datastoreItem>
</file>

<file path=customXml/itemProps2.xml><?xml version="1.0" encoding="utf-8"?>
<ds:datastoreItem xmlns:ds="http://schemas.openxmlformats.org/officeDocument/2006/customXml" ds:itemID="{9E5DF96C-D01A-4E0B-99B3-87D216933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41FD1C1-CA25-4862-A158-BF49FA32198D}">
  <ds:schemaRefs>
    <ds:schemaRef ds:uri="http://www.w3.org/XML/1998/namespace"/>
    <ds:schemaRef ds:uri="http://schemas.openxmlformats.org/package/2006/metadata/core-properties"/>
    <ds:schemaRef ds:uri="http://purl.org/dc/terms/"/>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Technic</Template>
  <TotalTime>1110</TotalTime>
  <Words>2296</Words>
  <Application>Microsoft Office PowerPoint</Application>
  <PresentationFormat>On-screen Show (4:3)</PresentationFormat>
  <Paragraphs>240</Paragraphs>
  <Slides>33</Slides>
  <Notes>24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Technic</vt:lpstr>
      <vt:lpstr>Blood Bank Delayed Crossmatch</vt:lpstr>
      <vt:lpstr>What is a Delayed Crossmatch?</vt:lpstr>
      <vt:lpstr>What are the questions?</vt:lpstr>
      <vt:lpstr>What are the questions?</vt:lpstr>
      <vt:lpstr>What are the questions?</vt:lpstr>
      <vt:lpstr>What are the questions?</vt:lpstr>
      <vt:lpstr>What are the questions? </vt:lpstr>
      <vt:lpstr>What do the answers mean?</vt:lpstr>
      <vt:lpstr>Why use Delayed XM?</vt:lpstr>
      <vt:lpstr>Why  use Delayed XM?</vt:lpstr>
      <vt:lpstr>Initiation of Delayed XM Form (The form is initiated on the day the sample is collected)</vt:lpstr>
      <vt:lpstr>The Pre-Surgery Interview</vt:lpstr>
      <vt:lpstr>The Pre-Surgery Interview (PAC and Pre-Op)</vt:lpstr>
      <vt:lpstr>The Pre-Surgery Interview (PAC / Pre-Op)</vt:lpstr>
      <vt:lpstr>PAC Pre-Surgery Phlebotomy</vt:lpstr>
      <vt:lpstr>PowerPoint Presentation</vt:lpstr>
      <vt:lpstr>Required Elements</vt:lpstr>
      <vt:lpstr>BBID Band</vt:lpstr>
      <vt:lpstr>DMC Lab Responsibilities</vt:lpstr>
      <vt:lpstr>Delayed Crossmatch Checklist</vt:lpstr>
      <vt:lpstr>Alerts</vt:lpstr>
      <vt:lpstr>Week Before Surgery</vt:lpstr>
      <vt:lpstr>PowerPoint Presentation</vt:lpstr>
      <vt:lpstr>Day of Surgery</vt:lpstr>
      <vt:lpstr>Day of Surgery</vt:lpstr>
      <vt:lpstr>Day of Surgery</vt:lpstr>
      <vt:lpstr>Patients who are disqualified</vt:lpstr>
      <vt:lpstr>Meanwhile, in the Blood Bank and Lab……</vt:lpstr>
      <vt:lpstr>MC Blood Bank Testing – Pre-Surgery</vt:lpstr>
      <vt:lpstr>MC Blood Bank Testing – Pre-Surgery</vt:lpstr>
      <vt:lpstr>MC Blood Bank Testing – Pre-Surgery</vt:lpstr>
      <vt:lpstr>In the Lab– Day of Surgery</vt:lpstr>
      <vt:lpstr>WFBH Patient Goals Achieved</vt:lpstr>
    </vt:vector>
  </TitlesOfParts>
  <Company>WFUBMC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Bank Delayed Crossmatch</dc:title>
  <dc:creator>WFUHS</dc:creator>
  <cp:lastModifiedBy>WFUHS</cp:lastModifiedBy>
  <cp:revision>40</cp:revision>
  <dcterms:created xsi:type="dcterms:W3CDTF">2014-12-04T19:37:39Z</dcterms:created>
  <dcterms:modified xsi:type="dcterms:W3CDTF">2017-02-15T21:09:06Z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E8925CD8-32DA-415B-9D50-D270E73207FD</vt:lpwstr>
  </property>
  <property fmtid="{D5CDD505-2E9C-101B-9397-08002B2CF9AE}" pid="4" name="ArticulatePath">
    <vt:lpwstr>New FormatBlood Bank Delayed Crossmatch</vt:lpwstr>
  </property>
  <property fmtid="{D5CDD505-2E9C-101B-9397-08002B2CF9AE}" pid="5" name="ArticulateProjectFull">
    <vt:lpwstr>G:\Lab_Shared\BloodBankStaff\Employee Competency\Articulate Presentations\Delayed XM_Nursing\New FormatBlood Bank Delayed Crossmatch.ppta</vt:lpwstr>
  </property>
  <property fmtid="{D5CDD505-2E9C-101B-9397-08002B2CF9AE}" pid="6" name="ContentTypeId">
    <vt:lpwstr>0x010100CA59FECE8294584DAE5623760424AD05</vt:lpwstr>
  </property>
</Properties>
</file>