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73" r:id="rId3"/>
    <p:sldId id="274" r:id="rId4"/>
    <p:sldId id="257" r:id="rId5"/>
    <p:sldId id="259" r:id="rId6"/>
    <p:sldId id="258" r:id="rId7"/>
    <p:sldId id="260" r:id="rId8"/>
    <p:sldId id="261" r:id="rId9"/>
    <p:sldId id="262" r:id="rId10"/>
    <p:sldId id="263" r:id="rId11"/>
    <p:sldId id="265" r:id="rId12"/>
    <p:sldId id="264" r:id="rId13"/>
    <p:sldId id="269" r:id="rId14"/>
    <p:sldId id="270" r:id="rId15"/>
    <p:sldId id="275" r:id="rId16"/>
    <p:sldId id="271" r:id="rId17"/>
    <p:sldId id="272" r:id="rId18"/>
    <p:sldId id="266" r:id="rId19"/>
    <p:sldId id="267" r:id="rId20"/>
    <p:sldId id="268"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5DA94E97-FC88-4D8D-9FC8-ADD8694CCB07}" type="datetimeFigureOut">
              <a:rPr lang="en-US" smtClean="0"/>
              <a:t>10/13/2021</a:t>
            </a:fld>
            <a:endParaRPr lang="en-US"/>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A2EC843F-01BF-4B32-9D7D-B221AEC81C0A}"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45547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A94E97-FC88-4D8D-9FC8-ADD8694CCB0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544121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A94E97-FC88-4D8D-9FC8-ADD8694CCB0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3518826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A94E97-FC88-4D8D-9FC8-ADD8694CCB0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C843F-01BF-4B32-9D7D-B221AEC81C0A}"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89084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A94E97-FC88-4D8D-9FC8-ADD8694CCB0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2528705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DA94E97-FC88-4D8D-9FC8-ADD8694CCB07}"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2853930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DA94E97-FC88-4D8D-9FC8-ADD8694CCB07}"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351890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A94E97-FC88-4D8D-9FC8-ADD8694CCB0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3647068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A94E97-FC88-4D8D-9FC8-ADD8694CCB0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2941318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94E97-FC88-4D8D-9FC8-ADD8694CCB0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16723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A94E97-FC88-4D8D-9FC8-ADD8694CCB0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467005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A94E97-FC88-4D8D-9FC8-ADD8694CCB07}"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3401131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A94E97-FC88-4D8D-9FC8-ADD8694CCB0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146251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A94E97-FC88-4D8D-9FC8-ADD8694CCB07}"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4138728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A94E97-FC88-4D8D-9FC8-ADD8694CCB07}"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180976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94E97-FC88-4D8D-9FC8-ADD8694CCB07}"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219296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A94E97-FC88-4D8D-9FC8-ADD8694CCB0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2947508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A94E97-FC88-4D8D-9FC8-ADD8694CCB07}"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EC843F-01BF-4B32-9D7D-B221AEC81C0A}" type="slidenum">
              <a:rPr lang="en-US" smtClean="0"/>
              <a:t>‹#›</a:t>
            </a:fld>
            <a:endParaRPr lang="en-US"/>
          </a:p>
        </p:txBody>
      </p:sp>
    </p:spTree>
    <p:extLst>
      <p:ext uri="{BB962C8B-B14F-4D97-AF65-F5344CB8AC3E}">
        <p14:creationId xmlns:p14="http://schemas.microsoft.com/office/powerpoint/2010/main" val="221572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5DA94E97-FC88-4D8D-9FC8-ADD8694CCB07}" type="datetimeFigureOut">
              <a:rPr lang="en-US" smtClean="0"/>
              <a:t>10/13/2021</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A2EC843F-01BF-4B32-9D7D-B221AEC81C0A}" type="slidenum">
              <a:rPr lang="en-US" smtClean="0"/>
              <a:t>‹#›</a:t>
            </a:fld>
            <a:endParaRPr lang="en-US"/>
          </a:p>
        </p:txBody>
      </p:sp>
    </p:spTree>
    <p:extLst>
      <p:ext uri="{BB962C8B-B14F-4D97-AF65-F5344CB8AC3E}">
        <p14:creationId xmlns:p14="http://schemas.microsoft.com/office/powerpoint/2010/main" val="389108276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Blood Bank</a:t>
            </a:r>
            <a:endParaRPr lang="en-US" dirty="0"/>
          </a:p>
        </p:txBody>
      </p:sp>
      <p:sp>
        <p:nvSpPr>
          <p:cNvPr id="3" name="Subtitle 2"/>
          <p:cNvSpPr>
            <a:spLocks noGrp="1"/>
          </p:cNvSpPr>
          <p:nvPr>
            <p:ph type="subTitle" idx="1"/>
          </p:nvPr>
        </p:nvSpPr>
        <p:spPr/>
        <p:txBody>
          <a:bodyPr>
            <a:normAutofit fontScale="32500" lnSpcReduction="20000"/>
          </a:bodyPr>
          <a:lstStyle/>
          <a:p>
            <a:r>
              <a:rPr lang="en-US" dirty="0" smtClean="0"/>
              <a:t>Second ABO Check Procedure</a:t>
            </a:r>
          </a:p>
          <a:p>
            <a:r>
              <a:rPr lang="en-US" dirty="0" smtClean="0"/>
              <a:t>2021</a:t>
            </a:r>
            <a:endParaRPr lang="en-US" dirty="0"/>
          </a:p>
        </p:txBody>
      </p:sp>
      <p:pic>
        <p:nvPicPr>
          <p:cNvPr id="4" name="Picture 3" descr="HiQuiPs: Preparation Part 3 - Root Cause Analysis - CanadiE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6967" y="1211232"/>
            <a:ext cx="4286597" cy="2679123"/>
          </a:xfrm>
          <a:prstGeom prst="rect">
            <a:avLst/>
          </a:prstGeom>
        </p:spPr>
      </p:pic>
    </p:spTree>
    <p:extLst>
      <p:ext uri="{BB962C8B-B14F-4D97-AF65-F5344CB8AC3E}">
        <p14:creationId xmlns:p14="http://schemas.microsoft.com/office/powerpoint/2010/main" val="1434078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1" y="191194"/>
            <a:ext cx="10396882" cy="922711"/>
          </a:xfrm>
        </p:spPr>
        <p:txBody>
          <a:bodyPr>
            <a:normAutofit/>
          </a:bodyPr>
          <a:lstStyle/>
          <a:p>
            <a:r>
              <a:rPr lang="en-US" sz="3200" dirty="0" smtClean="0"/>
              <a:t>If the patient has a history it will look like this:</a:t>
            </a:r>
            <a:endParaRPr lang="en-US" sz="32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0152" y="931677"/>
            <a:ext cx="8162666" cy="4589232"/>
          </a:xfrm>
        </p:spPr>
      </p:pic>
    </p:spTree>
    <p:extLst>
      <p:ext uri="{BB962C8B-B14F-4D97-AF65-F5344CB8AC3E}">
        <p14:creationId xmlns:p14="http://schemas.microsoft.com/office/powerpoint/2010/main" val="4120153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0823"/>
            <a:ext cx="10396882" cy="750202"/>
          </a:xfrm>
        </p:spPr>
        <p:txBody>
          <a:bodyPr>
            <a:normAutofit fontScale="90000"/>
          </a:bodyPr>
          <a:lstStyle/>
          <a:p>
            <a:r>
              <a:rPr lang="en-US" dirty="0" smtClean="0"/>
              <a:t>IMPORTANT NOTE</a:t>
            </a:r>
            <a:endParaRPr lang="en-US" dirty="0"/>
          </a:p>
        </p:txBody>
      </p:sp>
      <p:sp>
        <p:nvSpPr>
          <p:cNvPr id="3" name="Content Placeholder 2"/>
          <p:cNvSpPr>
            <a:spLocks noGrp="1"/>
          </p:cNvSpPr>
          <p:nvPr>
            <p:ph idx="1"/>
          </p:nvPr>
        </p:nvSpPr>
        <p:spPr>
          <a:xfrm>
            <a:off x="685800" y="931026"/>
            <a:ext cx="10396883" cy="423949"/>
          </a:xfrm>
        </p:spPr>
        <p:txBody>
          <a:bodyPr>
            <a:normAutofit fontScale="92500" lnSpcReduction="10000"/>
          </a:bodyPr>
          <a:lstStyle/>
          <a:p>
            <a:r>
              <a:rPr lang="en-US" dirty="0" smtClean="0"/>
              <a:t>You must “quit” between each patient. </a:t>
            </a:r>
            <a:endParaRPr lang="en-US" dirty="0"/>
          </a:p>
        </p:txBody>
      </p:sp>
      <p:pic>
        <p:nvPicPr>
          <p:cNvPr id="4" name="Picture 3"/>
          <p:cNvPicPr/>
          <p:nvPr/>
        </p:nvPicPr>
        <p:blipFill>
          <a:blip r:embed="rId2"/>
          <a:stretch>
            <a:fillRect/>
          </a:stretch>
        </p:blipFill>
        <p:spPr>
          <a:xfrm>
            <a:off x="2039390" y="1505271"/>
            <a:ext cx="7245927" cy="3765146"/>
          </a:xfrm>
          <a:prstGeom prst="rect">
            <a:avLst/>
          </a:prstGeom>
        </p:spPr>
      </p:pic>
    </p:spTree>
    <p:extLst>
      <p:ext uri="{BB962C8B-B14F-4D97-AF65-F5344CB8AC3E}">
        <p14:creationId xmlns:p14="http://schemas.microsoft.com/office/powerpoint/2010/main" val="3992411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9630"/>
            <a:ext cx="10396882" cy="673330"/>
          </a:xfrm>
        </p:spPr>
        <p:txBody>
          <a:bodyPr>
            <a:normAutofit/>
          </a:bodyPr>
          <a:lstStyle/>
          <a:p>
            <a:r>
              <a:rPr lang="en-US" sz="2400" dirty="0" smtClean="0"/>
              <a:t>If the patient does not have a history it will look like this:</a:t>
            </a:r>
            <a:endParaRPr lang="en-US"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9293" y="822960"/>
            <a:ext cx="7930341" cy="5176751"/>
          </a:xfrm>
        </p:spPr>
      </p:pic>
    </p:spTree>
    <p:extLst>
      <p:ext uri="{BB962C8B-B14F-4D97-AF65-F5344CB8AC3E}">
        <p14:creationId xmlns:p14="http://schemas.microsoft.com/office/powerpoint/2010/main" val="4539099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Once the schedule has been checked and patients requiring a second ABO have been identified:</a:t>
            </a:r>
            <a:endParaRPr lang="en-US" dirty="0"/>
          </a:p>
        </p:txBody>
      </p:sp>
      <p:sp>
        <p:nvSpPr>
          <p:cNvPr id="3" name="Content Placeholder 2"/>
          <p:cNvSpPr>
            <a:spLocks noGrp="1"/>
          </p:cNvSpPr>
          <p:nvPr>
            <p:ph idx="1"/>
          </p:nvPr>
        </p:nvSpPr>
        <p:spPr>
          <a:xfrm>
            <a:off x="685800" y="2063397"/>
            <a:ext cx="10396883" cy="3215186"/>
          </a:xfrm>
        </p:spPr>
        <p:txBody>
          <a:bodyPr/>
          <a:lstStyle/>
          <a:p>
            <a:r>
              <a:rPr lang="en-US" dirty="0" smtClean="0"/>
              <a:t>Make 2 copies of the schedule giving you a total of 3 copies all together.</a:t>
            </a:r>
          </a:p>
          <a:p>
            <a:r>
              <a:rPr lang="en-US" dirty="0" smtClean="0"/>
              <a:t>One copy will go to each phlebotomist in Plaza 1 and one copy will remain in the laboratory.</a:t>
            </a:r>
            <a:endParaRPr lang="en-US" dirty="0"/>
          </a:p>
        </p:txBody>
      </p:sp>
      <p:pic>
        <p:nvPicPr>
          <p:cNvPr id="4" name="Picture 3" descr="Blogging Schedule… | A Momma's Vie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8116" y="3985768"/>
            <a:ext cx="2883391" cy="2414941"/>
          </a:xfrm>
          <a:prstGeom prst="rect">
            <a:avLst/>
          </a:prstGeom>
        </p:spPr>
      </p:pic>
    </p:spTree>
    <p:extLst>
      <p:ext uri="{BB962C8B-B14F-4D97-AF65-F5344CB8AC3E}">
        <p14:creationId xmlns:p14="http://schemas.microsoft.com/office/powerpoint/2010/main" val="1270667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the time of collection: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patient will present to the phlebotomist with the usual delayed type &amp; screen paperwork.</a:t>
            </a:r>
          </a:p>
          <a:p>
            <a:r>
              <a:rPr lang="en-US" dirty="0" smtClean="0"/>
              <a:t>The phlebotomist will determine if a second ABO is needed by referring to the schedule provided by the nightshift tech.</a:t>
            </a:r>
          </a:p>
          <a:p>
            <a:r>
              <a:rPr lang="en-US" dirty="0" smtClean="0"/>
              <a:t>If a second ABO is needed the phlebotomist will explain to the patient that they will have to be stuck twice and why.</a:t>
            </a:r>
          </a:p>
          <a:p>
            <a:r>
              <a:rPr lang="en-US" dirty="0" smtClean="0"/>
              <a:t>The phlebotomist will draw the delayed type &amp; screen per usual.</a:t>
            </a:r>
          </a:p>
          <a:p>
            <a:r>
              <a:rPr lang="en-US" dirty="0" smtClean="0"/>
              <a:t>A second phlebotomist will order the second ABO, properly identify the patient, and collect the second ABO.</a:t>
            </a:r>
            <a:endParaRPr lang="en-US" dirty="0"/>
          </a:p>
        </p:txBody>
      </p:sp>
      <p:pic>
        <p:nvPicPr>
          <p:cNvPr id="4" name="Picture 3" descr="Freedom Libertà di Parola: La semplice analisi del sangu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4204" y="276486"/>
            <a:ext cx="1619596" cy="1387454"/>
          </a:xfrm>
          <a:prstGeom prst="rect">
            <a:avLst/>
          </a:prstGeom>
        </p:spPr>
      </p:pic>
    </p:spTree>
    <p:extLst>
      <p:ext uri="{BB962C8B-B14F-4D97-AF65-F5344CB8AC3E}">
        <p14:creationId xmlns:p14="http://schemas.microsoft.com/office/powerpoint/2010/main" val="953613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to do if the patient is not on the schedule:</a:t>
            </a:r>
            <a:endParaRPr lang="en-US" dirty="0"/>
          </a:p>
        </p:txBody>
      </p:sp>
      <p:sp>
        <p:nvSpPr>
          <p:cNvPr id="3" name="Content Placeholder 2"/>
          <p:cNvSpPr>
            <a:spLocks noGrp="1"/>
          </p:cNvSpPr>
          <p:nvPr>
            <p:ph idx="1"/>
          </p:nvPr>
        </p:nvSpPr>
        <p:spPr/>
        <p:txBody>
          <a:bodyPr/>
          <a:lstStyle/>
          <a:p>
            <a:r>
              <a:rPr lang="en-US" dirty="0" smtClean="0"/>
              <a:t>Call a tech and have them check before you draw the patient.</a:t>
            </a:r>
            <a:endParaRPr lang="en-US" dirty="0"/>
          </a:p>
        </p:txBody>
      </p:sp>
    </p:spTree>
    <p:extLst>
      <p:ext uri="{BB962C8B-B14F-4D97-AF65-F5344CB8AC3E}">
        <p14:creationId xmlns:p14="http://schemas.microsoft.com/office/powerpoint/2010/main" val="100700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NOTE</a:t>
            </a:r>
            <a:endParaRPr lang="en-US" dirty="0"/>
          </a:p>
        </p:txBody>
      </p:sp>
      <p:sp>
        <p:nvSpPr>
          <p:cNvPr id="3" name="Content Placeholder 2"/>
          <p:cNvSpPr>
            <a:spLocks noGrp="1"/>
          </p:cNvSpPr>
          <p:nvPr>
            <p:ph idx="1"/>
          </p:nvPr>
        </p:nvSpPr>
        <p:spPr/>
        <p:txBody>
          <a:bodyPr/>
          <a:lstStyle/>
          <a:p>
            <a:r>
              <a:rPr lang="en-US" dirty="0" smtClean="0"/>
              <a:t>It is </a:t>
            </a:r>
            <a:r>
              <a:rPr lang="en-US" u="sng" dirty="0" smtClean="0"/>
              <a:t>crucial</a:t>
            </a:r>
            <a:r>
              <a:rPr lang="en-US" dirty="0" smtClean="0"/>
              <a:t> that the </a:t>
            </a:r>
            <a:r>
              <a:rPr lang="en-US" u="sng" dirty="0" smtClean="0"/>
              <a:t>second phlebotomist properly identify the patient </a:t>
            </a:r>
            <a:r>
              <a:rPr lang="en-US" dirty="0" smtClean="0"/>
              <a:t>according to our patient identification procedure </a:t>
            </a:r>
            <a:r>
              <a:rPr lang="en-US" i="1" dirty="0" smtClean="0"/>
              <a:t>before</a:t>
            </a:r>
            <a:r>
              <a:rPr lang="en-US" dirty="0" smtClean="0"/>
              <a:t>  collecting the blood for the second ABO.</a:t>
            </a:r>
          </a:p>
        </p:txBody>
      </p:sp>
    </p:spTree>
    <p:extLst>
      <p:ext uri="{BB962C8B-B14F-4D97-AF65-F5344CB8AC3E}">
        <p14:creationId xmlns:p14="http://schemas.microsoft.com/office/powerpoint/2010/main" val="1020655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Example of how to explain procedure to patient</a:t>
            </a:r>
            <a:endParaRPr lang="en-US" dirty="0"/>
          </a:p>
        </p:txBody>
      </p:sp>
      <p:sp>
        <p:nvSpPr>
          <p:cNvPr id="3" name="Content Placeholder 2"/>
          <p:cNvSpPr>
            <a:spLocks noGrp="1"/>
          </p:cNvSpPr>
          <p:nvPr>
            <p:ph idx="1"/>
          </p:nvPr>
        </p:nvSpPr>
        <p:spPr>
          <a:xfrm>
            <a:off x="685800" y="1837766"/>
            <a:ext cx="10396883" cy="2759172"/>
          </a:xfrm>
        </p:spPr>
        <p:txBody>
          <a:bodyPr/>
          <a:lstStyle/>
          <a:p>
            <a:r>
              <a:rPr lang="en-US" dirty="0" smtClean="0"/>
              <a:t>“Your </a:t>
            </a:r>
            <a:r>
              <a:rPr lang="en-US" dirty="0"/>
              <a:t>physician has ordered a type and screen. We did not find a record of you having your blood typed at our facility.  We will need to perform a second collection and confirm your blood type. This will allow us to have blood units available for you should you need them when you have your </a:t>
            </a:r>
            <a:r>
              <a:rPr lang="en-US" dirty="0" smtClean="0"/>
              <a:t>surgery.”</a:t>
            </a:r>
            <a:endParaRPr lang="en-US" dirty="0"/>
          </a:p>
          <a:p>
            <a:endParaRPr lang="en-US" dirty="0"/>
          </a:p>
        </p:txBody>
      </p:sp>
      <p:pic>
        <p:nvPicPr>
          <p:cNvPr id="4" name="Picture 3" descr="Պատկեր:Blood drop by mimooh.svg - Վիքիպեդիա՝ ազատ հանրագիտարան"/>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1338" y="3711632"/>
            <a:ext cx="2358358" cy="1770611"/>
          </a:xfrm>
          <a:prstGeom prst="rect">
            <a:avLst/>
          </a:prstGeom>
        </p:spPr>
      </p:pic>
    </p:spTree>
    <p:extLst>
      <p:ext uri="{BB962C8B-B14F-4D97-AF65-F5344CB8AC3E}">
        <p14:creationId xmlns:p14="http://schemas.microsoft.com/office/powerpoint/2010/main" val="1837350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order a second ABO on an outpatient: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40491" y="2063750"/>
            <a:ext cx="5887155" cy="3311525"/>
          </a:xfrm>
        </p:spPr>
      </p:pic>
    </p:spTree>
    <p:extLst>
      <p:ext uri="{BB962C8B-B14F-4D97-AF65-F5344CB8AC3E}">
        <p14:creationId xmlns:p14="http://schemas.microsoft.com/office/powerpoint/2010/main" val="2171303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4123" y="498960"/>
            <a:ext cx="8230749" cy="4629796"/>
          </a:xfrm>
          <a:prstGeom prst="rect">
            <a:avLst/>
          </a:prstGeom>
        </p:spPr>
      </p:pic>
    </p:spTree>
    <p:extLst>
      <p:ext uri="{BB962C8B-B14F-4D97-AF65-F5344CB8AC3E}">
        <p14:creationId xmlns:p14="http://schemas.microsoft.com/office/powerpoint/2010/main" val="3903893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 second ABO needed?</a:t>
            </a:r>
            <a:endParaRPr lang="en-US" dirty="0"/>
          </a:p>
        </p:txBody>
      </p:sp>
      <p:sp>
        <p:nvSpPr>
          <p:cNvPr id="3" name="Content Placeholder 2"/>
          <p:cNvSpPr>
            <a:spLocks noGrp="1"/>
          </p:cNvSpPr>
          <p:nvPr>
            <p:ph idx="1"/>
          </p:nvPr>
        </p:nvSpPr>
        <p:spPr/>
        <p:txBody>
          <a:bodyPr>
            <a:normAutofit lnSpcReduction="10000"/>
          </a:bodyPr>
          <a:lstStyle/>
          <a:p>
            <a:r>
              <a:rPr lang="en-US" dirty="0"/>
              <a:t>It is a CAP and AABB requirement to have the blood type confirmed with a second specimen when there is no previous history of a blood type.  This specimen may either be collected by a different staff member or collected at a different time than the type and screen.</a:t>
            </a:r>
          </a:p>
          <a:p>
            <a:r>
              <a:rPr lang="en-US" dirty="0"/>
              <a:t>Without this 2</a:t>
            </a:r>
            <a:r>
              <a:rPr lang="en-US" baseline="30000" dirty="0"/>
              <a:t>nd</a:t>
            </a:r>
            <a:r>
              <a:rPr lang="en-US" dirty="0"/>
              <a:t> specimen being collected at the same time as the type and screen, we will not have all the necessary testing performed on the day the patient has the surgery. This will be putting our patients at risk as we may have to collect on the same day of the surgery, delaying our ability to provide </a:t>
            </a:r>
            <a:r>
              <a:rPr lang="en-US" dirty="0" smtClean="0"/>
              <a:t>cross matched </a:t>
            </a:r>
            <a:r>
              <a:rPr lang="en-US" dirty="0"/>
              <a:t>units if needed.  We are committing to the physicians that we will do all that is needed to provide </a:t>
            </a:r>
            <a:r>
              <a:rPr lang="en-US" dirty="0" smtClean="0"/>
              <a:t>cross matched </a:t>
            </a:r>
            <a:r>
              <a:rPr lang="en-US" dirty="0"/>
              <a:t>units if their patients require it and we have done all that we can to ensure their patients are safe.</a:t>
            </a:r>
          </a:p>
          <a:p>
            <a:endParaRPr lang="en-US" dirty="0"/>
          </a:p>
        </p:txBody>
      </p:sp>
    </p:spTree>
    <p:extLst>
      <p:ext uri="{BB962C8B-B14F-4D97-AF65-F5344CB8AC3E}">
        <p14:creationId xmlns:p14="http://schemas.microsoft.com/office/powerpoint/2010/main" val="1284885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831571" y="291465"/>
            <a:ext cx="8229600" cy="4629150"/>
          </a:xfrm>
          <a:prstGeom prst="rect">
            <a:avLst/>
          </a:prstGeom>
        </p:spPr>
      </p:pic>
    </p:spTree>
    <p:extLst>
      <p:ext uri="{BB962C8B-B14F-4D97-AF65-F5344CB8AC3E}">
        <p14:creationId xmlns:p14="http://schemas.microsoft.com/office/powerpoint/2010/main" val="4265825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second ABO is </a:t>
            </a:r>
            <a:r>
              <a:rPr lang="en-US" u="sng" dirty="0" smtClean="0"/>
              <a:t>also</a:t>
            </a:r>
            <a:r>
              <a:rPr lang="en-US" dirty="0" smtClean="0"/>
              <a:t> needed if…</a:t>
            </a:r>
            <a:endParaRPr lang="en-US" dirty="0"/>
          </a:p>
        </p:txBody>
      </p:sp>
      <p:sp>
        <p:nvSpPr>
          <p:cNvPr id="3" name="Content Placeholder 2"/>
          <p:cNvSpPr>
            <a:spLocks noGrp="1"/>
          </p:cNvSpPr>
          <p:nvPr>
            <p:ph idx="1"/>
          </p:nvPr>
        </p:nvSpPr>
        <p:spPr/>
        <p:txBody>
          <a:bodyPr/>
          <a:lstStyle/>
          <a:p>
            <a:r>
              <a:rPr lang="en-US" dirty="0" smtClean="0"/>
              <a:t>The patient has a history, but it is from anytime before 2017. </a:t>
            </a:r>
          </a:p>
          <a:p>
            <a:r>
              <a:rPr lang="en-US" dirty="0" smtClean="0"/>
              <a:t>2017 is the year that we switched to </a:t>
            </a:r>
            <a:r>
              <a:rPr lang="en-US" dirty="0" err="1" smtClean="0"/>
              <a:t>SoftBank</a:t>
            </a:r>
            <a:r>
              <a:rPr lang="en-US" dirty="0" smtClean="0"/>
              <a:t>, so any information obtained before then must be verified/repeated.</a:t>
            </a:r>
            <a:endParaRPr lang="en-US" dirty="0"/>
          </a:p>
        </p:txBody>
      </p:sp>
    </p:spTree>
    <p:extLst>
      <p:ext uri="{BB962C8B-B14F-4D97-AF65-F5344CB8AC3E}">
        <p14:creationId xmlns:p14="http://schemas.microsoft.com/office/powerpoint/2010/main" val="378697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Midnight each night…</a:t>
            </a:r>
            <a:endParaRPr lang="en-US" dirty="0"/>
          </a:p>
        </p:txBody>
      </p:sp>
      <p:sp>
        <p:nvSpPr>
          <p:cNvPr id="3" name="Content Placeholder 2"/>
          <p:cNvSpPr>
            <a:spLocks noGrp="1"/>
          </p:cNvSpPr>
          <p:nvPr>
            <p:ph idx="1"/>
          </p:nvPr>
        </p:nvSpPr>
        <p:spPr/>
        <p:txBody>
          <a:bodyPr/>
          <a:lstStyle/>
          <a:p>
            <a:r>
              <a:rPr lang="en-US" dirty="0" smtClean="0"/>
              <a:t>The Lab Tech will go to the “DMCP2 02 PREOPERATIVE ASSESSMENTS CLINIC” schedule in Beaker.</a:t>
            </a:r>
          </a:p>
          <a:p>
            <a:r>
              <a:rPr lang="en-US" dirty="0" smtClean="0"/>
              <a:t>Print a copy of the schedule.</a:t>
            </a:r>
          </a:p>
          <a:p>
            <a:r>
              <a:rPr lang="en-US" dirty="0" smtClean="0"/>
              <a:t>Determine each patient’s MRN by opening their chart and write it on the schedule. </a:t>
            </a:r>
          </a:p>
          <a:p>
            <a:r>
              <a:rPr lang="en-US" dirty="0" smtClean="0"/>
              <a:t>Enter each patient’s MRN into </a:t>
            </a:r>
            <a:r>
              <a:rPr lang="en-US" dirty="0" err="1" smtClean="0"/>
              <a:t>SoftBank</a:t>
            </a:r>
            <a:r>
              <a:rPr lang="en-US" dirty="0" smtClean="0"/>
              <a:t> to determine if they have a history. </a:t>
            </a:r>
          </a:p>
          <a:p>
            <a:r>
              <a:rPr lang="en-US" dirty="0" smtClean="0"/>
              <a:t>Provide phlebotomy with a copy of the schedule in which each patient requiring a second ABO is highlighted.</a:t>
            </a:r>
            <a:endParaRPr lang="en-US" dirty="0"/>
          </a:p>
        </p:txBody>
      </p:sp>
    </p:spTree>
    <p:extLst>
      <p:ext uri="{BB962C8B-B14F-4D97-AF65-F5344CB8AC3E}">
        <p14:creationId xmlns:p14="http://schemas.microsoft.com/office/powerpoint/2010/main" val="598664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the patient DOES NOT have a </a:t>
            </a:r>
            <a:r>
              <a:rPr lang="en-US" dirty="0" smtClean="0"/>
              <a:t>history or history is older than 2017:</a:t>
            </a:r>
            <a:endParaRPr lang="en-US" dirty="0"/>
          </a:p>
        </p:txBody>
      </p:sp>
      <p:sp>
        <p:nvSpPr>
          <p:cNvPr id="3" name="Content Placeholder 2"/>
          <p:cNvSpPr>
            <a:spLocks noGrp="1"/>
          </p:cNvSpPr>
          <p:nvPr>
            <p:ph idx="1"/>
          </p:nvPr>
        </p:nvSpPr>
        <p:spPr>
          <a:xfrm>
            <a:off x="838200" y="1825625"/>
            <a:ext cx="10515600" cy="1416339"/>
          </a:xfrm>
        </p:spPr>
        <p:txBody>
          <a:bodyPr/>
          <a:lstStyle/>
          <a:p>
            <a:r>
              <a:rPr lang="en-US" dirty="0" smtClean="0"/>
              <a:t>Highlight the patient’s name so phlebotomy will know that they need to order a second ABO when they collect the delayed type and screen.</a:t>
            </a:r>
            <a:endParaRPr lang="en-US" dirty="0"/>
          </a:p>
        </p:txBody>
      </p:sp>
      <p:sp>
        <p:nvSpPr>
          <p:cNvPr id="6" name="TextBox 5"/>
          <p:cNvSpPr txBox="1"/>
          <p:nvPr/>
        </p:nvSpPr>
        <p:spPr>
          <a:xfrm>
            <a:off x="897776" y="3740726"/>
            <a:ext cx="10532226" cy="646331"/>
          </a:xfrm>
          <a:prstGeom prst="rect">
            <a:avLst/>
          </a:prstGeom>
          <a:noFill/>
        </p:spPr>
        <p:txBody>
          <a:bodyPr wrap="square" rtlCol="0">
            <a:spAutoFit/>
          </a:bodyPr>
          <a:lstStyle/>
          <a:p>
            <a:pPr algn="ctr"/>
            <a:r>
              <a:rPr lang="en-US" dirty="0" smtClean="0"/>
              <a:t/>
            </a:r>
            <a:br>
              <a:rPr lang="en-US" dirty="0" smtClean="0"/>
            </a:br>
            <a:endParaRPr lang="en-US" dirty="0"/>
          </a:p>
        </p:txBody>
      </p:sp>
      <p:sp>
        <p:nvSpPr>
          <p:cNvPr id="9" name="TextBox 8"/>
          <p:cNvSpPr txBox="1"/>
          <p:nvPr/>
        </p:nvSpPr>
        <p:spPr>
          <a:xfrm>
            <a:off x="1005840" y="4063891"/>
            <a:ext cx="9975273" cy="646331"/>
          </a:xfrm>
          <a:prstGeom prst="rect">
            <a:avLst/>
          </a:prstGeom>
          <a:noFill/>
        </p:spPr>
        <p:txBody>
          <a:bodyPr wrap="square" rtlCol="0">
            <a:spAutoFit/>
          </a:bodyPr>
          <a:lstStyle/>
          <a:p>
            <a:pPr algn="ctr"/>
            <a:r>
              <a:rPr lang="en-US" dirty="0" smtClean="0"/>
              <a:t>If the patient DOES have a history:</a:t>
            </a:r>
          </a:p>
          <a:p>
            <a:pPr algn="ctr"/>
            <a:r>
              <a:rPr lang="en-US" dirty="0" smtClean="0"/>
              <a:t>No further action is needed</a:t>
            </a:r>
            <a:endParaRPr lang="en-US" dirty="0"/>
          </a:p>
        </p:txBody>
      </p:sp>
    </p:spTree>
    <p:extLst>
      <p:ext uri="{BB962C8B-B14F-4D97-AF65-F5344CB8AC3E}">
        <p14:creationId xmlns:p14="http://schemas.microsoft.com/office/powerpoint/2010/main" val="1391427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print the schedule: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40491" y="2063750"/>
            <a:ext cx="5887155" cy="3311525"/>
          </a:xfrm>
        </p:spPr>
      </p:pic>
    </p:spTree>
    <p:extLst>
      <p:ext uri="{BB962C8B-B14F-4D97-AF65-F5344CB8AC3E}">
        <p14:creationId xmlns:p14="http://schemas.microsoft.com/office/powerpoint/2010/main" val="30887865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check the patient’s history in </a:t>
            </a:r>
            <a:r>
              <a:rPr lang="en-US" dirty="0" err="1" smtClean="0"/>
              <a:t>SoftBank</a:t>
            </a:r>
            <a:endParaRPr lang="en-US" dirty="0"/>
          </a:p>
        </p:txBody>
      </p:sp>
      <p:pic>
        <p:nvPicPr>
          <p:cNvPr id="4" name="Content Placeholder 3"/>
          <p:cNvPicPr>
            <a:picLocks noGrp="1"/>
          </p:cNvPicPr>
          <p:nvPr>
            <p:ph idx="1"/>
          </p:nvPr>
        </p:nvPicPr>
        <p:blipFill>
          <a:blip r:embed="rId2"/>
          <a:stretch>
            <a:fillRect/>
          </a:stretch>
        </p:blipFill>
        <p:spPr>
          <a:xfrm>
            <a:off x="2940491" y="2063750"/>
            <a:ext cx="5887155" cy="3311525"/>
          </a:xfrm>
          <a:prstGeom prst="rect">
            <a:avLst/>
          </a:prstGeom>
        </p:spPr>
      </p:pic>
    </p:spTree>
    <p:extLst>
      <p:ext uri="{BB962C8B-B14F-4D97-AF65-F5344CB8AC3E}">
        <p14:creationId xmlns:p14="http://schemas.microsoft.com/office/powerpoint/2010/main" val="37477348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tretch>
            <a:fillRect/>
          </a:stretch>
        </p:blipFill>
        <p:spPr>
          <a:xfrm>
            <a:off x="1657003" y="449407"/>
            <a:ext cx="8229600" cy="4629150"/>
          </a:xfrm>
          <a:prstGeom prst="rect">
            <a:avLst/>
          </a:prstGeom>
        </p:spPr>
      </p:pic>
    </p:spTree>
    <p:extLst>
      <p:ext uri="{BB962C8B-B14F-4D97-AF65-F5344CB8AC3E}">
        <p14:creationId xmlns:p14="http://schemas.microsoft.com/office/powerpoint/2010/main" val="970557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81942" y="515909"/>
            <a:ext cx="8229600" cy="4629150"/>
          </a:xfrm>
          <a:prstGeom prst="rect">
            <a:avLst/>
          </a:prstGeom>
        </p:spPr>
      </p:pic>
    </p:spTree>
    <p:extLst>
      <p:ext uri="{BB962C8B-B14F-4D97-AF65-F5344CB8AC3E}">
        <p14:creationId xmlns:p14="http://schemas.microsoft.com/office/powerpoint/2010/main" val="34528127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109</TotalTime>
  <Words>677</Words>
  <Application>Microsoft Office PowerPoint</Application>
  <PresentationFormat>Widescreen</PresentationFormat>
  <Paragraphs>42</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Impact</vt:lpstr>
      <vt:lpstr>Main Event</vt:lpstr>
      <vt:lpstr>Blood Bank</vt:lpstr>
      <vt:lpstr>Why is a second ABO needed?</vt:lpstr>
      <vt:lpstr>A second ABO is also needed if…</vt:lpstr>
      <vt:lpstr>After Midnight each night…</vt:lpstr>
      <vt:lpstr>If the patient DOES NOT have a history or history is older than 2017:</vt:lpstr>
      <vt:lpstr>How to print the schedule:</vt:lpstr>
      <vt:lpstr>How to check the patient’s history in SoftBank</vt:lpstr>
      <vt:lpstr>PowerPoint Presentation</vt:lpstr>
      <vt:lpstr>PowerPoint Presentation</vt:lpstr>
      <vt:lpstr>If the patient has a history it will look like this:</vt:lpstr>
      <vt:lpstr>IMPORTANT NOTE</vt:lpstr>
      <vt:lpstr>If the patient does not have a history it will look like this:</vt:lpstr>
      <vt:lpstr>Once the schedule has been checked and patients requiring a second ABO have been identified:</vt:lpstr>
      <vt:lpstr>At the time of collection:</vt:lpstr>
      <vt:lpstr>What to do if the patient is not on the schedule:</vt:lpstr>
      <vt:lpstr>IMPORTANT NOTE</vt:lpstr>
      <vt:lpstr>Example of how to explain procedure to patient</vt:lpstr>
      <vt:lpstr>To order a second ABO on an outpatient:</vt:lpstr>
      <vt:lpstr>PowerPoint Presentation</vt:lpstr>
      <vt:lpstr>PowerPoint Presentation</vt:lpstr>
    </vt:vector>
  </TitlesOfParts>
  <Company>WFBH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Bank</dc:title>
  <dc:creator>Kristen Rebecca Hall</dc:creator>
  <cp:lastModifiedBy>Kristen Rebecca Hall</cp:lastModifiedBy>
  <cp:revision>21</cp:revision>
  <dcterms:created xsi:type="dcterms:W3CDTF">2021-10-04T15:14:34Z</dcterms:created>
  <dcterms:modified xsi:type="dcterms:W3CDTF">2021-10-13T20:28:47Z</dcterms:modified>
</cp:coreProperties>
</file>