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9" r:id="rId2"/>
    <p:sldId id="260" r:id="rId3"/>
    <p:sldId id="261" r:id="rId4"/>
    <p:sldId id="262" r:id="rId5"/>
    <p:sldId id="263" r:id="rId6"/>
    <p:sldId id="264" r:id="rId7"/>
    <p:sldId id="265" r:id="rId8"/>
    <p:sldId id="267" r:id="rId9"/>
    <p:sldId id="268" r:id="rId10"/>
    <p:sldId id="269" r:id="rId11"/>
    <p:sldId id="282" r:id="rId12"/>
    <p:sldId id="271" r:id="rId13"/>
    <p:sldId id="274" r:id="rId14"/>
    <p:sldId id="277" r:id="rId15"/>
    <p:sldId id="278" r:id="rId16"/>
    <p:sldId id="258" r:id="rId17"/>
    <p:sldId id="266" r:id="rId18"/>
    <p:sldId id="270" r:id="rId19"/>
    <p:sldId id="272" r:id="rId20"/>
    <p:sldId id="273" r:id="rId21"/>
    <p:sldId id="275" r:id="rId22"/>
    <p:sldId id="276" r:id="rId23"/>
    <p:sldId id="279" r:id="rId24"/>
    <p:sldId id="286" r:id="rId25"/>
    <p:sldId id="281" r:id="rId26"/>
    <p:sldId id="283" r:id="rId27"/>
    <p:sldId id="284" r:id="rId28"/>
    <p:sldId id="287" r:id="rId29"/>
    <p:sldId id="285" r:id="rId30"/>
    <p:sldId id="288" r:id="rId31"/>
    <p:sldId id="289" r:id="rId32"/>
    <p:sldId id="290" r:id="rId33"/>
    <p:sldId id="291" r:id="rId34"/>
    <p:sldId id="292" r:id="rId35"/>
  </p:sldIdLst>
  <p:sldSz cx="9144000" cy="6858000" type="screen4x3"/>
  <p:notesSz cx="9144000" cy="6858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576">
          <p15:clr>
            <a:srgbClr val="A4A3A4"/>
          </p15:clr>
        </p15:guide>
        <p15:guide id="4" pos="4032">
          <p15:clr>
            <a:srgbClr val="A4A3A4"/>
          </p15:clr>
        </p15:guide>
        <p15:guide id="5" pos="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6A0"/>
    <a:srgbClr val="32BEB7"/>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55" autoAdjust="0"/>
    <p:restoredTop sz="94660"/>
  </p:normalViewPr>
  <p:slideViewPr>
    <p:cSldViewPr showGuides="1">
      <p:cViewPr varScale="1">
        <p:scale>
          <a:sx n="115" d="100"/>
          <a:sy n="115" d="100"/>
        </p:scale>
        <p:origin x="1116" y="108"/>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E5EA90E-AA46-468F-8477-E5CA029DFCD1}" type="datetimeFigureOut">
              <a:rPr lang="en-US" smtClean="0"/>
              <a:t>3/5/2024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2D127B8-DD67-4C38-BB7F-2FB1FB909326}" type="slidenum">
              <a:rPr lang="en-US" smtClean="0"/>
              <a:t>‹#›</a:t>
            </a:fld>
            <a:endParaRPr lang="en-US"/>
          </a:p>
        </p:txBody>
      </p:sp>
    </p:spTree>
    <p:extLst>
      <p:ext uri="{BB962C8B-B14F-4D97-AF65-F5344CB8AC3E}">
        <p14:creationId xmlns:p14="http://schemas.microsoft.com/office/powerpoint/2010/main" val="115725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9C8C9D6-6EE5-49A1-8913-027F040AC866}" type="datetimeFigureOut">
              <a:rPr lang="en-US" smtClean="0"/>
              <a:t>3/5/2024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BA24D02-C346-4EAA-B6FB-8398D8B58C3B}" type="slidenum">
              <a:rPr lang="en-US" smtClean="0"/>
              <a:t>‹#›</a:t>
            </a:fld>
            <a:endParaRPr lang="en-US"/>
          </a:p>
        </p:txBody>
      </p:sp>
    </p:spTree>
    <p:extLst>
      <p:ext uri="{BB962C8B-B14F-4D97-AF65-F5344CB8AC3E}">
        <p14:creationId xmlns:p14="http://schemas.microsoft.com/office/powerpoint/2010/main" val="179721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9AC3614C-C29C-4B11-9033-94F7832F223F}" type="datetimeFigureOut">
              <a:rPr lang="en-US" smtClean="0"/>
              <a:pPr/>
              <a:t>3/5/2024</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p>
            <a:fld id="{F71F241D-7783-4210-9FE5-A0B06DF67E5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 id="2147483671"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n.cdc.gov/clia/regs/subpart_h.aspx" TargetMode="External"/><Relationship Id="rId2" Type="http://schemas.openxmlformats.org/officeDocument/2006/relationships/hyperlink" Target="http://www.cms.gov/Regulations-and-Guidance/Legislation/CLIA/downloads/cliabrochure8.pdf"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1828800" y="1377509"/>
            <a:ext cx="5943600" cy="1107996"/>
          </a:xfrm>
        </p:spPr>
        <p:txBody>
          <a:bodyPr/>
          <a:lstStyle/>
          <a:p>
            <a:pPr algn="ctr"/>
            <a:r>
              <a:rPr lang="en-US" dirty="0" smtClean="0">
                <a:solidFill>
                  <a:schemeClr val="tx1"/>
                </a:solidFill>
              </a:rPr>
              <a:t>Proficiency Testing (PT) Training</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133600" y="152400"/>
            <a:ext cx="4629150" cy="990600"/>
          </a:xfrm>
          <a:prstGeom prst="rect">
            <a:avLst/>
          </a:prstGeom>
        </p:spPr>
      </p:pic>
      <p:pic>
        <p:nvPicPr>
          <p:cNvPr id="6" name="Picture 5"/>
          <p:cNvPicPr>
            <a:picLocks noChangeAspect="1"/>
          </p:cNvPicPr>
          <p:nvPr/>
        </p:nvPicPr>
        <p:blipFill>
          <a:blip r:embed="rId3"/>
          <a:stretch>
            <a:fillRect/>
          </a:stretch>
        </p:blipFill>
        <p:spPr>
          <a:xfrm>
            <a:off x="1524000" y="2514600"/>
            <a:ext cx="6248400" cy="41673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752600"/>
            <a:ext cx="8229600" cy="4525962"/>
          </a:xfrm>
        </p:spPr>
        <p:txBody>
          <a:bodyPr>
            <a:normAutofit/>
          </a:bodyPr>
          <a:lstStyle/>
          <a:p>
            <a:endParaRPr lang="en-US" sz="2000" dirty="0" smtClean="0"/>
          </a:p>
          <a:p>
            <a:r>
              <a:rPr lang="en-US" sz="2000" dirty="0" smtClean="0"/>
              <a:t>NEVER discuss your PT results with another test site and NEVER enter into discussion with another test site about their PT results before the PT event cut-off date. </a:t>
            </a:r>
          </a:p>
          <a:p>
            <a:endParaRPr lang="en-US" sz="2000" dirty="0" smtClean="0"/>
          </a:p>
          <a:p>
            <a:r>
              <a:rPr lang="en-US" sz="2000" dirty="0" smtClean="0"/>
              <a:t>Any laboratory or point-of-care test site that discusses results of PT, prior to the deadline for submission to the PT provider could cause loss of CLIA certificate coverage for at least 1 year.</a:t>
            </a:r>
            <a:endParaRPr lang="en-US" sz="2000" dirty="0"/>
          </a:p>
        </p:txBody>
      </p:sp>
      <p:sp>
        <p:nvSpPr>
          <p:cNvPr id="3" name="Title 2"/>
          <p:cNvSpPr>
            <a:spLocks noGrp="1"/>
          </p:cNvSpPr>
          <p:nvPr>
            <p:ph type="title" idx="4294967295"/>
          </p:nvPr>
        </p:nvSpPr>
        <p:spPr>
          <a:xfrm>
            <a:off x="914400" y="609600"/>
            <a:ext cx="7772400" cy="554038"/>
          </a:xfrm>
        </p:spPr>
        <p:txBody>
          <a:bodyPr>
            <a:normAutofit fontScale="90000"/>
          </a:bodyPr>
          <a:lstStyle/>
          <a:p>
            <a:r>
              <a:rPr lang="en-US" dirty="0" smtClean="0">
                <a:solidFill>
                  <a:srgbClr val="2CA6A0"/>
                </a:solidFill>
              </a:rPr>
              <a:t>May I discuss my PT results with another test site?</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609600"/>
            <a:ext cx="7772400" cy="862013"/>
          </a:xfrm>
        </p:spPr>
        <p:txBody>
          <a:bodyPr/>
          <a:lstStyle/>
          <a:p>
            <a:r>
              <a:rPr lang="en-US" sz="2800" dirty="0" smtClean="0">
                <a:solidFill>
                  <a:srgbClr val="2CA6A0"/>
                </a:solidFill>
              </a:rPr>
              <a:t>What do I do if I am asked to forward my site’s proficiency samples to another test site?</a:t>
            </a:r>
            <a:endParaRPr lang="en-US" sz="2800" dirty="0">
              <a:solidFill>
                <a:srgbClr val="2CA6A0"/>
              </a:solidFill>
            </a:endParaRPr>
          </a:p>
        </p:txBody>
      </p:sp>
      <p:sp>
        <p:nvSpPr>
          <p:cNvPr id="3" name="Content Placeholder 2"/>
          <p:cNvSpPr>
            <a:spLocks noGrp="1"/>
          </p:cNvSpPr>
          <p:nvPr>
            <p:ph idx="4294967295"/>
          </p:nvPr>
        </p:nvSpPr>
        <p:spPr>
          <a:xfrm>
            <a:off x="838200" y="1981200"/>
            <a:ext cx="7772400" cy="3662363"/>
          </a:xfrm>
        </p:spPr>
        <p:txBody>
          <a:bodyPr/>
          <a:lstStyle/>
          <a:p>
            <a:r>
              <a:rPr lang="en-US" b="1" dirty="0" smtClean="0"/>
              <a:t>DO NOT FORWARD the samples.</a:t>
            </a:r>
          </a:p>
          <a:p>
            <a:r>
              <a:rPr lang="en-US" b="1" dirty="0" smtClean="0"/>
              <a:t>There are no exceptions!</a:t>
            </a:r>
          </a:p>
          <a:p>
            <a:r>
              <a:rPr lang="en-US" sz="2000" dirty="0" smtClean="0"/>
              <a:t>Contact the Director listed on your CLIA certificate </a:t>
            </a:r>
            <a:r>
              <a:rPr lang="en-US" sz="2000" u="sng" dirty="0" smtClean="0"/>
              <a:t>and</a:t>
            </a:r>
            <a:r>
              <a:rPr lang="en-US" sz="2000" dirty="0" smtClean="0"/>
              <a:t> the WFBH Audit and Compliance Office.</a:t>
            </a:r>
          </a:p>
          <a:p>
            <a:endParaRPr lang="en-US" sz="2000" dirty="0" smtClean="0"/>
          </a:p>
          <a:p>
            <a:pPr lvl="1"/>
            <a:r>
              <a:rPr lang="en-US" sz="1600" dirty="0" smtClean="0"/>
              <a:t>Dr. Emmanuel Fadeyi is the current DMC-BR CLIA director for waived and non-waived point of care tests covered by the Clinical Lab CLIA certificate. </a:t>
            </a:r>
          </a:p>
          <a:p>
            <a:pPr marL="457200" lvl="2" indent="0">
              <a:buNone/>
            </a:pPr>
            <a:endParaRPr lang="en-US" sz="1400" dirty="0" smtClean="0"/>
          </a:p>
          <a:p>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2057400"/>
            <a:ext cx="7772400" cy="3170238"/>
          </a:xfrm>
        </p:spPr>
        <p:txBody>
          <a:bodyPr/>
          <a:lstStyle/>
          <a:p>
            <a:endParaRPr lang="en-US" b="1" dirty="0" smtClean="0"/>
          </a:p>
          <a:p>
            <a:r>
              <a:rPr lang="en-US" b="1" dirty="0" smtClean="0"/>
              <a:t>DO NOT TEST the samples.</a:t>
            </a:r>
          </a:p>
          <a:p>
            <a:endParaRPr lang="en-US" b="1" dirty="0" smtClean="0"/>
          </a:p>
          <a:p>
            <a:r>
              <a:rPr lang="en-US" sz="2000" dirty="0" smtClean="0"/>
              <a:t>Contact the Director listed on the CLIA certificate.</a:t>
            </a:r>
          </a:p>
          <a:p>
            <a:pPr marL="231775" lvl="1" indent="-231775"/>
            <a:r>
              <a:rPr lang="en-US" sz="1600" dirty="0"/>
              <a:t>Dr. </a:t>
            </a:r>
            <a:r>
              <a:rPr lang="en-US" sz="1600" dirty="0" smtClean="0"/>
              <a:t>Emmanuel Fadeyi </a:t>
            </a:r>
            <a:r>
              <a:rPr lang="en-US" sz="1600" dirty="0"/>
              <a:t>is the current DMC- BR CLIA director for waived and non-waived point of care tests covered by the Clinical Lab CLIA certificate. </a:t>
            </a:r>
          </a:p>
          <a:p>
            <a:endParaRPr lang="en-US" sz="2000" dirty="0" smtClean="0"/>
          </a:p>
        </p:txBody>
      </p:sp>
      <p:sp>
        <p:nvSpPr>
          <p:cNvPr id="3" name="Title 2"/>
          <p:cNvSpPr>
            <a:spLocks noGrp="1"/>
          </p:cNvSpPr>
          <p:nvPr>
            <p:ph type="title" idx="4294967295"/>
          </p:nvPr>
        </p:nvSpPr>
        <p:spPr>
          <a:xfrm>
            <a:off x="914400" y="685800"/>
            <a:ext cx="7772400" cy="554038"/>
          </a:xfrm>
        </p:spPr>
        <p:txBody>
          <a:bodyPr>
            <a:normAutofit fontScale="90000"/>
          </a:bodyPr>
          <a:lstStyle/>
          <a:p>
            <a:r>
              <a:rPr lang="en-US" dirty="0" smtClean="0">
                <a:solidFill>
                  <a:srgbClr val="2CA6A0"/>
                </a:solidFill>
              </a:rPr>
              <a:t>What do I do if I receive PT samples from another test site?</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00200"/>
            <a:ext cx="7772400" cy="4191000"/>
          </a:xfrm>
        </p:spPr>
        <p:txBody>
          <a:bodyPr>
            <a:normAutofit fontScale="85000" lnSpcReduction="20000"/>
          </a:bodyPr>
          <a:lstStyle/>
          <a:p>
            <a:r>
              <a:rPr lang="en-US" sz="2000" dirty="0" smtClean="0"/>
              <a:t>NEVER send your PT samples to another test site, even if you send your patient specimens to another site for confirmation.</a:t>
            </a:r>
          </a:p>
          <a:p>
            <a:r>
              <a:rPr lang="en-US" sz="2000" dirty="0" smtClean="0"/>
              <a:t>Discussing results and/or sending PT samples to another test site for testing is considered PT referral and will cause serious actions to be taken against:</a:t>
            </a:r>
          </a:p>
          <a:p>
            <a:pPr lvl="4"/>
            <a:r>
              <a:rPr lang="en-US" sz="2000" dirty="0" smtClean="0"/>
              <a:t>your test site</a:t>
            </a:r>
          </a:p>
          <a:p>
            <a:pPr lvl="4"/>
            <a:r>
              <a:rPr lang="en-US" sz="2000" dirty="0" smtClean="0"/>
              <a:t>your laboratory</a:t>
            </a:r>
          </a:p>
          <a:p>
            <a:pPr lvl="4"/>
            <a:r>
              <a:rPr lang="en-US" sz="2000" dirty="0" smtClean="0"/>
              <a:t>your laboratory director</a:t>
            </a:r>
          </a:p>
          <a:p>
            <a:pPr lvl="4"/>
            <a:r>
              <a:rPr lang="en-US" sz="2000" dirty="0" smtClean="0"/>
              <a:t>the laboratory owner. </a:t>
            </a:r>
          </a:p>
          <a:p>
            <a:r>
              <a:rPr lang="en-US" sz="2000" dirty="0" smtClean="0"/>
              <a:t>The penalties include:</a:t>
            </a:r>
          </a:p>
          <a:p>
            <a:pPr lvl="4"/>
            <a:r>
              <a:rPr lang="en-US" sz="2000" dirty="0" smtClean="0"/>
              <a:t>Loss of your laboratory’s CLIA certificate for at least one year</a:t>
            </a:r>
          </a:p>
          <a:p>
            <a:pPr lvl="4"/>
            <a:r>
              <a:rPr lang="en-US" sz="2000" dirty="0" smtClean="0"/>
              <a:t>your director cannot direct a laboratory for two years</a:t>
            </a:r>
          </a:p>
          <a:p>
            <a:pPr lvl="4"/>
            <a:r>
              <a:rPr lang="en-US" sz="2000" dirty="0" smtClean="0"/>
              <a:t>your laboratory owner may not own or operate a laboratory for two years.</a:t>
            </a:r>
            <a:endParaRPr lang="en-US" sz="2000" dirty="0"/>
          </a:p>
        </p:txBody>
      </p:sp>
      <p:sp>
        <p:nvSpPr>
          <p:cNvPr id="3" name="Title 2"/>
          <p:cNvSpPr>
            <a:spLocks noGrp="1"/>
          </p:cNvSpPr>
          <p:nvPr>
            <p:ph type="title" idx="4294967295"/>
          </p:nvPr>
        </p:nvSpPr>
        <p:spPr>
          <a:xfrm>
            <a:off x="838200" y="457200"/>
            <a:ext cx="7772400" cy="554038"/>
          </a:xfrm>
        </p:spPr>
        <p:txBody>
          <a:bodyPr>
            <a:normAutofit fontScale="90000"/>
          </a:bodyPr>
          <a:lstStyle/>
          <a:p>
            <a:r>
              <a:rPr lang="en-US" sz="2400" dirty="0" smtClean="0">
                <a:solidFill>
                  <a:srgbClr val="2CA6A0"/>
                </a:solidFill>
              </a:rPr>
              <a:t>May I send my PT samples to another test site to see if they get the same results as I do?</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00200"/>
            <a:ext cx="7772400" cy="4648200"/>
          </a:xfrm>
        </p:spPr>
        <p:txBody>
          <a:bodyPr>
            <a:normAutofit fontScale="55000" lnSpcReduction="20000"/>
          </a:bodyPr>
          <a:lstStyle/>
          <a:p>
            <a:r>
              <a:rPr lang="en-US" b="1" dirty="0" smtClean="0"/>
              <a:t>Review the results that were submitted to the PT program</a:t>
            </a:r>
          </a:p>
          <a:p>
            <a:pPr lvl="3"/>
            <a:r>
              <a:rPr lang="en-US" dirty="0" smtClean="0"/>
              <a:t>Are there any obvious errors?</a:t>
            </a:r>
          </a:p>
          <a:p>
            <a:pPr lvl="3"/>
            <a:r>
              <a:rPr lang="en-US" dirty="0" smtClean="0"/>
              <a:t>Clerical or transcription errors are considered incorrect results.</a:t>
            </a:r>
          </a:p>
          <a:p>
            <a:r>
              <a:rPr lang="en-US" b="1" dirty="0" smtClean="0"/>
              <a:t>You must take remedial actions</a:t>
            </a:r>
          </a:p>
          <a:p>
            <a:pPr lvl="3"/>
            <a:r>
              <a:rPr lang="en-US" dirty="0" smtClean="0"/>
              <a:t>Determine the cause of the error or errors</a:t>
            </a:r>
          </a:p>
          <a:p>
            <a:pPr lvl="3"/>
            <a:r>
              <a:rPr lang="en-US" dirty="0" smtClean="0"/>
              <a:t>Correct the cause of the error</a:t>
            </a:r>
          </a:p>
          <a:p>
            <a:pPr lvl="3"/>
            <a:r>
              <a:rPr lang="en-US" dirty="0" smtClean="0"/>
              <a:t>Document your actions.</a:t>
            </a:r>
          </a:p>
          <a:p>
            <a:r>
              <a:rPr lang="en-US" b="1" dirty="0" smtClean="0"/>
              <a:t>Continually monitor the test system performance</a:t>
            </a:r>
          </a:p>
          <a:p>
            <a:pPr lvl="3"/>
            <a:r>
              <a:rPr lang="en-US" dirty="0" smtClean="0"/>
              <a:t>Review the results of the quality control materials</a:t>
            </a:r>
          </a:p>
          <a:p>
            <a:pPr lvl="3"/>
            <a:r>
              <a:rPr lang="en-US" dirty="0" smtClean="0"/>
              <a:t>Discuss with the Clinical Lab Medical Director to be certain the test system is operating properly and producing accurate results. </a:t>
            </a:r>
          </a:p>
          <a:p>
            <a:pPr lvl="3"/>
            <a:r>
              <a:rPr lang="en-US" dirty="0" smtClean="0"/>
              <a:t>The Clinical Lab Medical Director may want to review the results of the patients tested during the unsatisfactory or unacceptable testing event.</a:t>
            </a:r>
          </a:p>
          <a:p>
            <a:pPr lvl="3"/>
            <a:r>
              <a:rPr lang="en-US" dirty="0" smtClean="0"/>
              <a:t>Depending upon the test system’s performance and  the lab director’s decision, you may need to contact the manufacturer of the test system for assistance</a:t>
            </a:r>
            <a:endParaRPr lang="en-US" dirty="0"/>
          </a:p>
        </p:txBody>
      </p:sp>
      <p:sp>
        <p:nvSpPr>
          <p:cNvPr id="3" name="Title 2"/>
          <p:cNvSpPr>
            <a:spLocks noGrp="1"/>
          </p:cNvSpPr>
          <p:nvPr>
            <p:ph type="title" idx="4294967295"/>
          </p:nvPr>
        </p:nvSpPr>
        <p:spPr>
          <a:xfrm>
            <a:off x="990600" y="533400"/>
            <a:ext cx="7772400" cy="554038"/>
          </a:xfrm>
        </p:spPr>
        <p:txBody>
          <a:bodyPr>
            <a:normAutofit fontScale="90000"/>
          </a:bodyPr>
          <a:lstStyle/>
          <a:p>
            <a:r>
              <a:rPr lang="en-US" sz="2400" dirty="0" smtClean="0">
                <a:solidFill>
                  <a:srgbClr val="2CA6A0"/>
                </a:solidFill>
              </a:rPr>
              <a:t>What must I do if I do not get a passing score when the PT program grades my results?</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1905000"/>
            <a:ext cx="7772400" cy="3886200"/>
          </a:xfrm>
        </p:spPr>
        <p:txBody>
          <a:bodyPr>
            <a:normAutofit/>
          </a:bodyPr>
          <a:lstStyle/>
          <a:p>
            <a:r>
              <a:rPr lang="en-US" sz="2000" dirty="0" smtClean="0"/>
              <a:t>If your laboratory has never had an unsuccessful performance for any PT analyte, subspecialty, or specialty, the CLIA regulations, under certain circumstances, permit technical assistance and training to take place, rather than a more serious sanction. </a:t>
            </a:r>
          </a:p>
          <a:p>
            <a:endParaRPr lang="en-US" sz="2000" dirty="0" smtClean="0"/>
          </a:p>
          <a:p>
            <a:r>
              <a:rPr lang="en-US" sz="2000" dirty="0" smtClean="0"/>
              <a:t>However, repeated unsuccessful PT performance for that same analyte, subspecialty or specialty </a:t>
            </a:r>
            <a:r>
              <a:rPr lang="en-US" sz="2000" dirty="0" smtClean="0">
                <a:solidFill>
                  <a:srgbClr val="FF0000"/>
                </a:solidFill>
              </a:rPr>
              <a:t>may result in your laboratory no longer being allowed to perform the failed testing.</a:t>
            </a:r>
            <a:endParaRPr lang="en-US" sz="2000" dirty="0">
              <a:solidFill>
                <a:srgbClr val="FF0000"/>
              </a:solidFill>
            </a:endParaRPr>
          </a:p>
        </p:txBody>
      </p:sp>
      <p:sp>
        <p:nvSpPr>
          <p:cNvPr id="3" name="Title 2"/>
          <p:cNvSpPr>
            <a:spLocks noGrp="1"/>
          </p:cNvSpPr>
          <p:nvPr>
            <p:ph type="title" idx="4294967295"/>
          </p:nvPr>
        </p:nvSpPr>
        <p:spPr>
          <a:xfrm>
            <a:off x="990600" y="609600"/>
            <a:ext cx="7772400" cy="554038"/>
          </a:xfrm>
        </p:spPr>
        <p:txBody>
          <a:bodyPr>
            <a:normAutofit/>
          </a:bodyPr>
          <a:lstStyle/>
          <a:p>
            <a:r>
              <a:rPr lang="en-US" sz="2400" dirty="0" smtClean="0">
                <a:solidFill>
                  <a:srgbClr val="2CA6A0"/>
                </a:solidFill>
              </a:rPr>
              <a:t>If I do not successfully participate in PT, what happens?</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219200" y="2209800"/>
            <a:ext cx="7315200" cy="1877437"/>
          </a:xfrm>
        </p:spPr>
        <p:txBody>
          <a:bodyPr/>
          <a:lstStyle/>
          <a:p>
            <a:pPr marL="0" indent="0">
              <a:buNone/>
            </a:pPr>
            <a:r>
              <a:rPr lang="en-US" dirty="0" smtClean="0"/>
              <a:t>The following slides contain information from the Code of Federal Regulations 493.801 Subpart H </a:t>
            </a:r>
          </a:p>
          <a:p>
            <a:endParaRPr lang="en-US" dirty="0"/>
          </a:p>
        </p:txBody>
      </p:sp>
      <p:sp>
        <p:nvSpPr>
          <p:cNvPr id="4" name="Title 3"/>
          <p:cNvSpPr>
            <a:spLocks noGrp="1"/>
          </p:cNvSpPr>
          <p:nvPr>
            <p:ph type="ctrTitle" idx="4294967295"/>
          </p:nvPr>
        </p:nvSpPr>
        <p:spPr>
          <a:xfrm>
            <a:off x="1828800" y="1538288"/>
            <a:ext cx="7315200" cy="554037"/>
          </a:xfrm>
        </p:spPr>
        <p:txBody>
          <a:bodyPr/>
          <a:lstStyle/>
          <a:p>
            <a:r>
              <a:rPr lang="en-US" dirty="0" smtClean="0">
                <a:solidFill>
                  <a:srgbClr val="2CA6A0"/>
                </a:solidFill>
              </a:rPr>
              <a:t>CLIA Federal Regulations</a:t>
            </a:r>
            <a:endParaRPr lang="en-US" dirty="0">
              <a:solidFill>
                <a:srgbClr val="2CA6A0"/>
              </a:solidFill>
            </a:endParaRPr>
          </a:p>
        </p:txBody>
      </p:sp>
    </p:spTree>
    <p:extLst>
      <p:ext uri="{BB962C8B-B14F-4D97-AF65-F5344CB8AC3E}">
        <p14:creationId xmlns:p14="http://schemas.microsoft.com/office/powerpoint/2010/main" val="1411917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676400"/>
            <a:ext cx="8229600" cy="4525963"/>
          </a:xfrm>
        </p:spPr>
        <p:txBody>
          <a:bodyPr>
            <a:normAutofit fontScale="92500" lnSpcReduction="20000"/>
          </a:bodyPr>
          <a:lstStyle/>
          <a:p>
            <a:pPr marL="365760" lvl="1" indent="-256032">
              <a:spcBef>
                <a:spcPts val="400"/>
              </a:spcBef>
              <a:buSzPct val="68000"/>
              <a:buFont typeface="Wingdings 3"/>
              <a:buChar char=""/>
            </a:pPr>
            <a:r>
              <a:rPr lang="en-US" sz="2400" dirty="0" smtClean="0"/>
              <a:t>Each laboratory must enroll in a proficiency testing (PT) program  that is approved by  HHS:</a:t>
            </a:r>
          </a:p>
          <a:p>
            <a:endParaRPr lang="en-US" sz="900" dirty="0" smtClean="0"/>
          </a:p>
          <a:p>
            <a:r>
              <a:rPr lang="en-US" sz="2400" dirty="0" smtClean="0"/>
              <a:t>The laboratory must enroll in an approved program or programs for  each of the specialties and subspecialties for which it seeks  certification. </a:t>
            </a:r>
          </a:p>
          <a:p>
            <a:endParaRPr lang="en-US" sz="900" dirty="0" smtClean="0"/>
          </a:p>
          <a:p>
            <a:r>
              <a:rPr lang="en-US" sz="2400" dirty="0" smtClean="0"/>
              <a:t>The laboratory </a:t>
            </a:r>
            <a:r>
              <a:rPr lang="en-US" sz="2400" u="sng" dirty="0" smtClean="0"/>
              <a:t>must test the samples in the same manner  as patients' specimens</a:t>
            </a:r>
            <a:r>
              <a:rPr lang="en-US" sz="2400" dirty="0" smtClean="0"/>
              <a:t>. </a:t>
            </a:r>
          </a:p>
          <a:p>
            <a:endParaRPr lang="en-US" sz="900" dirty="0" smtClean="0"/>
          </a:p>
          <a:p>
            <a:r>
              <a:rPr lang="en-US" sz="2400" dirty="0" smtClean="0"/>
              <a:t>The samples must be examined or tested with the laboratory's regular patient workload by personnel who routinely perform the testing in the laboratory, using the laboratory's routine methods.</a:t>
            </a:r>
          </a:p>
        </p:txBody>
      </p:sp>
      <p:sp>
        <p:nvSpPr>
          <p:cNvPr id="3" name="Title 2"/>
          <p:cNvSpPr>
            <a:spLocks noGrp="1"/>
          </p:cNvSpPr>
          <p:nvPr>
            <p:ph type="title" idx="4294967295"/>
          </p:nvPr>
        </p:nvSpPr>
        <p:spPr>
          <a:xfrm>
            <a:off x="457200" y="304800"/>
            <a:ext cx="8229600" cy="1143000"/>
          </a:xfrm>
        </p:spPr>
        <p:txBody>
          <a:bodyPr>
            <a:normAutofit/>
          </a:bodyPr>
          <a:lstStyle/>
          <a:p>
            <a:r>
              <a:rPr lang="en-US" sz="2800" dirty="0" smtClean="0">
                <a:solidFill>
                  <a:srgbClr val="2CA6A0"/>
                </a:solidFill>
              </a:rPr>
              <a:t>Sec. 493.801 Condition: Enrollment and testing of samples</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1752600"/>
            <a:ext cx="7772400" cy="2770188"/>
          </a:xfrm>
        </p:spPr>
        <p:txBody>
          <a:bodyPr>
            <a:normAutofit fontScale="85000" lnSpcReduction="10000"/>
          </a:bodyPr>
          <a:lstStyle/>
          <a:p>
            <a:r>
              <a:rPr lang="en-US" sz="2000" dirty="0" smtClean="0"/>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 </a:t>
            </a:r>
          </a:p>
          <a:p>
            <a:endParaRPr lang="en-US" sz="2000" dirty="0" smtClean="0"/>
          </a:p>
          <a:p>
            <a:r>
              <a:rPr lang="en-US" sz="2000" dirty="0" smtClean="0"/>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endParaRPr lang="en-US" sz="2000" dirty="0"/>
          </a:p>
        </p:txBody>
      </p:sp>
      <p:sp>
        <p:nvSpPr>
          <p:cNvPr id="3" name="Title 2"/>
          <p:cNvSpPr>
            <a:spLocks noGrp="1"/>
          </p:cNvSpPr>
          <p:nvPr>
            <p:ph type="title" idx="4294967295"/>
          </p:nvPr>
        </p:nvSpPr>
        <p:spPr>
          <a:xfrm>
            <a:off x="990600" y="533400"/>
            <a:ext cx="7772400" cy="554038"/>
          </a:xfrm>
        </p:spPr>
        <p:txBody>
          <a:bodyPr>
            <a:normAutofit fontScale="90000"/>
          </a:bodyPr>
          <a:lstStyle/>
          <a:p>
            <a:r>
              <a:rPr lang="en-US" sz="2400" dirty="0" smtClean="0">
                <a:solidFill>
                  <a:srgbClr val="2CA6A0"/>
                </a:solidFill>
              </a:rPr>
              <a:t>Sec. 493.801 Condition: Enrollment and testing of samples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981200"/>
            <a:ext cx="7772400" cy="2154238"/>
          </a:xfrm>
        </p:spPr>
        <p:txBody>
          <a:bodyPr/>
          <a:lstStyle/>
          <a:p>
            <a:r>
              <a:rPr lang="en-US" dirty="0" smtClean="0"/>
              <a:t>The  individual testing or examining the samples and the laboratory director  must attest to the routine integration of the samples into the patient  workload using the laboratory's routine methods.</a:t>
            </a:r>
            <a:endParaRPr lang="en-US" dirty="0"/>
          </a:p>
        </p:txBody>
      </p:sp>
      <p:sp>
        <p:nvSpPr>
          <p:cNvPr id="3" name="Title 2"/>
          <p:cNvSpPr>
            <a:spLocks noGrp="1"/>
          </p:cNvSpPr>
          <p:nvPr>
            <p:ph type="title" idx="4294967295"/>
          </p:nvPr>
        </p:nvSpPr>
        <p:spPr>
          <a:xfrm>
            <a:off x="762000" y="609600"/>
            <a:ext cx="7772400" cy="554038"/>
          </a:xfrm>
        </p:spPr>
        <p:txBody>
          <a:bodyPr>
            <a:normAutofit fontScale="90000"/>
          </a:bodyPr>
          <a:lstStyle/>
          <a:p>
            <a:r>
              <a:rPr lang="en-US" sz="2400" dirty="0" smtClean="0">
                <a:solidFill>
                  <a:srgbClr val="2CA6A0"/>
                </a:solidFill>
              </a:rPr>
              <a:t>Sec. 493.801 Condition: Enrollment and testing of samples</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73331" y="1295400"/>
            <a:ext cx="7772400" cy="3785652"/>
          </a:xfrm>
        </p:spPr>
        <p:txBody>
          <a:bodyPr/>
          <a:lstStyle/>
          <a:p>
            <a:r>
              <a:rPr lang="en-US" sz="1600" dirty="0" smtClean="0"/>
              <a:t>Define Proficiency Testing (PT) and PT requirements—Waived versus Non-Waived</a:t>
            </a:r>
          </a:p>
          <a:p>
            <a:pPr marL="231775" lvl="1" indent="-231775"/>
            <a:r>
              <a:rPr lang="en-US" sz="1600" dirty="0" smtClean="0"/>
              <a:t>Understand the importance of proficiency testing</a:t>
            </a:r>
          </a:p>
          <a:p>
            <a:r>
              <a:rPr lang="en-US" sz="1600" dirty="0" smtClean="0"/>
              <a:t>Understand PT regulations</a:t>
            </a:r>
          </a:p>
          <a:p>
            <a:pPr lvl="1"/>
            <a:r>
              <a:rPr lang="en-US" sz="1600" dirty="0" smtClean="0"/>
              <a:t>Must successfully participate in CMS-approved PT program</a:t>
            </a:r>
          </a:p>
          <a:p>
            <a:pPr lvl="1"/>
            <a:r>
              <a:rPr lang="en-US" sz="1600" dirty="0" smtClean="0"/>
              <a:t>Must test PT samples in the same manner as patient specimens by the same personnel that performs patient testing. </a:t>
            </a:r>
          </a:p>
          <a:p>
            <a:pPr lvl="1"/>
            <a:r>
              <a:rPr lang="en-US" sz="1600" dirty="0" smtClean="0"/>
              <a:t>Understand severity of consequences if there is communication with other test sites, regarding PT results, prior to deadline of submission to PT provider.</a:t>
            </a:r>
          </a:p>
          <a:p>
            <a:pPr lvl="1"/>
            <a:r>
              <a:rPr lang="en-US" sz="1600" dirty="0" smtClean="0"/>
              <a:t>Understand severity of consequences for referring PT samples to another test site.</a:t>
            </a:r>
          </a:p>
          <a:p>
            <a:r>
              <a:rPr lang="en-US" sz="1600" dirty="0" smtClean="0"/>
              <a:t>Complete the attached exam and score 100%.</a:t>
            </a:r>
          </a:p>
        </p:txBody>
      </p:sp>
      <p:sp>
        <p:nvSpPr>
          <p:cNvPr id="3" name="Title 2"/>
          <p:cNvSpPr>
            <a:spLocks noGrp="1"/>
          </p:cNvSpPr>
          <p:nvPr>
            <p:ph type="title" idx="4294967295"/>
          </p:nvPr>
        </p:nvSpPr>
        <p:spPr>
          <a:xfrm>
            <a:off x="685800" y="381000"/>
            <a:ext cx="7772400" cy="554038"/>
          </a:xfrm>
        </p:spPr>
        <p:txBody>
          <a:bodyPr/>
          <a:lstStyle/>
          <a:p>
            <a:pPr algn="ctr"/>
            <a:r>
              <a:rPr lang="en-US" dirty="0" smtClean="0">
                <a:solidFill>
                  <a:srgbClr val="2CA6A0"/>
                </a:solidFill>
              </a:rPr>
              <a:t>Objectives</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1981200"/>
            <a:ext cx="7772400" cy="1292225"/>
          </a:xfrm>
        </p:spPr>
        <p:txBody>
          <a:bodyPr/>
          <a:lstStyle/>
          <a:p>
            <a:r>
              <a:rPr lang="en-US" dirty="0" smtClean="0"/>
              <a:t>The laboratory must test samples the same number of times that  it routinely tests patient samples.</a:t>
            </a:r>
            <a:endParaRPr lang="en-US" dirty="0"/>
          </a:p>
        </p:txBody>
      </p:sp>
      <p:sp>
        <p:nvSpPr>
          <p:cNvPr id="3" name="Title 2"/>
          <p:cNvSpPr>
            <a:spLocks noGrp="1"/>
          </p:cNvSpPr>
          <p:nvPr>
            <p:ph type="title" idx="4294967295"/>
          </p:nvPr>
        </p:nvSpPr>
        <p:spPr>
          <a:xfrm>
            <a:off x="914400" y="685800"/>
            <a:ext cx="7772400" cy="554038"/>
          </a:xfrm>
        </p:spPr>
        <p:txBody>
          <a:bodyPr>
            <a:normAutofit fontScale="90000"/>
          </a:bodyPr>
          <a:lstStyle/>
          <a:p>
            <a:r>
              <a:rPr lang="en-US" sz="2400" dirty="0" smtClean="0">
                <a:solidFill>
                  <a:srgbClr val="2CA6A0"/>
                </a:solidFill>
              </a:rPr>
              <a:t>Sec. 493.801 Condition: Enrollment and testing of samples</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1828800"/>
            <a:ext cx="7772400" cy="2770188"/>
          </a:xfrm>
        </p:spPr>
        <p:txBody>
          <a:bodyPr>
            <a:normAutofit fontScale="85000" lnSpcReduction="20000"/>
          </a:bodyPr>
          <a:lstStyle/>
          <a:p>
            <a:r>
              <a:rPr lang="en-US" sz="2000" dirty="0" smtClean="0"/>
              <a:t>The laboratory must not send PT samples or portions of samples  to another laboratory for any analysis which it is certified to perform  in its own laboratory. </a:t>
            </a:r>
          </a:p>
          <a:p>
            <a:endParaRPr lang="en-US" sz="2000" dirty="0" smtClean="0"/>
          </a:p>
          <a:p>
            <a:r>
              <a:rPr lang="en-US" sz="2000" dirty="0" smtClean="0"/>
              <a:t>Any laboratory that CMS determines intentionally  referred its proficiency testing samples to another laboratory for  analysis will have its certification revoked for at least one year. </a:t>
            </a:r>
          </a:p>
          <a:p>
            <a:endParaRPr lang="en-US" sz="2000" dirty="0" smtClean="0"/>
          </a:p>
          <a:p>
            <a:r>
              <a:rPr lang="en-US" sz="2000" dirty="0" smtClean="0"/>
              <a:t>Any  laboratory that receives proficiency testing samples from another  laboratory for testing must notify CMS of the receipt of those samples.</a:t>
            </a:r>
            <a:endParaRPr lang="en-US" sz="2000" dirty="0"/>
          </a:p>
        </p:txBody>
      </p:sp>
      <p:sp>
        <p:nvSpPr>
          <p:cNvPr id="3" name="Title 2"/>
          <p:cNvSpPr>
            <a:spLocks noGrp="1"/>
          </p:cNvSpPr>
          <p:nvPr>
            <p:ph type="title" idx="4294967295"/>
          </p:nvPr>
        </p:nvSpPr>
        <p:spPr>
          <a:xfrm>
            <a:off x="838200" y="685800"/>
            <a:ext cx="7772400" cy="554038"/>
          </a:xfrm>
        </p:spPr>
        <p:txBody>
          <a:bodyPr>
            <a:normAutofit fontScale="90000"/>
          </a:bodyPr>
          <a:lstStyle/>
          <a:p>
            <a:r>
              <a:rPr lang="en-US" sz="2400" dirty="0" smtClean="0">
                <a:solidFill>
                  <a:srgbClr val="2CA6A0"/>
                </a:solidFill>
              </a:rPr>
              <a:t>Sec. 493.801 Condition: Enrollment and testing of samples</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9942" y="1905000"/>
            <a:ext cx="7772400" cy="2770188"/>
          </a:xfrm>
        </p:spPr>
        <p:txBody>
          <a:bodyPr>
            <a:normAutofit fontScale="77500" lnSpcReduction="20000"/>
          </a:bodyPr>
          <a:lstStyle/>
          <a:p>
            <a:r>
              <a:rPr lang="en-US" sz="2000" dirty="0" smtClean="0"/>
              <a:t>The laboratory must document the handling, preparation,  processing, examination, and each step in the testing and reporting of  results for all proficiency testing samples.</a:t>
            </a:r>
          </a:p>
          <a:p>
            <a:r>
              <a:rPr lang="en-US" sz="2000" dirty="0" smtClean="0"/>
              <a:t>The laboratory must  maintain a copy of all records, including </a:t>
            </a:r>
          </a:p>
          <a:p>
            <a:pPr lvl="4"/>
            <a:r>
              <a:rPr lang="en-US" sz="2000" dirty="0" smtClean="0"/>
              <a:t>a copy of the proficiency  testing program report forms used by the laboratory to record  proficiency testing results</a:t>
            </a:r>
          </a:p>
          <a:p>
            <a:pPr lvl="4"/>
            <a:r>
              <a:rPr lang="en-US" sz="2000" dirty="0" smtClean="0"/>
              <a:t>including the attestation statement provided  by the PT program, signed by the analyst and the laboratory director,  documenting that proficiency testing samples were tested in the same  manner as patient specimens</a:t>
            </a:r>
          </a:p>
          <a:p>
            <a:pPr lvl="4"/>
            <a:r>
              <a:rPr lang="en-US" sz="2000" dirty="0" smtClean="0"/>
              <a:t>(</a:t>
            </a:r>
            <a:r>
              <a:rPr lang="en-US" sz="2000" i="1" dirty="0" smtClean="0"/>
              <a:t>maintain records</a:t>
            </a:r>
            <a:r>
              <a:rPr lang="en-US" sz="2000" dirty="0" smtClean="0"/>
              <a:t>) for a minimum of two years from the date of  the proficiency testing event.</a:t>
            </a:r>
            <a:endParaRPr lang="en-US" sz="2000" dirty="0"/>
          </a:p>
        </p:txBody>
      </p:sp>
      <p:sp>
        <p:nvSpPr>
          <p:cNvPr id="3" name="Title 2"/>
          <p:cNvSpPr>
            <a:spLocks noGrp="1"/>
          </p:cNvSpPr>
          <p:nvPr>
            <p:ph type="title" idx="4294967295"/>
          </p:nvPr>
        </p:nvSpPr>
        <p:spPr>
          <a:xfrm>
            <a:off x="914400" y="609600"/>
            <a:ext cx="7772400" cy="554038"/>
          </a:xfrm>
        </p:spPr>
        <p:txBody>
          <a:bodyPr>
            <a:normAutofit fontScale="90000"/>
          </a:bodyPr>
          <a:lstStyle/>
          <a:p>
            <a:r>
              <a:rPr lang="en-US" sz="2400" dirty="0" smtClean="0">
                <a:solidFill>
                  <a:srgbClr val="2CA6A0"/>
                </a:solidFill>
              </a:rPr>
              <a:t>Sec. 493.801 Condition: Enrollment and testing of samples</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0" y="1981200"/>
            <a:ext cx="7772400" cy="2770188"/>
          </a:xfrm>
        </p:spPr>
        <p:txBody>
          <a:bodyPr>
            <a:normAutofit/>
          </a:bodyPr>
          <a:lstStyle/>
          <a:p>
            <a:r>
              <a:rPr lang="en-US" sz="2400" dirty="0" smtClean="0"/>
              <a:t>Each laboratory performing testing must successfully  participate in a proficiency testing program approved by CMS, if  applicable, as described in subpart I of this part for each specialty,  subspecialty, and analyte or test in which the laboratory is certified  under CLIA. </a:t>
            </a:r>
            <a:endParaRPr lang="en-US" sz="2400" dirty="0"/>
          </a:p>
        </p:txBody>
      </p:sp>
      <p:sp>
        <p:nvSpPr>
          <p:cNvPr id="3" name="Title 2"/>
          <p:cNvSpPr>
            <a:spLocks noGrp="1"/>
          </p:cNvSpPr>
          <p:nvPr>
            <p:ph type="title" idx="4294967295"/>
          </p:nvPr>
        </p:nvSpPr>
        <p:spPr>
          <a:xfrm>
            <a:off x="838200" y="609600"/>
            <a:ext cx="7772400" cy="554038"/>
          </a:xfrm>
        </p:spPr>
        <p:txBody>
          <a:bodyPr>
            <a:normAutofit/>
          </a:bodyPr>
          <a:lstStyle/>
          <a:p>
            <a:r>
              <a:rPr lang="en-US" sz="2400" dirty="0" smtClean="0">
                <a:solidFill>
                  <a:srgbClr val="2CA6A0"/>
                </a:solidFill>
              </a:rPr>
              <a:t>Sec. 493.803 Condition: Successful participation</a:t>
            </a:r>
            <a:endParaRPr lang="en-US" sz="2400" dirty="0">
              <a:solidFill>
                <a:srgbClr val="2CA6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57200"/>
            <a:ext cx="7772400" cy="1108075"/>
          </a:xfrm>
        </p:spPr>
        <p:txBody>
          <a:bodyPr/>
          <a:lstStyle/>
          <a:p>
            <a:pPr algn="ctr"/>
            <a:r>
              <a:rPr lang="en-US" dirty="0" smtClean="0">
                <a:solidFill>
                  <a:srgbClr val="2CA6A0"/>
                </a:solidFill>
              </a:rPr>
              <a:t>What are the laboratories at DMC-BR?</a:t>
            </a:r>
            <a:endParaRPr lang="en-US" dirty="0">
              <a:solidFill>
                <a:srgbClr val="2CA6A0"/>
              </a:solidFill>
            </a:endParaRPr>
          </a:p>
        </p:txBody>
      </p:sp>
      <p:sp>
        <p:nvSpPr>
          <p:cNvPr id="3" name="Content Placeholder 2"/>
          <p:cNvSpPr>
            <a:spLocks noGrp="1"/>
          </p:cNvSpPr>
          <p:nvPr>
            <p:ph idx="4294967295"/>
          </p:nvPr>
        </p:nvSpPr>
        <p:spPr>
          <a:xfrm>
            <a:off x="838200" y="1752600"/>
            <a:ext cx="7772400" cy="4801314"/>
          </a:xfrm>
        </p:spPr>
        <p:txBody>
          <a:bodyPr/>
          <a:lstStyle/>
          <a:p>
            <a:endParaRPr lang="en-US" sz="1800" dirty="0" smtClean="0"/>
          </a:p>
          <a:p>
            <a:r>
              <a:rPr lang="en-US" sz="1800" dirty="0" smtClean="0"/>
              <a:t>Each individual department performing waived or non-waived testing is considered a laboratory</a:t>
            </a:r>
          </a:p>
          <a:p>
            <a:r>
              <a:rPr lang="en-US" sz="1800" dirty="0" smtClean="0"/>
              <a:t>Do not discuss testing, forward, trade samples etc.. With other departments in the facility. To do so would violate PT testing regulations.</a:t>
            </a:r>
          </a:p>
          <a:p>
            <a:r>
              <a:rPr lang="en-US" sz="1800" dirty="0" smtClean="0"/>
              <a:t>Do not discuss testing with other staff members in your department or outside your department until after the PT cut off date. </a:t>
            </a:r>
          </a:p>
          <a:p>
            <a:r>
              <a:rPr lang="en-US" sz="1800" dirty="0" smtClean="0"/>
              <a:t>Questions or concerns about PT testing should be directed to </a:t>
            </a:r>
            <a:r>
              <a:rPr lang="en-US" sz="1800" dirty="0" smtClean="0"/>
              <a:t>Kimberly Prazak, </a:t>
            </a:r>
            <a:r>
              <a:rPr lang="en-US" sz="1800" dirty="0" smtClean="0"/>
              <a:t>Lab Manager, or Christopher Chang, POC coordinator</a:t>
            </a:r>
            <a:r>
              <a:rPr lang="en-US" dirty="0" smtClean="0"/>
              <a:t>.</a:t>
            </a:r>
          </a:p>
          <a:p>
            <a:r>
              <a:rPr lang="en-US" sz="1600" dirty="0" smtClean="0"/>
              <a:t>Once PT testing is completed, send results and PT form to </a:t>
            </a:r>
            <a:r>
              <a:rPr lang="en-US" sz="1600" dirty="0" smtClean="0"/>
              <a:t>Kimberly Prazak, </a:t>
            </a:r>
            <a:r>
              <a:rPr lang="en-US" sz="1600" dirty="0"/>
              <a:t>Lab Manager</a:t>
            </a:r>
            <a:r>
              <a:rPr lang="en-US" sz="1600" dirty="0" smtClean="0"/>
              <a:t>, or Christopher Chang, POC </a:t>
            </a:r>
            <a:r>
              <a:rPr lang="en-US" sz="1600" dirty="0" smtClean="0"/>
              <a:t>coordinator by the requested submission date.</a:t>
            </a:r>
          </a:p>
          <a:p>
            <a:r>
              <a:rPr lang="en-US" sz="1600" b="1" dirty="0" smtClean="0"/>
              <a:t>Late submissions will be counted as a failing result and necessary actions will be taken by CMS, CLIA and regulatory agencies. </a:t>
            </a:r>
            <a:endParaRPr lang="en-US" sz="1600" b="1" dirty="0"/>
          </a:p>
        </p:txBody>
      </p:sp>
    </p:spTree>
    <p:extLst>
      <p:ext uri="{BB962C8B-B14F-4D97-AF65-F5344CB8AC3E}">
        <p14:creationId xmlns:p14="http://schemas.microsoft.com/office/powerpoint/2010/main" val="460611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0" y="1752600"/>
            <a:ext cx="7772400" cy="4191000"/>
          </a:xfrm>
        </p:spPr>
        <p:txBody>
          <a:bodyPr>
            <a:normAutofit/>
          </a:bodyPr>
          <a:lstStyle/>
          <a:p>
            <a:r>
              <a:rPr lang="en-US" sz="2000" dirty="0" smtClean="0"/>
              <a:t>“Clinical Laboratory Improvement Amendments (CLIA) Proficiency Testing  Do’s and Don’ts” </a:t>
            </a:r>
            <a:r>
              <a:rPr lang="en-US" sz="1600" u="sng" dirty="0" smtClean="0">
                <a:hlinkClick r:id="rId2"/>
              </a:rPr>
              <a:t>http://www.cms.gov/Regulations-and-Guidance/Legislation/CLIA/downloads/cliabrochure8.pdf</a:t>
            </a:r>
            <a:endParaRPr lang="en-US" sz="1600" u="sng" dirty="0" smtClean="0"/>
          </a:p>
          <a:p>
            <a:endParaRPr lang="en-US" sz="2000" u="sng" dirty="0" smtClean="0"/>
          </a:p>
          <a:p>
            <a:r>
              <a:rPr lang="en-US" sz="2000" dirty="0" smtClean="0"/>
              <a:t>Centers for Disease Control and Prevention—Subpart H—Participation in Proficiency Testing for Laboratories Performing Nonwaived Testing </a:t>
            </a:r>
            <a:r>
              <a:rPr lang="en-US" sz="1600" u="sng" dirty="0" smtClean="0">
                <a:solidFill>
                  <a:srgbClr val="FF9900"/>
                </a:solidFill>
                <a:hlinkClick r:id="rId3"/>
              </a:rPr>
              <a:t>http://wwwn.cdc.gov/clia/regs/subpart_h.aspx</a:t>
            </a:r>
            <a:endParaRPr lang="en-US" sz="16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a:solidFill>
                <a:srgbClr val="FF9900"/>
              </a:solidFill>
            </a:endParaRPr>
          </a:p>
        </p:txBody>
      </p:sp>
      <p:sp>
        <p:nvSpPr>
          <p:cNvPr id="3" name="Title 2"/>
          <p:cNvSpPr>
            <a:spLocks noGrp="1"/>
          </p:cNvSpPr>
          <p:nvPr>
            <p:ph type="title" idx="4294967295"/>
          </p:nvPr>
        </p:nvSpPr>
        <p:spPr>
          <a:xfrm>
            <a:off x="762000" y="609600"/>
            <a:ext cx="7772400" cy="554038"/>
          </a:xfrm>
        </p:spPr>
        <p:txBody>
          <a:bodyPr/>
          <a:lstStyle/>
          <a:p>
            <a:pPr algn="ctr"/>
            <a:r>
              <a:rPr lang="en-US" dirty="0" smtClean="0">
                <a:solidFill>
                  <a:srgbClr val="2CA6A0"/>
                </a:solidFill>
              </a:rPr>
              <a:t>References</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685800"/>
            <a:ext cx="7772400" cy="554038"/>
          </a:xfrm>
        </p:spPr>
        <p:txBody>
          <a:bodyPr/>
          <a:lstStyle/>
          <a:p>
            <a:pPr algn="ctr"/>
            <a:r>
              <a:rPr lang="en-US" dirty="0" smtClean="0">
                <a:solidFill>
                  <a:srgbClr val="2CA6A0"/>
                </a:solidFill>
              </a:rPr>
              <a:t>Proficiency Testing Written Exam</a:t>
            </a:r>
            <a:endParaRPr lang="en-US" dirty="0">
              <a:solidFill>
                <a:srgbClr val="2CA6A0"/>
              </a:solidFill>
            </a:endParaRPr>
          </a:p>
        </p:txBody>
      </p:sp>
      <p:sp>
        <p:nvSpPr>
          <p:cNvPr id="3" name="Content Placeholder 2"/>
          <p:cNvSpPr>
            <a:spLocks noGrp="1"/>
          </p:cNvSpPr>
          <p:nvPr>
            <p:ph idx="4294967295"/>
          </p:nvPr>
        </p:nvSpPr>
        <p:spPr>
          <a:xfrm>
            <a:off x="914400" y="1905000"/>
            <a:ext cx="7772400" cy="862013"/>
          </a:xfrm>
        </p:spPr>
        <p:txBody>
          <a:bodyPr/>
          <a:lstStyle/>
          <a:p>
            <a:pPr marL="0" indent="0">
              <a:buNone/>
            </a:pPr>
            <a:r>
              <a:rPr lang="en-US" dirty="0" smtClean="0"/>
              <a:t>Please complete this test and return to your manager or </a:t>
            </a:r>
            <a:r>
              <a:rPr lang="en-US" dirty="0" smtClean="0"/>
              <a:t>Kimberly Prazak in </a:t>
            </a:r>
            <a:r>
              <a:rPr lang="en-US" dirty="0" smtClean="0"/>
              <a:t>the lab.</a:t>
            </a:r>
            <a:endParaRPr lang="en-US" dirty="0"/>
          </a:p>
        </p:txBody>
      </p:sp>
    </p:spTree>
    <p:extLst>
      <p:ext uri="{BB962C8B-B14F-4D97-AF65-F5344CB8AC3E}">
        <p14:creationId xmlns:p14="http://schemas.microsoft.com/office/powerpoint/2010/main" val="4149376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62000"/>
            <a:ext cx="7772400" cy="5747727"/>
          </a:xfrm>
        </p:spPr>
        <p:txBody>
          <a:bodyPr/>
          <a:lstStyle/>
          <a:p>
            <a:pPr marL="0" indent="0">
              <a:buNone/>
            </a:pPr>
            <a:r>
              <a:rPr lang="en-US" dirty="0" smtClean="0"/>
              <a:t>Name:  _________________  Dept. ________</a:t>
            </a:r>
          </a:p>
          <a:p>
            <a:pPr marL="0" indent="0" algn="ctr">
              <a:buNone/>
            </a:pPr>
            <a:r>
              <a:rPr lang="en-US" dirty="0" smtClean="0"/>
              <a:t>Date _____________</a:t>
            </a:r>
          </a:p>
          <a:p>
            <a:pPr marL="0" indent="0">
              <a:buNone/>
            </a:pPr>
            <a:endParaRPr lang="en-US" dirty="0" smtClean="0"/>
          </a:p>
          <a:p>
            <a:pPr marL="0" indent="0">
              <a:buNone/>
            </a:pPr>
            <a:r>
              <a:rPr lang="en-US" sz="1600" dirty="0" smtClean="0"/>
              <a:t>I </a:t>
            </a:r>
            <a:r>
              <a:rPr lang="en-US" sz="1600" dirty="0"/>
              <a:t>have reviewed the proficiency testing(PT) educational module for the current year.</a:t>
            </a:r>
          </a:p>
          <a:p>
            <a:pPr marL="914400" lvl="4" indent="0">
              <a:buNone/>
            </a:pPr>
            <a:r>
              <a:rPr lang="en-US" sz="4000" dirty="0" smtClean="0"/>
              <a:t>ₒ Yes</a:t>
            </a:r>
            <a:endParaRPr lang="en-US" sz="4000" dirty="0"/>
          </a:p>
          <a:p>
            <a:pPr marL="914400" lvl="4" indent="0">
              <a:buNone/>
            </a:pPr>
            <a:r>
              <a:rPr lang="en-US" sz="4000" dirty="0" smtClean="0"/>
              <a:t>ₒ No</a:t>
            </a:r>
            <a:endParaRPr lang="en-US" sz="4000" dirty="0"/>
          </a:p>
          <a:p>
            <a:pPr marL="0" indent="0">
              <a:buNone/>
            </a:pPr>
            <a:endParaRPr lang="en-US" sz="1050" dirty="0" smtClean="0"/>
          </a:p>
          <a:p>
            <a:pPr marL="0" indent="0">
              <a:buNone/>
            </a:pPr>
            <a:endParaRPr lang="en-US" sz="1050" dirty="0"/>
          </a:p>
          <a:p>
            <a:pPr marL="0" indent="0">
              <a:buNone/>
            </a:pPr>
            <a:r>
              <a:rPr lang="en-US" sz="1050" dirty="0" smtClean="0"/>
              <a:t>Explanation: Each </a:t>
            </a:r>
            <a:r>
              <a:rPr lang="en-US" sz="1050" dirty="0"/>
              <a:t>POCT staff member must review the PT education module each year, PRIOR to completing this exam</a:t>
            </a:r>
          </a:p>
          <a:p>
            <a:endParaRPr lang="en-US" dirty="0"/>
          </a:p>
          <a:p>
            <a:pPr marL="0" indent="0">
              <a:buNone/>
            </a:pPr>
            <a:r>
              <a:rPr lang="en-US" sz="1200" dirty="0"/>
              <a:t>	</a:t>
            </a:r>
            <a:endParaRPr lang="en-US" sz="1200" dirty="0" smtClean="0"/>
          </a:p>
          <a:p>
            <a:pPr marL="0" indent="0">
              <a:buNone/>
            </a:pPr>
            <a:endParaRPr lang="en-US" sz="1200" dirty="0"/>
          </a:p>
        </p:txBody>
      </p:sp>
    </p:spTree>
    <p:extLst>
      <p:ext uri="{BB962C8B-B14F-4D97-AF65-F5344CB8AC3E}">
        <p14:creationId xmlns:p14="http://schemas.microsoft.com/office/powerpoint/2010/main" val="1445128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524000"/>
            <a:ext cx="7772400" cy="3292475"/>
          </a:xfrm>
        </p:spPr>
        <p:txBody>
          <a:bodyPr/>
          <a:lstStyle/>
          <a:p>
            <a:pPr marL="0" indent="0">
              <a:buNone/>
            </a:pPr>
            <a:r>
              <a:rPr lang="en-US" sz="1600" dirty="0" smtClean="0"/>
              <a:t>1.</a:t>
            </a:r>
            <a:r>
              <a:rPr lang="en-US" dirty="0" smtClean="0"/>
              <a:t> </a:t>
            </a:r>
            <a:r>
              <a:rPr lang="en-US" sz="1400" b="1" dirty="0"/>
              <a:t>What is proficiency testing?</a:t>
            </a:r>
          </a:p>
          <a:p>
            <a:pPr lvl="2">
              <a:buFont typeface="Courier New" panose="02070309020205020404" pitchFamily="49" charset="0"/>
              <a:buChar char="o"/>
            </a:pPr>
            <a:r>
              <a:rPr lang="en-US" sz="1400" dirty="0"/>
              <a:t>Proficiency testing or PT is the testing of unknown samples sent to a laboratory by a Centers for Medicare and Medicaid Services (CMS) approved PT program.</a:t>
            </a:r>
          </a:p>
          <a:p>
            <a:pPr lvl="2">
              <a:buFont typeface="Courier New" panose="02070309020205020404" pitchFamily="49" charset="0"/>
              <a:buChar char="o"/>
            </a:pPr>
            <a:r>
              <a:rPr lang="en-US" sz="1400" dirty="0"/>
              <a:t>After testing the PT samples in the same manner as its patient specimens, the laboratory reports its sample results back to their PT program.</a:t>
            </a:r>
          </a:p>
          <a:p>
            <a:pPr lvl="2">
              <a:buFont typeface="Courier New" panose="02070309020205020404" pitchFamily="49" charset="0"/>
              <a:buChar char="o"/>
            </a:pPr>
            <a:r>
              <a:rPr lang="en-US" sz="1400" dirty="0"/>
              <a:t>The program grades the results using the CLIA grading criteria and sends the laboratory scores reflecting how accurately it performed the testing</a:t>
            </a:r>
          </a:p>
          <a:p>
            <a:pPr lvl="2">
              <a:buFont typeface="Courier New" panose="02070309020205020404" pitchFamily="49" charset="0"/>
              <a:buChar char="o"/>
            </a:pPr>
            <a:r>
              <a:rPr lang="en-US" sz="1400" dirty="0"/>
              <a:t>CMS and accreditation organizations routinely monitor their laboratories performance.</a:t>
            </a:r>
          </a:p>
          <a:p>
            <a:pPr lvl="2">
              <a:buFont typeface="Courier New" panose="02070309020205020404" pitchFamily="49" charset="0"/>
              <a:buChar char="o"/>
            </a:pPr>
            <a:r>
              <a:rPr lang="en-US" sz="1400" dirty="0"/>
              <a:t>All of the above</a:t>
            </a:r>
          </a:p>
          <a:p>
            <a:endParaRPr lang="en-US" sz="1400" dirty="0"/>
          </a:p>
        </p:txBody>
      </p:sp>
    </p:spTree>
    <p:extLst>
      <p:ext uri="{BB962C8B-B14F-4D97-AF65-F5344CB8AC3E}">
        <p14:creationId xmlns:p14="http://schemas.microsoft.com/office/powerpoint/2010/main" val="2104826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85800" y="1066800"/>
            <a:ext cx="7772400" cy="6094413"/>
          </a:xfrm>
        </p:spPr>
        <p:txBody>
          <a:bodyPr/>
          <a:lstStyle/>
          <a:p>
            <a:pPr marL="0" indent="0">
              <a:buNone/>
            </a:pPr>
            <a:r>
              <a:rPr lang="en-US" sz="1600" b="1" dirty="0" smtClean="0"/>
              <a:t>2.  True </a:t>
            </a:r>
            <a:r>
              <a:rPr lang="en-US" sz="1600" b="1" dirty="0"/>
              <a:t>or False: All point-of-care test sites that perform </a:t>
            </a:r>
            <a:r>
              <a:rPr lang="en-US" sz="1600" b="1" dirty="0" smtClean="0"/>
              <a:t>Waived or Non-waived </a:t>
            </a:r>
            <a:r>
              <a:rPr lang="en-US" sz="1600" b="1" dirty="0"/>
              <a:t>testing </a:t>
            </a:r>
            <a:r>
              <a:rPr lang="en-US" sz="1600" b="1" dirty="0" smtClean="0"/>
              <a:t>at DMC- BR must </a:t>
            </a:r>
            <a:r>
              <a:rPr lang="en-US" sz="1600" b="1" dirty="0"/>
              <a:t>participate in proficiency testing</a:t>
            </a:r>
            <a:r>
              <a:rPr lang="en-US" sz="1600" dirty="0"/>
              <a:t>.</a:t>
            </a:r>
          </a:p>
          <a:p>
            <a:pPr lvl="2">
              <a:buFont typeface="Courier New" panose="02070309020205020404" pitchFamily="49" charset="0"/>
              <a:buChar char="o"/>
            </a:pPr>
            <a:r>
              <a:rPr lang="en-US" sz="1600" dirty="0"/>
              <a:t>True</a:t>
            </a:r>
          </a:p>
          <a:p>
            <a:pPr lvl="2">
              <a:buFont typeface="Courier New" panose="02070309020205020404" pitchFamily="49" charset="0"/>
              <a:buChar char="o"/>
            </a:pPr>
            <a:r>
              <a:rPr lang="en-US" sz="1600" dirty="0"/>
              <a:t>False</a:t>
            </a:r>
          </a:p>
          <a:p>
            <a:pPr marL="0" indent="0">
              <a:buNone/>
            </a:pPr>
            <a:r>
              <a:rPr lang="en-US" sz="1600" b="1" dirty="0" smtClean="0"/>
              <a:t>3.  True </a:t>
            </a:r>
            <a:r>
              <a:rPr lang="en-US" sz="1600" b="1" dirty="0"/>
              <a:t>or False: It is acceptable to enroll in any proficiency testing </a:t>
            </a:r>
            <a:r>
              <a:rPr lang="en-US" sz="1600" b="1" dirty="0" smtClean="0"/>
              <a:t>program</a:t>
            </a:r>
          </a:p>
          <a:p>
            <a:pPr lvl="2">
              <a:buFont typeface="Courier New" panose="02070309020205020404" pitchFamily="49" charset="0"/>
              <a:buChar char="o"/>
            </a:pPr>
            <a:r>
              <a:rPr lang="en-US" sz="1600" dirty="0"/>
              <a:t>True</a:t>
            </a:r>
          </a:p>
          <a:p>
            <a:pPr lvl="2">
              <a:buFont typeface="Courier New" panose="02070309020205020404" pitchFamily="49" charset="0"/>
              <a:buChar char="o"/>
            </a:pPr>
            <a:r>
              <a:rPr lang="en-US" sz="1600" dirty="0" smtClean="0"/>
              <a:t>False</a:t>
            </a:r>
          </a:p>
          <a:p>
            <a:pPr marL="0" indent="0">
              <a:buNone/>
            </a:pPr>
            <a:r>
              <a:rPr lang="en-US" sz="1600" b="1" dirty="0" smtClean="0"/>
              <a:t>4.  Who </a:t>
            </a:r>
            <a:r>
              <a:rPr lang="en-US" sz="1600" b="1" dirty="0"/>
              <a:t>should test proficiency samples?</a:t>
            </a:r>
          </a:p>
          <a:p>
            <a:pPr lvl="2">
              <a:buFont typeface="Courier New" panose="02070309020205020404" pitchFamily="49" charset="0"/>
              <a:buChar char="o"/>
            </a:pPr>
            <a:r>
              <a:rPr lang="en-US" sz="1600" dirty="0"/>
              <a:t>Site director</a:t>
            </a:r>
          </a:p>
          <a:p>
            <a:pPr lvl="2">
              <a:buFont typeface="Courier New" panose="02070309020205020404" pitchFamily="49" charset="0"/>
              <a:buChar char="o"/>
            </a:pPr>
            <a:r>
              <a:rPr lang="en-US" sz="1600" dirty="0"/>
              <a:t>Personnel who routinely perform the testing in the POC site</a:t>
            </a:r>
          </a:p>
          <a:p>
            <a:pPr lvl="2">
              <a:buFont typeface="Courier New" panose="02070309020205020404" pitchFamily="49" charset="0"/>
              <a:buChar char="o"/>
            </a:pPr>
            <a:r>
              <a:rPr lang="en-US" sz="1600" dirty="0"/>
              <a:t>Only laboratory staff</a:t>
            </a:r>
          </a:p>
          <a:p>
            <a:pPr lvl="2">
              <a:buFont typeface="Courier New" panose="02070309020205020404" pitchFamily="49" charset="0"/>
              <a:buChar char="o"/>
            </a:pPr>
            <a:r>
              <a:rPr lang="en-US" sz="1600" dirty="0"/>
              <a:t>POCT Coordinator</a:t>
            </a:r>
          </a:p>
          <a:p>
            <a:pPr lvl="0"/>
            <a:endParaRPr lang="en-US" sz="1600" dirty="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223992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1828800"/>
            <a:ext cx="7772400" cy="2770188"/>
          </a:xfrm>
        </p:spPr>
        <p:txBody>
          <a:bodyPr>
            <a:normAutofit fontScale="85000" lnSpcReduction="20000"/>
          </a:bodyPr>
          <a:lstStyle/>
          <a:p>
            <a:r>
              <a:rPr lang="en-US" dirty="0" smtClean="0"/>
              <a:t>Proficiency Testing (PT) is highly regulated by the Federal Government.  </a:t>
            </a:r>
          </a:p>
          <a:p>
            <a:pPr lvl="1"/>
            <a:r>
              <a:rPr lang="en-US" dirty="0" smtClean="0"/>
              <a:t>This information is </a:t>
            </a:r>
            <a:r>
              <a:rPr lang="en-US" b="1" u="sng" dirty="0" smtClean="0"/>
              <a:t>not all-inclusive</a:t>
            </a:r>
            <a:r>
              <a:rPr lang="en-US" dirty="0" smtClean="0"/>
              <a:t>. </a:t>
            </a:r>
          </a:p>
          <a:p>
            <a:pPr lvl="1">
              <a:buNone/>
            </a:pPr>
            <a:r>
              <a:rPr lang="en-US" dirty="0" smtClean="0"/>
              <a:t> </a:t>
            </a:r>
          </a:p>
          <a:p>
            <a:r>
              <a:rPr lang="en-US" dirty="0" smtClean="0"/>
              <a:t>Our organization must comply with regulations set forth in the Code of Federal Regulations 493.801 Subpart H</a:t>
            </a:r>
          </a:p>
          <a:p>
            <a:pPr lvl="3"/>
            <a:r>
              <a:rPr lang="en-US" dirty="0" smtClean="0"/>
              <a:t>CDC web site: </a:t>
            </a:r>
            <a:r>
              <a:rPr lang="en-US" sz="1900" dirty="0" smtClean="0"/>
              <a:t>http://wwwn.cdc.gov/clia/regs/subpart_h.aspx</a:t>
            </a:r>
          </a:p>
        </p:txBody>
      </p:sp>
      <p:sp>
        <p:nvSpPr>
          <p:cNvPr id="3" name="Title 2"/>
          <p:cNvSpPr>
            <a:spLocks noGrp="1"/>
          </p:cNvSpPr>
          <p:nvPr>
            <p:ph type="title" idx="4294967295"/>
          </p:nvPr>
        </p:nvSpPr>
        <p:spPr>
          <a:xfrm>
            <a:off x="579120" y="381000"/>
            <a:ext cx="7772400" cy="554038"/>
          </a:xfrm>
        </p:spPr>
        <p:txBody>
          <a:bodyPr/>
          <a:lstStyle/>
          <a:p>
            <a:pPr algn="ctr"/>
            <a:r>
              <a:rPr lang="en-US" dirty="0" smtClean="0">
                <a:solidFill>
                  <a:srgbClr val="2CA6A0"/>
                </a:solidFill>
              </a:rPr>
              <a:t>Proficiency Testing</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524000"/>
            <a:ext cx="7772400" cy="3078163"/>
          </a:xfrm>
        </p:spPr>
        <p:txBody>
          <a:bodyPr/>
          <a:lstStyle/>
          <a:p>
            <a:pPr marL="0" indent="0">
              <a:buNone/>
            </a:pPr>
            <a:r>
              <a:rPr lang="en-US" sz="1600" b="1" dirty="0" smtClean="0"/>
              <a:t>5.  Why </a:t>
            </a:r>
            <a:r>
              <a:rPr lang="en-US" sz="1600" b="1" dirty="0"/>
              <a:t>is PT important?</a:t>
            </a:r>
          </a:p>
          <a:p>
            <a:pPr lvl="2">
              <a:buFont typeface="Courier New" panose="02070309020205020404" pitchFamily="49" charset="0"/>
              <a:buChar char="o"/>
            </a:pPr>
            <a:r>
              <a:rPr lang="en-US" sz="1600" dirty="0"/>
              <a:t>It is not really important or necessary</a:t>
            </a:r>
          </a:p>
          <a:p>
            <a:pPr lvl="2">
              <a:buFont typeface="Courier New" panose="02070309020205020404" pitchFamily="49" charset="0"/>
              <a:buChar char="o"/>
            </a:pPr>
            <a:r>
              <a:rPr lang="en-US" sz="1600" dirty="0"/>
              <a:t>It helps to verify the accuracy and reliability of testing</a:t>
            </a:r>
          </a:p>
          <a:p>
            <a:pPr lvl="2">
              <a:buFont typeface="Courier New" panose="02070309020205020404" pitchFamily="49" charset="0"/>
              <a:buChar char="o"/>
            </a:pPr>
            <a:r>
              <a:rPr lang="en-US" sz="1600" dirty="0"/>
              <a:t>Routine review of PT reports can alert management of shifts or trends that, over time, would affect patient results</a:t>
            </a:r>
          </a:p>
          <a:p>
            <a:pPr lvl="2">
              <a:buFont typeface="Courier New" panose="02070309020205020404" pitchFamily="49" charset="0"/>
              <a:buChar char="o"/>
            </a:pPr>
            <a:r>
              <a:rPr lang="en-US" sz="1600" dirty="0"/>
              <a:t>Choices 2 and 3 are correct</a:t>
            </a:r>
          </a:p>
          <a:p>
            <a:pPr lvl="2">
              <a:buFont typeface="Courier New" panose="02070309020205020404" pitchFamily="49" charset="0"/>
              <a:buChar char="o"/>
            </a:pPr>
            <a:r>
              <a:rPr lang="en-US" sz="1600" dirty="0"/>
              <a:t>All of the above are correct</a:t>
            </a:r>
          </a:p>
          <a:p>
            <a:endParaRPr lang="en-US" dirty="0"/>
          </a:p>
        </p:txBody>
      </p:sp>
    </p:spTree>
    <p:extLst>
      <p:ext uri="{BB962C8B-B14F-4D97-AF65-F5344CB8AC3E}">
        <p14:creationId xmlns:p14="http://schemas.microsoft.com/office/powerpoint/2010/main" val="3319146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295400"/>
            <a:ext cx="7772400" cy="4340225"/>
          </a:xfrm>
        </p:spPr>
        <p:txBody>
          <a:bodyPr/>
          <a:lstStyle/>
          <a:p>
            <a:pPr marL="0" indent="0">
              <a:buNone/>
            </a:pPr>
            <a:r>
              <a:rPr lang="en-US" sz="1600" b="1" dirty="0" smtClean="0"/>
              <a:t>6.  How </a:t>
            </a:r>
            <a:r>
              <a:rPr lang="en-US" sz="1600" b="1" dirty="0"/>
              <a:t>should PT samples be tested?</a:t>
            </a:r>
          </a:p>
          <a:p>
            <a:pPr lvl="2">
              <a:buFont typeface="Courier New" panose="02070309020205020404" pitchFamily="49" charset="0"/>
              <a:buChar char="o"/>
            </a:pPr>
            <a:r>
              <a:rPr lang="en-US" sz="1600" dirty="0"/>
              <a:t>Always test in duplicate to confirm results</a:t>
            </a:r>
          </a:p>
          <a:p>
            <a:pPr lvl="2">
              <a:buFont typeface="Courier New" panose="02070309020205020404" pitchFamily="49" charset="0"/>
              <a:buChar char="o"/>
            </a:pPr>
            <a:r>
              <a:rPr lang="en-US" sz="1600" dirty="0"/>
              <a:t>Test in the same manner as you test patient specimens</a:t>
            </a:r>
          </a:p>
          <a:p>
            <a:pPr lvl="2">
              <a:buFont typeface="Courier New" panose="02070309020205020404" pitchFamily="49" charset="0"/>
              <a:buChar char="o"/>
            </a:pPr>
            <a:r>
              <a:rPr lang="en-US" sz="1600" dirty="0"/>
              <a:t>Always ask the site coordinator to perform testing</a:t>
            </a:r>
          </a:p>
          <a:p>
            <a:pPr lvl="2">
              <a:buFont typeface="Courier New" panose="02070309020205020404" pitchFamily="49" charset="0"/>
              <a:buChar char="o"/>
            </a:pPr>
            <a:r>
              <a:rPr lang="en-US" sz="1600" dirty="0"/>
              <a:t>None of the </a:t>
            </a:r>
            <a:r>
              <a:rPr lang="en-US" sz="1600" dirty="0" smtClean="0"/>
              <a:t>above</a:t>
            </a:r>
          </a:p>
          <a:p>
            <a:pPr marL="0" indent="0">
              <a:buNone/>
            </a:pPr>
            <a:r>
              <a:rPr lang="en-US" sz="1600" b="1" dirty="0" smtClean="0"/>
              <a:t>7.  True </a:t>
            </a:r>
            <a:r>
              <a:rPr lang="en-US" sz="1600" b="1" dirty="0"/>
              <a:t>or False: NEVER send PT samples out of your test site for any reason, even if you routinely send out patient specimens for additional or confirmatory testing.</a:t>
            </a:r>
          </a:p>
          <a:p>
            <a:pPr lvl="2">
              <a:buFont typeface="Courier New" panose="02070309020205020404" pitchFamily="49" charset="0"/>
              <a:buChar char="o"/>
            </a:pPr>
            <a:r>
              <a:rPr lang="en-US" sz="1600" dirty="0"/>
              <a:t>True</a:t>
            </a:r>
          </a:p>
          <a:p>
            <a:pPr lvl="2">
              <a:buFont typeface="Courier New" panose="02070309020205020404" pitchFamily="49" charset="0"/>
              <a:buChar char="o"/>
            </a:pPr>
            <a:r>
              <a:rPr lang="en-US" sz="1600" dirty="0" smtClean="0"/>
              <a:t>False</a:t>
            </a:r>
            <a:endParaRPr lang="en-US" sz="1600" dirty="0"/>
          </a:p>
          <a:p>
            <a:pPr lvl="0"/>
            <a:endParaRPr lang="en-US" sz="1600" dirty="0"/>
          </a:p>
          <a:p>
            <a:endParaRPr lang="en-US" sz="1600" dirty="0"/>
          </a:p>
        </p:txBody>
      </p:sp>
    </p:spTree>
    <p:extLst>
      <p:ext uri="{BB962C8B-B14F-4D97-AF65-F5344CB8AC3E}">
        <p14:creationId xmlns:p14="http://schemas.microsoft.com/office/powerpoint/2010/main" val="1672015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219200"/>
            <a:ext cx="7772400" cy="4924425"/>
          </a:xfrm>
        </p:spPr>
        <p:txBody>
          <a:bodyPr/>
          <a:lstStyle/>
          <a:p>
            <a:pPr marL="0" indent="0">
              <a:buNone/>
            </a:pPr>
            <a:r>
              <a:rPr lang="en-US" sz="1600" b="1" dirty="0" smtClean="0"/>
              <a:t>8.  May </a:t>
            </a:r>
            <a:r>
              <a:rPr lang="en-US" sz="1600" b="1" dirty="0"/>
              <a:t>I discuss my PT results with another test site, prior to the cut-off date for submission of PT results to the PT provider?</a:t>
            </a:r>
          </a:p>
          <a:p>
            <a:pPr lvl="2">
              <a:buFont typeface="Courier New" panose="02070309020205020404" pitchFamily="49" charset="0"/>
              <a:buChar char="o"/>
            </a:pPr>
            <a:r>
              <a:rPr lang="en-US" sz="1600" dirty="0"/>
              <a:t>Yes</a:t>
            </a:r>
          </a:p>
          <a:p>
            <a:pPr lvl="2">
              <a:buFont typeface="Courier New" panose="02070309020205020404" pitchFamily="49" charset="0"/>
              <a:buChar char="o"/>
            </a:pPr>
            <a:r>
              <a:rPr lang="en-US" sz="1600" dirty="0" smtClean="0"/>
              <a:t>No</a:t>
            </a:r>
          </a:p>
          <a:p>
            <a:pPr marL="0" indent="0">
              <a:buNone/>
            </a:pPr>
            <a:r>
              <a:rPr lang="en-US" sz="1600" b="1" dirty="0" smtClean="0"/>
              <a:t>9.  What </a:t>
            </a:r>
            <a:r>
              <a:rPr lang="en-US" sz="1600" b="1" dirty="0"/>
              <a:t>is the course of action if you are asked to perform PT samples from another site?</a:t>
            </a:r>
          </a:p>
          <a:p>
            <a:pPr lvl="2">
              <a:buFont typeface="Courier New" panose="02070309020205020404" pitchFamily="49" charset="0"/>
              <a:buChar char="o"/>
            </a:pPr>
            <a:r>
              <a:rPr lang="en-US" sz="1600" dirty="0"/>
              <a:t>Go ahead and run the samples</a:t>
            </a:r>
          </a:p>
          <a:p>
            <a:pPr lvl="2">
              <a:buFont typeface="Courier New" panose="02070309020205020404" pitchFamily="49" charset="0"/>
              <a:buChar char="o"/>
            </a:pPr>
            <a:r>
              <a:rPr lang="en-US" sz="1600" dirty="0"/>
              <a:t>Ask your manager if it is OK</a:t>
            </a:r>
          </a:p>
          <a:p>
            <a:pPr lvl="2">
              <a:buFont typeface="Courier New" panose="02070309020205020404" pitchFamily="49" charset="0"/>
              <a:buChar char="o"/>
            </a:pPr>
            <a:r>
              <a:rPr lang="en-US" sz="1600" dirty="0"/>
              <a:t>Do Not test the samples</a:t>
            </a:r>
          </a:p>
          <a:p>
            <a:pPr lvl="2">
              <a:buFont typeface="Courier New" panose="02070309020205020404" pitchFamily="49" charset="0"/>
              <a:buChar char="o"/>
            </a:pPr>
            <a:r>
              <a:rPr lang="en-US" sz="1600" dirty="0"/>
              <a:t>Contact the director listed on the CLIA certificate</a:t>
            </a:r>
          </a:p>
          <a:p>
            <a:pPr lvl="2">
              <a:buFont typeface="Courier New" panose="02070309020205020404" pitchFamily="49" charset="0"/>
              <a:buChar char="o"/>
            </a:pPr>
            <a:r>
              <a:rPr lang="en-US" sz="1600" dirty="0"/>
              <a:t>Choices 3 and 4 are correct</a:t>
            </a:r>
          </a:p>
          <a:p>
            <a:pPr lvl="0"/>
            <a:endParaRPr lang="en-US" sz="1600" dirty="0"/>
          </a:p>
          <a:p>
            <a:endParaRPr lang="en-US" sz="1600" dirty="0"/>
          </a:p>
        </p:txBody>
      </p:sp>
    </p:spTree>
    <p:extLst>
      <p:ext uri="{BB962C8B-B14F-4D97-AF65-F5344CB8AC3E}">
        <p14:creationId xmlns:p14="http://schemas.microsoft.com/office/powerpoint/2010/main" val="1824459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524000"/>
            <a:ext cx="7772400" cy="3232150"/>
          </a:xfrm>
        </p:spPr>
        <p:txBody>
          <a:bodyPr/>
          <a:lstStyle/>
          <a:p>
            <a:pPr marL="0" indent="0">
              <a:buNone/>
            </a:pPr>
            <a:r>
              <a:rPr lang="en-US" sz="1600" b="1" dirty="0" smtClean="0"/>
              <a:t>10.  What </a:t>
            </a:r>
            <a:r>
              <a:rPr lang="en-US" sz="1600" b="1" dirty="0"/>
              <a:t>records are required to be maintained for PT samples?</a:t>
            </a:r>
          </a:p>
          <a:p>
            <a:pPr lvl="2">
              <a:buFont typeface="Courier New" panose="02070309020205020404" pitchFamily="49" charset="0"/>
              <a:buChar char="o"/>
            </a:pPr>
            <a:r>
              <a:rPr lang="en-US" sz="1600" dirty="0"/>
              <a:t>The laboratory must  maintain a copy of all records, including a copy of the proficiency  testing program report forms used by the laboratory to record  proficiency testing results</a:t>
            </a:r>
          </a:p>
          <a:p>
            <a:pPr lvl="2">
              <a:buFont typeface="Courier New" panose="02070309020205020404" pitchFamily="49" charset="0"/>
              <a:buChar char="o"/>
            </a:pPr>
            <a:r>
              <a:rPr lang="en-US" sz="1600" dirty="0"/>
              <a:t>The attestation statement provided  by the PT program, signed by the analyst and the laboratory director,  documenting that proficiency testing samples were tested in the same  manner as patient specimens</a:t>
            </a:r>
          </a:p>
          <a:p>
            <a:pPr lvl="2">
              <a:buFont typeface="Courier New" panose="02070309020205020404" pitchFamily="49" charset="0"/>
              <a:buChar char="o"/>
            </a:pPr>
            <a:r>
              <a:rPr lang="en-US" sz="1600" dirty="0"/>
              <a:t>It is not required to maintain PT records/results</a:t>
            </a:r>
          </a:p>
          <a:p>
            <a:pPr lvl="2">
              <a:buFont typeface="Courier New" panose="02070309020205020404" pitchFamily="49" charset="0"/>
              <a:buChar char="o"/>
            </a:pPr>
            <a:r>
              <a:rPr lang="en-US" sz="1600" dirty="0"/>
              <a:t>Choices 1 and 2 are correct</a:t>
            </a:r>
          </a:p>
          <a:p>
            <a:endParaRPr lang="en-US" sz="1600" dirty="0"/>
          </a:p>
        </p:txBody>
      </p:sp>
    </p:spTree>
    <p:extLst>
      <p:ext uri="{BB962C8B-B14F-4D97-AF65-F5344CB8AC3E}">
        <p14:creationId xmlns:p14="http://schemas.microsoft.com/office/powerpoint/2010/main" val="1732981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371600"/>
            <a:ext cx="7772400" cy="4340225"/>
          </a:xfrm>
        </p:spPr>
        <p:txBody>
          <a:bodyPr/>
          <a:lstStyle/>
          <a:p>
            <a:pPr marL="0" indent="0">
              <a:buNone/>
            </a:pPr>
            <a:r>
              <a:rPr lang="en-US" sz="1600" b="1" dirty="0" smtClean="0"/>
              <a:t>11.  What </a:t>
            </a:r>
            <a:r>
              <a:rPr lang="en-US" sz="1600" b="1" dirty="0"/>
              <a:t>is required if a passing score is not obtained on PT results?</a:t>
            </a:r>
          </a:p>
          <a:p>
            <a:pPr lvl="2">
              <a:buFont typeface="Courier New" panose="02070309020205020404" pitchFamily="49" charset="0"/>
              <a:buChar char="o"/>
            </a:pPr>
            <a:r>
              <a:rPr lang="en-US" sz="1600" dirty="0"/>
              <a:t>No action is required if it is the first failure of the year</a:t>
            </a:r>
          </a:p>
          <a:p>
            <a:pPr lvl="2">
              <a:buFont typeface="Courier New" panose="02070309020205020404" pitchFamily="49" charset="0"/>
              <a:buChar char="o"/>
            </a:pPr>
            <a:r>
              <a:rPr lang="en-US" sz="1600" dirty="0"/>
              <a:t>No action is required if it is the second failure of the year</a:t>
            </a:r>
          </a:p>
          <a:p>
            <a:pPr lvl="2">
              <a:buFont typeface="Courier New" panose="02070309020205020404" pitchFamily="49" charset="0"/>
              <a:buChar char="o"/>
            </a:pPr>
            <a:r>
              <a:rPr lang="en-US" sz="1600" dirty="0"/>
              <a:t>An investigation must be completed and documented as to why PT results failed. Include corrective action</a:t>
            </a:r>
          </a:p>
          <a:p>
            <a:pPr lvl="2">
              <a:buFont typeface="Courier New" panose="02070309020205020404" pitchFamily="49" charset="0"/>
              <a:buChar char="o"/>
            </a:pPr>
            <a:r>
              <a:rPr lang="en-US" sz="1600" dirty="0"/>
              <a:t>No action is required by the POC test site. All corrective actions are required to be completed by the POCT Coordinator</a:t>
            </a:r>
            <a:r>
              <a:rPr lang="en-US" sz="1600" dirty="0" smtClean="0"/>
              <a:t>.</a:t>
            </a:r>
          </a:p>
          <a:p>
            <a:pPr marL="0" lvl="0" indent="0">
              <a:buNone/>
            </a:pPr>
            <a:r>
              <a:rPr lang="en-US" sz="1600" b="1" dirty="0" smtClean="0"/>
              <a:t>12.  Where do I turn in my PT results once I have completed testing?</a:t>
            </a:r>
          </a:p>
          <a:p>
            <a:pPr lvl="2">
              <a:buFont typeface="Courier New" panose="02070309020205020404" pitchFamily="49" charset="0"/>
              <a:buChar char="o"/>
            </a:pPr>
            <a:r>
              <a:rPr lang="en-US" sz="1600" dirty="0" smtClean="0"/>
              <a:t>My Manager</a:t>
            </a:r>
          </a:p>
          <a:p>
            <a:pPr lvl="2">
              <a:buFont typeface="Courier New" panose="02070309020205020404" pitchFamily="49" charset="0"/>
              <a:buChar char="o"/>
            </a:pPr>
            <a:r>
              <a:rPr lang="en-US" sz="1600" dirty="0" smtClean="0"/>
              <a:t>Kimberly Prazak, </a:t>
            </a:r>
            <a:r>
              <a:rPr lang="en-US" sz="1600" dirty="0" smtClean="0"/>
              <a:t>Lab Manager</a:t>
            </a:r>
          </a:p>
          <a:p>
            <a:pPr lvl="2">
              <a:buFont typeface="Courier New" panose="02070309020205020404" pitchFamily="49" charset="0"/>
              <a:buChar char="o"/>
            </a:pPr>
            <a:r>
              <a:rPr lang="en-US" sz="1600" dirty="0" smtClean="0"/>
              <a:t>My personnel file</a:t>
            </a:r>
            <a:endParaRPr lang="en-US" sz="1600" dirty="0"/>
          </a:p>
          <a:p>
            <a:endParaRPr lang="en-US" sz="1600" dirty="0"/>
          </a:p>
        </p:txBody>
      </p:sp>
    </p:spTree>
    <p:extLst>
      <p:ext uri="{BB962C8B-B14F-4D97-AF65-F5344CB8AC3E}">
        <p14:creationId xmlns:p14="http://schemas.microsoft.com/office/powerpoint/2010/main" val="22166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1600200"/>
            <a:ext cx="7772400" cy="4419600"/>
          </a:xfrm>
        </p:spPr>
        <p:txBody>
          <a:bodyPr>
            <a:noAutofit/>
          </a:bodyPr>
          <a:lstStyle/>
          <a:p>
            <a:r>
              <a:rPr lang="en-US" sz="1800" dirty="0" smtClean="0"/>
              <a:t>Proficiency testing is required for any site at DMC that performs waived or non-waived testing.</a:t>
            </a:r>
          </a:p>
          <a:p>
            <a:r>
              <a:rPr lang="en-US" sz="1800" dirty="0" smtClean="0"/>
              <a:t>Proficiency testing or PT is the testing of unknown samples sent to a laboratory by a Centers for Medicare and Medicaid Services (CMS) approved PT program. </a:t>
            </a:r>
          </a:p>
          <a:p>
            <a:r>
              <a:rPr lang="en-US" sz="1800" dirty="0" smtClean="0"/>
              <a:t>Most sets of PT samples are sent to participating laboratories three times per year. </a:t>
            </a:r>
          </a:p>
          <a:p>
            <a:r>
              <a:rPr lang="en-US" sz="1800" dirty="0" smtClean="0"/>
              <a:t>After testing the PT samples in the same manner as its patient specimens, the laboratory reports its sample results back to their PT program. </a:t>
            </a:r>
          </a:p>
          <a:p>
            <a:r>
              <a:rPr lang="en-US" sz="1800" dirty="0" smtClean="0"/>
              <a:t>The program grades the results using the CLIA grading criteria and sends the laboratory scores reflecting how accurately it performed the testing.</a:t>
            </a:r>
          </a:p>
          <a:p>
            <a:r>
              <a:rPr lang="en-US" sz="1800" dirty="0" smtClean="0"/>
              <a:t>CMS and accreditation organizations routinely monitor their laboratories’ performance.  </a:t>
            </a:r>
            <a:endParaRPr lang="en-US" sz="1800" dirty="0"/>
          </a:p>
        </p:txBody>
      </p:sp>
      <p:sp>
        <p:nvSpPr>
          <p:cNvPr id="3" name="Title 2"/>
          <p:cNvSpPr>
            <a:spLocks noGrp="1"/>
          </p:cNvSpPr>
          <p:nvPr>
            <p:ph type="title" idx="4294967295"/>
          </p:nvPr>
        </p:nvSpPr>
        <p:spPr>
          <a:xfrm>
            <a:off x="457200" y="609600"/>
            <a:ext cx="7772400" cy="554038"/>
          </a:xfrm>
        </p:spPr>
        <p:txBody>
          <a:bodyPr/>
          <a:lstStyle/>
          <a:p>
            <a:pPr algn="ctr"/>
            <a:r>
              <a:rPr lang="en-US" dirty="0" smtClean="0">
                <a:solidFill>
                  <a:srgbClr val="2CA6A0"/>
                </a:solidFill>
              </a:rPr>
              <a:t>What is Proficiency Testing?</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752600"/>
            <a:ext cx="7772400" cy="4038600"/>
          </a:xfrm>
        </p:spPr>
        <p:txBody>
          <a:bodyPr>
            <a:normAutofit fontScale="40000" lnSpcReduction="20000"/>
          </a:bodyPr>
          <a:lstStyle/>
          <a:p>
            <a:r>
              <a:rPr lang="en-US" sz="7200" dirty="0" smtClean="0"/>
              <a:t>When ‘laboratory’ is referenced in this educational module, the indicated verbiage applies to any site performing </a:t>
            </a:r>
            <a:r>
              <a:rPr lang="en-US" sz="7200" b="1" i="1" u="sng" dirty="0" smtClean="0"/>
              <a:t>waived or non-waived</a:t>
            </a:r>
            <a:r>
              <a:rPr lang="en-US" sz="7200" dirty="0" smtClean="0"/>
              <a:t>  blood or body fluid testing under the Clinical Lab CLIA certificate.  </a:t>
            </a:r>
          </a:p>
          <a:p>
            <a:endParaRPr lang="en-US" sz="7200" dirty="0" smtClean="0"/>
          </a:p>
          <a:p>
            <a:r>
              <a:rPr lang="en-US" sz="7200" dirty="0" smtClean="0"/>
              <a:t>This educational module applies to the following point-of-care test methods: </a:t>
            </a:r>
          </a:p>
          <a:p>
            <a:pPr lvl="1"/>
            <a:r>
              <a:rPr lang="en-US" sz="7200" dirty="0" smtClean="0"/>
              <a:t>Fecal and Gastro Occult Blood Testing</a:t>
            </a:r>
          </a:p>
          <a:p>
            <a:endParaRPr lang="en-US" dirty="0"/>
          </a:p>
        </p:txBody>
      </p:sp>
      <p:sp>
        <p:nvSpPr>
          <p:cNvPr id="3" name="Title 2"/>
          <p:cNvSpPr>
            <a:spLocks noGrp="1"/>
          </p:cNvSpPr>
          <p:nvPr>
            <p:ph type="title" idx="4294967295"/>
          </p:nvPr>
        </p:nvSpPr>
        <p:spPr>
          <a:xfrm>
            <a:off x="457200" y="533400"/>
            <a:ext cx="7772400" cy="554038"/>
          </a:xfrm>
        </p:spPr>
        <p:txBody>
          <a:bodyPr/>
          <a:lstStyle/>
          <a:p>
            <a:pPr algn="ctr"/>
            <a:r>
              <a:rPr lang="en-US" dirty="0" smtClean="0">
                <a:solidFill>
                  <a:srgbClr val="2CA6A0"/>
                </a:solidFill>
              </a:rPr>
              <a:t>Definitions</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46868"/>
            <a:ext cx="8305800" cy="1143000"/>
          </a:xfrm>
        </p:spPr>
        <p:txBody>
          <a:bodyPr>
            <a:normAutofit/>
          </a:bodyPr>
          <a:lstStyle/>
          <a:p>
            <a:pPr algn="ctr"/>
            <a:r>
              <a:rPr lang="en-US" dirty="0" smtClean="0">
                <a:solidFill>
                  <a:srgbClr val="2CA6A0"/>
                </a:solidFill>
              </a:rPr>
              <a:t>POCT  Test Sites Managed by the Clinical Laboratory</a:t>
            </a:r>
            <a:endParaRPr lang="en-US" dirty="0">
              <a:solidFill>
                <a:srgbClr val="2CA6A0"/>
              </a:solidFill>
            </a:endParaRPr>
          </a:p>
        </p:txBody>
      </p:sp>
      <p:sp>
        <p:nvSpPr>
          <p:cNvPr id="5" name="Content Placeholder 4"/>
          <p:cNvSpPr>
            <a:spLocks noGrp="1"/>
          </p:cNvSpPr>
          <p:nvPr>
            <p:ph sz="quarter" idx="4294967295"/>
          </p:nvPr>
        </p:nvSpPr>
        <p:spPr>
          <a:xfrm>
            <a:off x="493712" y="2346325"/>
            <a:ext cx="4040188" cy="3292475"/>
          </a:xfrm>
        </p:spPr>
        <p:txBody>
          <a:bodyPr/>
          <a:lstStyle/>
          <a:p>
            <a:pPr lvl="1"/>
            <a:r>
              <a:rPr lang="en-US" sz="2800" dirty="0" smtClean="0"/>
              <a:t>ED </a:t>
            </a:r>
          </a:p>
          <a:p>
            <a:pPr lvl="1"/>
            <a:r>
              <a:rPr lang="en-US" sz="2800" dirty="0" smtClean="0"/>
              <a:t>Cardiac Rehab </a:t>
            </a:r>
          </a:p>
          <a:p>
            <a:pPr lvl="1"/>
            <a:r>
              <a:rPr lang="en-US" sz="2800" dirty="0" smtClean="0"/>
              <a:t>Cardiology </a:t>
            </a:r>
          </a:p>
          <a:p>
            <a:pPr lvl="1"/>
            <a:r>
              <a:rPr lang="en-US" sz="2800" dirty="0" smtClean="0"/>
              <a:t>Ophthalmology</a:t>
            </a:r>
          </a:p>
          <a:p>
            <a:pPr lvl="1"/>
            <a:r>
              <a:rPr lang="en-US" sz="2800" dirty="0" smtClean="0"/>
              <a:t>Pharmacy</a:t>
            </a:r>
            <a:endParaRPr lang="en-US" dirty="0" smtClean="0"/>
          </a:p>
          <a:p>
            <a:endParaRPr lang="en-US" dirty="0"/>
          </a:p>
        </p:txBody>
      </p:sp>
      <p:sp>
        <p:nvSpPr>
          <p:cNvPr id="6" name="Content Placeholder 5"/>
          <p:cNvSpPr>
            <a:spLocks noGrp="1"/>
          </p:cNvSpPr>
          <p:nvPr>
            <p:ph sz="quarter" idx="4294967295"/>
          </p:nvPr>
        </p:nvSpPr>
        <p:spPr>
          <a:xfrm>
            <a:off x="4669963" y="2440781"/>
            <a:ext cx="4041775" cy="3103562"/>
          </a:xfrm>
        </p:spPr>
        <p:txBody>
          <a:bodyPr>
            <a:normAutofit/>
          </a:bodyPr>
          <a:lstStyle/>
          <a:p>
            <a:pPr lvl="1"/>
            <a:r>
              <a:rPr lang="en-US" sz="2800" dirty="0" smtClean="0"/>
              <a:t>Surgical Services</a:t>
            </a:r>
          </a:p>
          <a:p>
            <a:pPr lvl="1"/>
            <a:r>
              <a:rPr lang="en-US" sz="2800" dirty="0" smtClean="0"/>
              <a:t>Pac</a:t>
            </a:r>
          </a:p>
          <a:p>
            <a:pPr lvl="1"/>
            <a:r>
              <a:rPr lang="en-US" sz="2800" dirty="0" smtClean="0"/>
              <a:t>PACU</a:t>
            </a:r>
          </a:p>
          <a:p>
            <a:pPr lvl="1"/>
            <a:r>
              <a:rPr lang="en-US" sz="2800" dirty="0" smtClean="0"/>
              <a:t>Inpatient Services</a:t>
            </a:r>
          </a:p>
          <a:p>
            <a:pPr lvl="1"/>
            <a:endParaRPr lang="en-US" sz="2800" dirty="0" smtClean="0"/>
          </a:p>
        </p:txBody>
      </p:sp>
      <p:sp>
        <p:nvSpPr>
          <p:cNvPr id="7" name="TextBox 6"/>
          <p:cNvSpPr txBox="1"/>
          <p:nvPr/>
        </p:nvSpPr>
        <p:spPr>
          <a:xfrm>
            <a:off x="381000" y="5833646"/>
            <a:ext cx="8305800" cy="338554"/>
          </a:xfrm>
          <a:prstGeom prst="rect">
            <a:avLst/>
          </a:prstGeom>
          <a:noFill/>
        </p:spPr>
        <p:txBody>
          <a:bodyPr wrap="square" rtlCol="0">
            <a:spAutoFit/>
          </a:bodyPr>
          <a:lstStyle/>
          <a:p>
            <a:pPr algn="ctr"/>
            <a:r>
              <a:rPr lang="en-US" sz="1600" dirty="0" smtClean="0"/>
              <a:t>The list may not be all-inclusive as other test sites are added.</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84167" y="1905000"/>
            <a:ext cx="7772400" cy="2770188"/>
          </a:xfrm>
        </p:spPr>
        <p:txBody>
          <a:bodyPr>
            <a:normAutofit fontScale="92500" lnSpcReduction="20000"/>
          </a:bodyPr>
          <a:lstStyle/>
          <a:p>
            <a:r>
              <a:rPr lang="en-US" dirty="0" smtClean="0"/>
              <a:t>CMS does not require proficiency testing for any test that is waived, but CAP does. </a:t>
            </a:r>
            <a:endParaRPr lang="en-US" dirty="0"/>
          </a:p>
          <a:p>
            <a:r>
              <a:rPr lang="en-US" dirty="0" smtClean="0"/>
              <a:t>CAP is the regulatory agency all POC testing is performed under at DMC-Bermuda Run Campus.</a:t>
            </a:r>
          </a:p>
          <a:p>
            <a:r>
              <a:rPr lang="en-US" dirty="0" smtClean="0"/>
              <a:t>Currently, there are no point of care test sites that perform POC testing that is NOT covered by the Clinical Laboratory CLIA certificate.</a:t>
            </a:r>
          </a:p>
          <a:p>
            <a:pPr lvl="1">
              <a:buNone/>
            </a:pPr>
            <a:endParaRPr lang="en-US" dirty="0" smtClean="0"/>
          </a:p>
          <a:p>
            <a:endParaRPr lang="en-US" dirty="0" smtClean="0"/>
          </a:p>
        </p:txBody>
      </p:sp>
      <p:sp>
        <p:nvSpPr>
          <p:cNvPr id="3" name="Title 2"/>
          <p:cNvSpPr>
            <a:spLocks noGrp="1"/>
          </p:cNvSpPr>
          <p:nvPr>
            <p:ph type="title" idx="4294967295"/>
          </p:nvPr>
        </p:nvSpPr>
        <p:spPr>
          <a:xfrm>
            <a:off x="762000" y="533400"/>
            <a:ext cx="7772400" cy="554038"/>
          </a:xfrm>
        </p:spPr>
        <p:txBody>
          <a:bodyPr>
            <a:normAutofit/>
          </a:bodyPr>
          <a:lstStyle/>
          <a:p>
            <a:pPr algn="ctr"/>
            <a:r>
              <a:rPr lang="en-US" dirty="0" smtClean="0">
                <a:solidFill>
                  <a:srgbClr val="2CA6A0"/>
                </a:solidFill>
              </a:rPr>
              <a:t>Proficiency Testing and CAP</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1524000"/>
            <a:ext cx="7772400" cy="4494213"/>
          </a:xfrm>
        </p:spPr>
        <p:txBody>
          <a:bodyPr/>
          <a:lstStyle/>
          <a:p>
            <a:r>
              <a:rPr lang="en-US" dirty="0" smtClean="0"/>
              <a:t>PT is a tool the laboratory can use to verify the accuracy and reliability of its testing. </a:t>
            </a:r>
          </a:p>
          <a:p>
            <a:endParaRPr lang="en-US" dirty="0" smtClean="0"/>
          </a:p>
          <a:p>
            <a:r>
              <a:rPr lang="en-US" dirty="0" smtClean="0"/>
              <a:t>Routine review of PT reports by the laboratory staff and director will:</a:t>
            </a:r>
          </a:p>
          <a:p>
            <a:pPr lvl="2"/>
            <a:r>
              <a:rPr lang="en-US" dirty="0" smtClean="0"/>
              <a:t>Alert them to areas of testing that are not performing as expected</a:t>
            </a:r>
          </a:p>
          <a:p>
            <a:pPr lvl="2"/>
            <a:r>
              <a:rPr lang="en-US" dirty="0" smtClean="0"/>
              <a:t>Indicate subtle shifts and trends that, over time, would affect their patient results.</a:t>
            </a:r>
            <a:endParaRPr lang="en-US" dirty="0"/>
          </a:p>
        </p:txBody>
      </p:sp>
      <p:sp>
        <p:nvSpPr>
          <p:cNvPr id="3" name="Title 2"/>
          <p:cNvSpPr>
            <a:spLocks noGrp="1"/>
          </p:cNvSpPr>
          <p:nvPr>
            <p:ph type="title" idx="4294967295"/>
          </p:nvPr>
        </p:nvSpPr>
        <p:spPr>
          <a:xfrm>
            <a:off x="609600" y="457200"/>
            <a:ext cx="7772400" cy="554038"/>
          </a:xfrm>
        </p:spPr>
        <p:txBody>
          <a:bodyPr/>
          <a:lstStyle/>
          <a:p>
            <a:pPr algn="ctr"/>
            <a:r>
              <a:rPr lang="en-US" dirty="0" smtClean="0">
                <a:solidFill>
                  <a:srgbClr val="2CA6A0"/>
                </a:solidFill>
              </a:rPr>
              <a:t>Why is PT important?</a:t>
            </a:r>
            <a:endParaRPr lang="en-US" dirty="0">
              <a:solidFill>
                <a:srgbClr val="2CA6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752600"/>
            <a:ext cx="7772400" cy="4191000"/>
          </a:xfrm>
        </p:spPr>
        <p:txBody>
          <a:bodyPr>
            <a:normAutofit fontScale="62500" lnSpcReduction="20000"/>
          </a:bodyPr>
          <a:lstStyle/>
          <a:p>
            <a:r>
              <a:rPr lang="en-US" dirty="0" smtClean="0"/>
              <a:t>PT samples must be tested in the same manner you test patient specimens. </a:t>
            </a:r>
          </a:p>
          <a:p>
            <a:pPr lvl="2"/>
            <a:r>
              <a:rPr lang="en-US" dirty="0" smtClean="0"/>
              <a:t>Test PT samples the same number of times, at the same time, by the same personnel that routinely test the patient specimens</a:t>
            </a:r>
          </a:p>
          <a:p>
            <a:pPr lvl="2"/>
            <a:r>
              <a:rPr lang="en-US" dirty="0" smtClean="0"/>
              <a:t>Use the same test system that is routinely used for the patient specimens. </a:t>
            </a:r>
          </a:p>
          <a:p>
            <a:r>
              <a:rPr lang="en-US" dirty="0" smtClean="0"/>
              <a:t>PT samples should be rotated among the testing personnel in your Point-of-Care test site. </a:t>
            </a:r>
          </a:p>
          <a:p>
            <a:r>
              <a:rPr lang="en-US" dirty="0" smtClean="0"/>
              <a:t>Please note that some PT sample preparation may be necessary before testing. In other words, after preparation, PT samples must be treated in the same manner as patient specimens. </a:t>
            </a:r>
          </a:p>
          <a:p>
            <a:r>
              <a:rPr lang="en-US" b="1" dirty="0" smtClean="0"/>
              <a:t>NEVER send PT samples out of your test site for any reason, even if you routinely send out patient specimens for additional or confirmatory testing.</a:t>
            </a:r>
            <a:endParaRPr lang="en-US" dirty="0"/>
          </a:p>
        </p:txBody>
      </p:sp>
      <p:sp>
        <p:nvSpPr>
          <p:cNvPr id="3" name="Title 2"/>
          <p:cNvSpPr>
            <a:spLocks noGrp="1"/>
          </p:cNvSpPr>
          <p:nvPr>
            <p:ph type="title" idx="4294967295"/>
          </p:nvPr>
        </p:nvSpPr>
        <p:spPr>
          <a:xfrm>
            <a:off x="914400" y="533400"/>
            <a:ext cx="7772400" cy="554038"/>
          </a:xfrm>
        </p:spPr>
        <p:txBody>
          <a:bodyPr>
            <a:normAutofit fontScale="90000"/>
          </a:bodyPr>
          <a:lstStyle/>
          <a:p>
            <a:r>
              <a:rPr lang="en-US" sz="2400" dirty="0" smtClean="0">
                <a:solidFill>
                  <a:srgbClr val="2CA6A0"/>
                </a:solidFill>
              </a:rPr>
              <a:t>Do I test my PT samples any differently than I test patient specimens?</a:t>
            </a:r>
            <a:endParaRPr lang="en-US" sz="2400" dirty="0">
              <a:solidFill>
                <a:srgbClr val="2CA6A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WFBMC_internal_template</Template>
  <TotalTime>314</TotalTime>
  <Words>2622</Words>
  <Application>Microsoft Office PowerPoint</Application>
  <PresentationFormat>On-screen Show (4:3)</PresentationFormat>
  <Paragraphs>223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Wingdings 3</vt:lpstr>
      <vt:lpstr>WFBMC_internal_template</vt:lpstr>
      <vt:lpstr>Proficiency Testing (PT) Training</vt:lpstr>
      <vt:lpstr>Objectives</vt:lpstr>
      <vt:lpstr>Proficiency Testing</vt:lpstr>
      <vt:lpstr>What is Proficiency Testing?</vt:lpstr>
      <vt:lpstr>Definitions</vt:lpstr>
      <vt:lpstr>POCT  Test Sites Managed by the Clinical Laboratory</vt:lpstr>
      <vt:lpstr>Proficiency Testing and CAP</vt:lpstr>
      <vt:lpstr>Why is PT important?</vt:lpstr>
      <vt:lpstr>Do I test my PT samples any differently than I test patient specimens?</vt:lpstr>
      <vt:lpstr>May I discuss my PT results with another test site?</vt:lpstr>
      <vt:lpstr>What do I do if I am asked to forward my site’s proficiency samples to another test site?</vt:lpstr>
      <vt:lpstr>What do I do if I receive PT samples from another test site?</vt:lpstr>
      <vt:lpstr>May I send my PT samples to another test site to see if they get the same results as I do?</vt:lpstr>
      <vt:lpstr>What must I do if I do not get a passing score when the PT program grades my results?</vt:lpstr>
      <vt:lpstr>If I do not successfully participate in PT, what happens?</vt:lpstr>
      <vt:lpstr>CLIA Federal Regulations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493.803 Condition: Successful participation</vt:lpstr>
      <vt:lpstr>What are the laboratories at DMC-BR?</vt:lpstr>
      <vt:lpstr>References</vt:lpstr>
      <vt:lpstr>Proficiency Testing Written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 (PT)</dc:title>
  <dc:creator>athayer</dc:creator>
  <cp:lastModifiedBy>Kristen Rebecca Hall</cp:lastModifiedBy>
  <cp:revision>22</cp:revision>
  <dcterms:created xsi:type="dcterms:W3CDTF">2013-01-14T19:57:01Z</dcterms:created>
  <dcterms:modified xsi:type="dcterms:W3CDTF">2024-03-05T19:21:13Z</dcterms:modified>
</cp:coreProperties>
</file>