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93" r:id="rId5"/>
  </p:sldMasterIdLst>
  <p:notesMasterIdLst>
    <p:notesMasterId r:id="rId26"/>
  </p:notesMasterIdLst>
  <p:handoutMasterIdLst>
    <p:handoutMasterId r:id="rId27"/>
  </p:handoutMasterIdLst>
  <p:sldIdLst>
    <p:sldId id="401" r:id="rId6"/>
    <p:sldId id="346" r:id="rId7"/>
    <p:sldId id="518" r:id="rId8"/>
    <p:sldId id="520" r:id="rId9"/>
    <p:sldId id="545" r:id="rId10"/>
    <p:sldId id="522" r:id="rId11"/>
    <p:sldId id="532" r:id="rId12"/>
    <p:sldId id="448" r:id="rId13"/>
    <p:sldId id="539" r:id="rId14"/>
    <p:sldId id="544" r:id="rId15"/>
    <p:sldId id="540" r:id="rId16"/>
    <p:sldId id="541" r:id="rId17"/>
    <p:sldId id="542" r:id="rId18"/>
    <p:sldId id="543" r:id="rId19"/>
    <p:sldId id="546" r:id="rId20"/>
    <p:sldId id="547" r:id="rId21"/>
    <p:sldId id="549" r:id="rId22"/>
    <p:sldId id="551" r:id="rId23"/>
    <p:sldId id="548" r:id="rId24"/>
    <p:sldId id="276" r:id="rId25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CFB18-543E-4C21-AEF5-B51D9F66468E}" v="1" dt="2025-04-14T17:47:58.503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2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2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02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82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95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46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14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91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2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241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7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2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trium.policytech.com/dotNet/documents/?docid=125878&amp;app=pt&amp;source=browse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trium.policytech.com/dotNet/documents/?docid=108627&amp;app=pt&amp;source=browse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opinionsofawolf.com/tag/now-open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1524000" y="3642536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</a:rPr>
              <a:t>Department of Pathology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97AE-5E62-6949-B001-D10D9E2716D7}"/>
              </a:ext>
            </a:extLst>
          </p:cNvPr>
          <p:cNvSpPr txBox="1">
            <a:spLocks/>
          </p:cNvSpPr>
          <p:nvPr/>
        </p:nvSpPr>
        <p:spPr>
          <a:xfrm>
            <a:off x="1706880" y="4374374"/>
            <a:ext cx="9144000" cy="603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Davie Medical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465512" y="6074077"/>
            <a:ext cx="455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04/14/2025</a:t>
            </a: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818616-C875-633F-C735-C408EED63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3158" y="617028"/>
            <a:ext cx="4485683" cy="5252467"/>
          </a:xfrm>
        </p:spPr>
      </p:pic>
    </p:spTree>
    <p:extLst>
      <p:ext uri="{BB962C8B-B14F-4D97-AF65-F5344CB8AC3E}">
        <p14:creationId xmlns:p14="http://schemas.microsoft.com/office/powerpoint/2010/main" val="25980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4043"/>
            <a:ext cx="10515600" cy="865159"/>
          </a:xfrm>
        </p:spPr>
        <p:txBody>
          <a:bodyPr/>
          <a:lstStyle/>
          <a:p>
            <a:pPr algn="ctr"/>
            <a:r>
              <a:rPr lang="en-US" dirty="0"/>
              <a:t>Workplace Violence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4" y="1764681"/>
            <a:ext cx="7584151" cy="18120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9849" y="4192251"/>
            <a:ext cx="6895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</a:rPr>
              <a:t>The medical center has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</a:rPr>
              <a:t>zero tolerance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 panose="020B0306020202040204" pitchFamily="34" charset="0"/>
              </a:rPr>
              <a:t> for abusive or violent behavior, whether verbal or physical, toward employees, patients or visitors.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4" y="3529667"/>
            <a:ext cx="1219200" cy="13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9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878"/>
            <a:ext cx="10515600" cy="840220"/>
          </a:xfrm>
        </p:spPr>
        <p:txBody>
          <a:bodyPr/>
          <a:lstStyle/>
          <a:p>
            <a:pPr algn="ctr"/>
            <a:r>
              <a:rPr lang="en-US" dirty="0"/>
              <a:t>Workplace Violence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008637"/>
            <a:ext cx="7653120" cy="53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8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09"/>
            <a:ext cx="10515600" cy="890097"/>
          </a:xfrm>
        </p:spPr>
        <p:txBody>
          <a:bodyPr/>
          <a:lstStyle/>
          <a:p>
            <a:pPr algn="ctr"/>
            <a:r>
              <a:rPr lang="en-US" dirty="0"/>
              <a:t>Workplace Violence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774" y="1619699"/>
            <a:ext cx="7986452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8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Workplace Violence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761" y="1295644"/>
            <a:ext cx="5984478" cy="4514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00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261A-AAF6-9A6B-99C4-DF481CC6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Electronic Devices &amp; Internet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94DB8-BFC1-111B-1BBB-82D36F038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18" y="1677989"/>
            <a:ext cx="11129963" cy="4814886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Laboratory work and patient care take priority over personal use of PEDs. Use of PEDs must not be distracting to others or interfere with the performance of job responsibilities.</a:t>
            </a:r>
          </a:p>
          <a:p>
            <a:r>
              <a:rPr lang="en-US" sz="2000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PEDs may be used for work-related and/or academic pursuits only and insofar as the use contributes to performance of one’s work duties.</a:t>
            </a:r>
          </a:p>
          <a:p>
            <a:r>
              <a:rPr lang="en-US" sz="2000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Use of PEDs for non-work-related reasons, such as personal phone calls or text messaging, should be conducted in public non-patient care spaces, such as dining areas, conference rooms, staff lounges, and/or other staff-only areas, during approved breaks and meal periods. (Refer to Performance Standards Policy and Advocate Health Code of Conduct.)</a:t>
            </a:r>
          </a:p>
          <a:p>
            <a:r>
              <a:rPr lang="en-US" sz="2000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PEDs must be set to silent or vibrate mode at all times and kept out of sight to minimize distractions.</a:t>
            </a:r>
          </a:p>
          <a:p>
            <a:r>
              <a:rPr lang="en-US" sz="2000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PEDs must not be used in a way that compromises safety, increases risk of contamination, or distracts teammates from work duties</a:t>
            </a:r>
          </a:p>
          <a:p>
            <a:r>
              <a:rPr lang="en-US" sz="2000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Internet access on laboratory computers and electronic devices is intended for work-related purposes only.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Use of Personal Electronic Devices and the Internet Policy (NCBH) v.4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5" name="Graphic 4" descr="Internet outline">
            <a:extLst>
              <a:ext uri="{FF2B5EF4-FFF2-40B4-BE49-F238E27FC236}">
                <a16:creationId xmlns:a16="http://schemas.microsoft.com/office/drawing/2014/main" id="{1B2FC57A-78A7-7D4E-950A-A7F29DDB9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1287" y="5073648"/>
            <a:ext cx="1052513" cy="1052513"/>
          </a:xfrm>
          <a:prstGeom prst="rect">
            <a:avLst/>
          </a:prstGeom>
        </p:spPr>
      </p:pic>
      <p:pic>
        <p:nvPicPr>
          <p:cNvPr id="7" name="Graphic 6" descr="Smart Phone outline">
            <a:extLst>
              <a:ext uri="{FF2B5EF4-FFF2-40B4-BE49-F238E27FC236}">
                <a16:creationId xmlns:a16="http://schemas.microsoft.com/office/drawing/2014/main" id="{001C4752-FE58-A82C-22F8-900FA827B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3781" y="50387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3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DE1E-0DFB-508B-A410-4ABFC9D4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&amp; Meal Break Expectations</a:t>
            </a:r>
            <a:br>
              <a:rPr lang="en-US" dirty="0"/>
            </a:br>
            <a:r>
              <a:rPr lang="en-US" sz="2000" dirty="0"/>
              <a:t>Enterprise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DBA9-E810-96C7-20E4-08066BFE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992"/>
            <a:ext cx="10806113" cy="3946525"/>
          </a:xfrm>
        </p:spPr>
        <p:txBody>
          <a:bodyPr/>
          <a:lstStyle/>
          <a:p>
            <a:r>
              <a:rPr lang="en-US" sz="2500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Full 30-minute uninterrupted meal break (never to exceed 35 minutes)</a:t>
            </a:r>
          </a:p>
          <a:p>
            <a:r>
              <a:rPr lang="en-US" sz="2500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45-minute lunches are not permitted (Department Specific Policy will be updated to reflect this)</a:t>
            </a:r>
          </a:p>
          <a:p>
            <a:r>
              <a:rPr lang="en-US" sz="2500" b="1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Breaks are not guaranteed </a:t>
            </a:r>
            <a:r>
              <a:rPr lang="en-US" sz="2500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and are based on leadership discretion and operational need. If time allows, no more than one (1) break is allowed during an 8-hour shift and/or up to two (2) during a 12-hour shift.</a:t>
            </a:r>
          </a:p>
          <a:p>
            <a:r>
              <a:rPr lang="en-US" sz="2500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Breaks </a:t>
            </a:r>
            <a:r>
              <a:rPr lang="en-US" sz="2500">
                <a:solidFill>
                  <a:schemeClr val="tx2"/>
                </a:solidFill>
                <a:latin typeface="Univers Condensed Light" panose="020B0306020202040204" pitchFamily="34" charset="0"/>
              </a:rPr>
              <a:t>are ten </a:t>
            </a:r>
            <a:r>
              <a:rPr lang="en-US" sz="2500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minutes (10) or less after 4 hours of work and cannot be combined with lunches.</a:t>
            </a:r>
          </a:p>
          <a:p>
            <a:endParaRPr lang="en-US" sz="2200" dirty="0">
              <a:hlinkClick r:id="rId2"/>
            </a:endParaRP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Meal Period and Breaks Policy (Wake Market) v.6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68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1E51-5BF8-CFD6-7B1B-E79E210D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&amp; Work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5DE2-E1EF-66C7-4DCA-224CA158E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Late in and early out: 10-minute courtesy time give for extenuating circumstances, not to be used consistently. (Policy to be updated)</a:t>
            </a:r>
          </a:p>
          <a:p>
            <a:endParaRPr lang="en-US" sz="3000" dirty="0">
              <a:solidFill>
                <a:schemeClr val="tx2"/>
              </a:solidFill>
              <a:latin typeface="Univers Condensed Light" panose="020B0306020202040204" pitchFamily="34" charset="0"/>
            </a:endParaRPr>
          </a:p>
          <a:p>
            <a:r>
              <a:rPr lang="en-US" sz="3000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Preassigned working areas should be maintained and work performed unless otherwise directed by leadership.</a:t>
            </a:r>
          </a:p>
        </p:txBody>
      </p:sp>
    </p:spTree>
    <p:extLst>
      <p:ext uri="{BB962C8B-B14F-4D97-AF65-F5344CB8AC3E}">
        <p14:creationId xmlns:p14="http://schemas.microsoft.com/office/powerpoint/2010/main" val="3505692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A39DA-AE82-B8FA-F1A0-48AE728FE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orful confetti and streamers on a white background&#10;&#10;AI-generated content may be incorrect.">
            <a:extLst>
              <a:ext uri="{FF2B5EF4-FFF2-40B4-BE49-F238E27FC236}">
                <a16:creationId xmlns:a16="http://schemas.microsoft.com/office/drawing/2014/main" id="{4E9C8FF9-FB71-B40A-E652-FE8C7CD341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7731" y="83462"/>
            <a:ext cx="12229731" cy="6491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B7F34E-80CC-F292-AE88-B06AD6AA82A1}"/>
              </a:ext>
            </a:extLst>
          </p:cNvPr>
          <p:cNvSpPr txBox="1"/>
          <p:nvPr/>
        </p:nvSpPr>
        <p:spPr>
          <a:xfrm>
            <a:off x="5909602" y="6543706"/>
            <a:ext cx="31299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opinionsofawolf.com/tag/now-ope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1A0A0-6FE7-300F-8DA4-F95B7E51DE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DMC </a:t>
            </a:r>
            <a:r>
              <a:rPr lang="en-US" b="1" spc="-150" dirty="0" err="1">
                <a:solidFill>
                  <a:srgbClr val="008C95"/>
                </a:solidFill>
              </a:rPr>
              <a:t>POsitions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5475-5AEC-53F6-AFCF-02539918852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532662"/>
            <a:ext cx="1051560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MLS/MLT</a:t>
            </a:r>
          </a:p>
          <a:p>
            <a:r>
              <a:rPr lang="en-US" sz="3600" dirty="0"/>
              <a:t>Day Shift – M, T, TH, Fri. 10am - 8:30pm</a:t>
            </a:r>
          </a:p>
          <a:p>
            <a:r>
              <a:rPr lang="en-US" sz="3600" dirty="0"/>
              <a:t>Night Shift Weekend – Fri, Sat, Sun, M 7pm – 7:30am</a:t>
            </a:r>
          </a:p>
          <a:p>
            <a:r>
              <a:rPr lang="en-US" sz="3600" dirty="0"/>
              <a:t>Weekday Night – Tue, Wed, TH, 7pm – 7:30am</a:t>
            </a:r>
          </a:p>
          <a:p>
            <a:pPr marL="0" indent="0">
              <a:buNone/>
            </a:pPr>
            <a:r>
              <a:rPr lang="en-US" sz="3600" dirty="0"/>
              <a:t>Phlebotomy PRN – TBD</a:t>
            </a:r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5200" dirty="0"/>
              <a:t>Welcome Tiffany and Gracie </a:t>
            </a:r>
          </a:p>
          <a:p>
            <a:pPr marL="0" indent="0" algn="ctr">
              <a:buNone/>
            </a:pPr>
            <a:r>
              <a:rPr lang="en-US" sz="3600" dirty="0"/>
              <a:t>Rebecca Cassel – April 21 begin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4E9C9-3134-232C-BF4B-534624967908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083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03908-F579-26BB-AD82-9D197497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A2ACD-9AD7-7DBB-4E65-9384B46CC1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DMC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3C6DE-1588-8CDC-FBD0-316DBBAE628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53266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What’s Next?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/>
              <a:t>Pay attention to patient care &amp; empower each other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/>
              <a:t>Focus on the future &amp; growth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/>
              <a:t>May 26</a:t>
            </a:r>
            <a:r>
              <a:rPr lang="en-US" baseline="30000" dirty="0"/>
              <a:t>th</a:t>
            </a:r>
            <a:r>
              <a:rPr lang="en-US" dirty="0"/>
              <a:t> IRA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/>
              <a:t>Shelley Bowman guest speaker for Patient Safety date &amp; time TBD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/>
              <a:t>Jasna Walton Contact 336-661-5035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23148-8938-8618-1166-55B1976ADE96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>
                <a:solidFill>
                  <a:srgbClr val="008C95"/>
                </a:solidFill>
              </a:rPr>
              <a:t>DMC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53266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Agenda for Today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/>
              <a:t>Patient Safety Focus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/>
              <a:t>Policies &amp; Procedures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/>
              <a:t>Future Focus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24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b"/>
          <a:lstStyle/>
          <a:p>
            <a:r>
              <a:rPr lang="en-US" dirty="0"/>
              <a:t>Remember the POWER OF Reliability &amp; open communication</a:t>
            </a:r>
          </a:p>
        </p:txBody>
      </p:sp>
      <p:pic>
        <p:nvPicPr>
          <p:cNvPr id="17" name="Picture Placeholder 16" descr="A city with tall buildings">
            <a:extLst>
              <a:ext uri="{FF2B5EF4-FFF2-40B4-BE49-F238E27FC236}">
                <a16:creationId xmlns:a16="http://schemas.microsoft.com/office/drawing/2014/main" id="{4D6EE8D1-247A-B95F-BD1A-A2D76964CF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/>
      </p:pic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630" y="1748626"/>
            <a:ext cx="7397813" cy="1032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FC96BC-A6AE-6F58-8401-B2BA36F1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13" y="728821"/>
            <a:ext cx="3673230" cy="38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0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Reliability Experienced Daily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2341" y="4314304"/>
            <a:ext cx="4148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US Amusement Parks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Fatality chance: 1 in 34 Million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Rides operated daily by college students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316" y="4314304"/>
            <a:ext cx="4139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US Commercial Flight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Fatality chance: 1 in 11 million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Fly daily for 123,000 years before fatality</a:t>
            </a:r>
          </a:p>
        </p:txBody>
      </p:sp>
      <p:pic>
        <p:nvPicPr>
          <p:cNvPr id="7" name="Picture 6" descr="Roller Coaster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69" y="1296785"/>
            <a:ext cx="4064923" cy="2668385"/>
          </a:xfrm>
          <a:prstGeom prst="rect">
            <a:avLst/>
          </a:prstGeom>
        </p:spPr>
      </p:pic>
      <p:pic>
        <p:nvPicPr>
          <p:cNvPr id="8" name="Picture 7" descr="What commercial aircraft will look like in 20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64" y="1296784"/>
            <a:ext cx="4759590" cy="26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7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61FB0E-1E42-2A64-C36F-19FC4A52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3736"/>
            <a:ext cx="3932237" cy="1600200"/>
          </a:xfrm>
        </p:spPr>
        <p:txBody>
          <a:bodyPr/>
          <a:lstStyle/>
          <a:p>
            <a:r>
              <a:rPr lang="en-US" dirty="0"/>
              <a:t>Healthcare in the 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89F6F2-CA08-A7C1-ABA4-2B9579131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065252"/>
            <a:ext cx="6172200" cy="4243387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6249A6A-F13B-7666-D907-3BC031192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Johns Hopkins study in 2018 claims more than </a:t>
            </a:r>
            <a:r>
              <a:rPr lang="en-US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250,000 people in the US die </a:t>
            </a:r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every year from unintentional medical errors.</a:t>
            </a:r>
          </a:p>
          <a:p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Other studies claim the number to be as high as </a:t>
            </a:r>
            <a:r>
              <a:rPr lang="en-US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440,000</a:t>
            </a:r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.</a:t>
            </a:r>
          </a:p>
          <a:p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Medical errors are the </a:t>
            </a:r>
            <a:r>
              <a:rPr lang="en-US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3</a:t>
            </a:r>
            <a:r>
              <a:rPr lang="en-US" baseline="300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rd</a:t>
            </a:r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 leading cause of death in the US after heart disease and cancer.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E493E-56E6-E2F2-0DF9-946453844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" y="4393992"/>
            <a:ext cx="4346576" cy="1098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A8DD77-2652-032D-7B18-C1FFE4A1106C}"/>
              </a:ext>
            </a:extLst>
          </p:cNvPr>
          <p:cNvSpPr txBox="1"/>
          <p:nvPr/>
        </p:nvSpPr>
        <p:spPr>
          <a:xfrm>
            <a:off x="9315450" y="5492461"/>
            <a:ext cx="2876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by: Kevin Ridder</a:t>
            </a:r>
          </a:p>
        </p:txBody>
      </p:sp>
    </p:spTree>
    <p:extLst>
      <p:ext uri="{BB962C8B-B14F-4D97-AF65-F5344CB8AC3E}">
        <p14:creationId xmlns:p14="http://schemas.microsoft.com/office/powerpoint/2010/main" val="109893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Davie Medical Center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The journey to becoming a highly reliable organization: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latin typeface="Univers Condensed Light" panose="020B0306020202040204" pitchFamily="34" charset="0"/>
            </a:endParaRPr>
          </a:p>
          <a:p>
            <a:pPr lvl="1"/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Identify opportunities (RL6)</a:t>
            </a:r>
          </a:p>
          <a:p>
            <a:pPr marL="457200" lvl="1" indent="0">
              <a:buNone/>
            </a:pPr>
            <a:endParaRPr lang="en-US" sz="1100" dirty="0">
              <a:solidFill>
                <a:schemeClr val="tx2"/>
              </a:solidFill>
              <a:latin typeface="Univers Condensed Light" panose="020B0306020202040204" pitchFamily="34" charset="0"/>
            </a:endParaRPr>
          </a:p>
          <a:p>
            <a:pPr lvl="1"/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Design processes that are reliable and follow them</a:t>
            </a:r>
          </a:p>
          <a:p>
            <a:pPr marL="457200" lvl="1" indent="0">
              <a:buNone/>
            </a:pPr>
            <a:endParaRPr lang="en-US" sz="1100" dirty="0">
              <a:solidFill>
                <a:schemeClr val="tx2"/>
              </a:solidFill>
              <a:latin typeface="Univers Condensed Light" panose="020B0306020202040204" pitchFamily="34" charset="0"/>
            </a:endParaRPr>
          </a:p>
          <a:p>
            <a:pPr lvl="1"/>
            <a:r>
              <a:rPr lang="en-US" dirty="0">
                <a:solidFill>
                  <a:schemeClr val="tx2"/>
                </a:solidFill>
                <a:latin typeface="Univers Condensed Light" panose="020B0306020202040204" pitchFamily="34" charset="0"/>
              </a:rPr>
              <a:t>Practice low risk behavior</a:t>
            </a:r>
          </a:p>
        </p:txBody>
      </p:sp>
    </p:spTree>
    <p:extLst>
      <p:ext uri="{BB962C8B-B14F-4D97-AF65-F5344CB8AC3E}">
        <p14:creationId xmlns:p14="http://schemas.microsoft.com/office/powerpoint/2010/main" val="33496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5406"/>
          </a:xfrm>
        </p:spPr>
        <p:txBody>
          <a:bodyPr/>
          <a:lstStyle/>
          <a:p>
            <a:pPr algn="ctr"/>
            <a:r>
              <a:rPr lang="en-US" dirty="0"/>
              <a:t>Risky Behavior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23" y="1219008"/>
            <a:ext cx="9144793" cy="4419983"/>
          </a:xfrm>
          <a:prstGeom prst="rect">
            <a:avLst/>
          </a:prstGeom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146531" y="3921316"/>
            <a:ext cx="1735138" cy="1717675"/>
          </a:xfrm>
          <a:prstGeom prst="ellipse">
            <a:avLst/>
          </a:prstGeom>
          <a:solidFill>
            <a:srgbClr val="E0AA0F"/>
          </a:solidFill>
          <a:ln w="9525">
            <a:solidFill>
              <a:srgbClr val="264B74"/>
            </a:solidFill>
            <a:round/>
            <a:headEnd/>
            <a:tailEnd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High-Risk</a:t>
            </a:r>
            <a:b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Situation</a:t>
            </a: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5135967" y="3921316"/>
            <a:ext cx="1765300" cy="1704975"/>
          </a:xfrm>
          <a:prstGeom prst="ellipse">
            <a:avLst/>
          </a:prstGeom>
          <a:solidFill>
            <a:srgbClr val="AA004F"/>
          </a:solidFill>
          <a:ln w="9525">
            <a:solidFill>
              <a:srgbClr val="264B74"/>
            </a:solidFill>
            <a:round/>
            <a:headEnd/>
            <a:tailEnd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High-Risk</a:t>
            </a:r>
            <a:b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Behavior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55565" y="4142772"/>
            <a:ext cx="2159000" cy="1274762"/>
          </a:xfrm>
          <a:prstGeom prst="roundRect">
            <a:avLst/>
          </a:prstGeom>
          <a:solidFill>
            <a:srgbClr val="6689CC"/>
          </a:solidFill>
          <a:ln>
            <a:solidFill>
              <a:srgbClr val="264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143525" y="4565840"/>
            <a:ext cx="2128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Safety Event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30277" y="4451539"/>
            <a:ext cx="288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352500" y="4451538"/>
            <a:ext cx="288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656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17C4-4A40-9A41-8733-BF3511501D55}"/>
              </a:ext>
            </a:extLst>
          </p:cNvPr>
          <p:cNvSpPr txBox="1">
            <a:spLocks/>
          </p:cNvSpPr>
          <p:nvPr/>
        </p:nvSpPr>
        <p:spPr>
          <a:xfrm>
            <a:off x="1615440" y="3132582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Job Performance Expectations</a:t>
            </a:r>
          </a:p>
        </p:txBody>
      </p:sp>
    </p:spTree>
    <p:extLst>
      <p:ext uri="{BB962C8B-B14F-4D97-AF65-F5344CB8AC3E}">
        <p14:creationId xmlns:p14="http://schemas.microsoft.com/office/powerpoint/2010/main" val="362812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Promotion of a Just 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84" y="1288799"/>
            <a:ext cx="8035224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93539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BE78-9FDF-401B-B412-3AA10EC5BEA3}">
  <ds:schemaRefs>
    <ds:schemaRef ds:uri="http://schemas.openxmlformats.org/package/2006/metadata/core-properties"/>
    <ds:schemaRef ds:uri="230e9df3-be65-4c73-a93b-d1236ebd677e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16c05727-aa75-4e4a-9b5f-8a80a1165891"/>
    <ds:schemaRef ds:uri="71af3243-3dd4-4a8d-8c0d-dd76da1f02a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{ED50F8C9-81B6-48F9-A1E0-375757731C7A}tf22797433_win32</Template>
  <TotalTime>358</TotalTime>
  <Words>673</Words>
  <Application>Microsoft Office PowerPoint</Application>
  <PresentationFormat>Widescreen</PresentationFormat>
  <Paragraphs>85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Univers Condensed Light</vt:lpstr>
      <vt:lpstr>Walbaum Display Light</vt:lpstr>
      <vt:lpstr>AngleLinesVTI</vt:lpstr>
      <vt:lpstr>Office Theme</vt:lpstr>
      <vt:lpstr>PowerPoint Presentation</vt:lpstr>
      <vt:lpstr>DMC</vt:lpstr>
      <vt:lpstr>PowerPoint Presentation</vt:lpstr>
      <vt:lpstr>Reliability Experienced Daily</vt:lpstr>
      <vt:lpstr>Healthcare in the US</vt:lpstr>
      <vt:lpstr>Davie Medical Center Department</vt:lpstr>
      <vt:lpstr>Risky Behavior</vt:lpstr>
      <vt:lpstr>PowerPoint Presentation</vt:lpstr>
      <vt:lpstr>Promotion of a Just Culture</vt:lpstr>
      <vt:lpstr>PowerPoint Presentation</vt:lpstr>
      <vt:lpstr>Workplace Violence</vt:lpstr>
      <vt:lpstr>Workplace Violence</vt:lpstr>
      <vt:lpstr>Workplace Violence</vt:lpstr>
      <vt:lpstr>Workplace Violence</vt:lpstr>
      <vt:lpstr>Personal Electronic Devices &amp; Internet Use</vt:lpstr>
      <vt:lpstr>Break &amp; Meal Break Expectations Enterprise Alignment</vt:lpstr>
      <vt:lpstr>Attendance &amp; Work Assignments</vt:lpstr>
      <vt:lpstr>DMC POsitions</vt:lpstr>
      <vt:lpstr>DMC</vt:lpstr>
      <vt:lpstr>Remember the POWER OF Reliability &amp; open communication</vt:lpstr>
    </vt:vector>
  </TitlesOfParts>
  <Company>Wake Forest Baptist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Jasna M. Walton</dc:creator>
  <cp:lastModifiedBy>Kristen Rebecca Hall</cp:lastModifiedBy>
  <cp:revision>2</cp:revision>
  <cp:lastPrinted>2025-04-17T18:12:56Z</cp:lastPrinted>
  <dcterms:created xsi:type="dcterms:W3CDTF">2025-04-14T12:54:30Z</dcterms:created>
  <dcterms:modified xsi:type="dcterms:W3CDTF">2025-04-17T18:13:08Z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