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60" r:id="rId7"/>
    <p:sldId id="261" r:id="rId8"/>
    <p:sldId id="259" r:id="rId9"/>
    <p:sldId id="257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CD5AC-DE00-DCEA-2B9C-32D626788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EAF4DD-C013-CC06-B17B-20FCD4F84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D18E1-C7B9-E5F8-C47A-D58BAABBF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57D4-D43A-452E-9AA8-233370FD40D2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63D57-E344-0F0E-23C1-F973C9158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97D72-63BB-6E98-A9E2-2A3803CE4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90FC2-8C74-4AB7-B700-DB2B284A0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48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23CFB-9081-E37F-CAAC-3858A067C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6EBA13-6CEF-78D7-3CCC-11797B2985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52D92-8881-C4B9-C879-9F5D346D4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57D4-D43A-452E-9AA8-233370FD40D2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175BB-0001-EA8D-85F5-7EE5B38AA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C3650-17DC-E8A2-1A2B-C03A2842F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90FC2-8C74-4AB7-B700-DB2B284A0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0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544A73-63AF-75DC-1E64-B760F1C386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A7F1C2-E7DF-D3B9-F9FF-B13E4CB1E3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DFC68-A847-C8C1-0D5A-8A33F9B82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57D4-D43A-452E-9AA8-233370FD40D2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178CC-9AA1-E811-CE15-0CD1BA7CF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F84B4-04FE-DAAF-3B15-068692AAD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90FC2-8C74-4AB7-B700-DB2B284A0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55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1D410-8EE3-9772-A3ED-811B043CE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6DC01-A17A-0505-BCB5-23E518576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78C77-EA07-0620-BC7A-F3FC47FC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57D4-D43A-452E-9AA8-233370FD40D2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ABCED-B153-B13F-A59A-8D530FA0D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0AB8B-2D8D-95B6-0AA0-561C4D426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90FC2-8C74-4AB7-B700-DB2B284A0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66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A9868-1AF4-D6D8-5C8D-E89C74255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7EBE65-B3E7-B253-9CAC-98E3526A2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FAEBE-B9D1-4572-D809-56CAE269E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57D4-D43A-452E-9AA8-233370FD40D2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89CC7-33F2-ED3A-072C-36D24AC31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2180F-C3B4-B47D-0B2B-98B3BB5E9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90FC2-8C74-4AB7-B700-DB2B284A0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41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7CEAB-E6C3-B9B8-4458-C4F5F81ED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49B91-B819-333D-759C-02BBEF24F3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585204-1B85-0536-4630-EA424D79C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087CCE-8D87-466F-A6CB-2DC88BB55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57D4-D43A-452E-9AA8-233370FD40D2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08615E-E529-CF6A-8BD4-5B39FE998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8CBE30-65ED-0956-C3AF-1DB3D5C23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90FC2-8C74-4AB7-B700-DB2B284A0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73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3F9FD-9ECA-C93D-6408-ECEA17F5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B03D8A-DBF3-C43A-68C4-4999AACA1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8AAFB4-3186-C021-09A5-AA85DEBD8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C629B4-0E02-D5A0-8FDA-74D1644232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C8ACDE-06F9-7824-2851-9BB9919258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10EE01-5575-5CA4-3455-8F503F252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57D4-D43A-452E-9AA8-233370FD40D2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7FE87A-770B-D18A-1985-756AD36C2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998301-2DD3-D1DA-8E68-64AB15F2F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90FC2-8C74-4AB7-B700-DB2B284A0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85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3D54D-DABB-A1CE-1200-3CF1A84D6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C84DA5-A8E8-E1F5-66BF-C814CFEB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57D4-D43A-452E-9AA8-233370FD40D2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523CE6-30CC-71E0-F137-6447ECDBF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A127E0-B1EB-A889-3F14-DB9BC00C6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90FC2-8C74-4AB7-B700-DB2B284A0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80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379D5D-A84A-7F4F-A1FF-58325D96F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57D4-D43A-452E-9AA8-233370FD40D2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E1DB21-DF45-7708-BFE5-60C9A968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E22BC-809D-C956-55CA-C8C2729A6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90FC2-8C74-4AB7-B700-DB2B284A0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3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82F5E-3AF9-8BC6-4C5F-2C2CDAE3B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A65A5-B640-D8F1-2D85-A1D1A572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313CF-8279-11BC-EBFC-3204AE2FA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7CF8C9-C210-38D4-C73A-CD4CCE1AB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57D4-D43A-452E-9AA8-233370FD40D2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0CC0B-11D4-C530-5C35-A936586FE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0E525F-B849-AA4B-33B1-44829F103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90FC2-8C74-4AB7-B700-DB2B284A0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14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AD86D-CB95-A2C0-8EFB-504EE921B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27A021-5925-8F3E-97D6-2CD861B220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B4C77A-4B27-1DBC-59BE-5252B3149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CA84D-6E78-3271-0FC1-7DAD52268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57D4-D43A-452E-9AA8-233370FD40D2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A2663-F2B7-DBFB-FB1B-C3C5A3576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A9E0F-CEC6-8548-7577-56C12D7CE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90FC2-8C74-4AB7-B700-DB2B284A0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46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FF11E1-3979-6CF1-5307-6065C950E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17491-A830-ABBC-2240-3FF6B53BA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97708-A82A-B039-8F54-A60198FF61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2F57D4-D43A-452E-9AA8-233370FD40D2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EADA2-003D-3388-8840-E321E52CBA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FB7FD-88B1-106D-88FE-BAECE47A9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F90FC2-8C74-4AB7-B700-DB2B284A0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95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2AA16B-40F2-688C-1B3D-E9C3724E4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5031" y="1847098"/>
            <a:ext cx="5561938" cy="2513516"/>
          </a:xfrm>
        </p:spPr>
        <p:txBody>
          <a:bodyPr>
            <a:normAutofit/>
          </a:bodyPr>
          <a:lstStyle/>
          <a:p>
            <a:r>
              <a:rPr lang="en-US" dirty="0"/>
              <a:t>Data Flag Review for ACL TOP 350</a:t>
            </a:r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93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64E23E2-7440-4E36-A67B-0F88C5F7E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6949AE-010D-4C18-8AED-7872085AD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FAC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6A9A3F-6581-3CFD-1C9F-EE65DF48C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922" y="650497"/>
            <a:ext cx="4178299" cy="55710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E54AADB-50C7-4293-94C0-27361A32B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FAC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66DCCD-15CD-702A-CF6C-C82F6F18F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993" y="643467"/>
            <a:ext cx="426186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784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64E23E2-7440-4E36-A67B-0F88C5F7E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6949AE-010D-4C18-8AED-7872085AD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97E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707A23-A0BD-F38C-C28C-F1E7CFC31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67" y="650497"/>
            <a:ext cx="4234009" cy="55710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E54AADB-50C7-4293-94C0-27361A32B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97E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0335B0-DC50-0E85-55D4-3594FAFB0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7500" y="643467"/>
            <a:ext cx="445685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07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64E23E2-7440-4E36-A67B-0F88C5F7E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6949AE-010D-4C18-8AED-7872085AD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FDCB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96CE50-2A7E-1E00-93D0-4A0C9AC31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777" y="650497"/>
            <a:ext cx="4122589" cy="55710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E54AADB-50C7-4293-94C0-27361A32B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FDCB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DB96C5-AE0B-2B2E-14EB-A3007B12C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740" y="643467"/>
            <a:ext cx="416437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34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64E23E2-7440-4E36-A67B-0F88C5F7E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6949AE-010D-4C18-8AED-7872085AD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99E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BBD2CC-ADA8-062E-A5FF-BE30323DC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031" y="650497"/>
            <a:ext cx="4220082" cy="55710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E54AADB-50C7-4293-94C0-27361A32B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99E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C5B5FC-F98A-B432-416E-B1B6807D4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392" y="643467"/>
            <a:ext cx="441506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91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64E23E2-7440-4E36-A67B-0F88C5F7E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6949AE-010D-4C18-8AED-7872085AD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FEB5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2ED301-8017-4162-61EC-A870B963E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67" y="650497"/>
            <a:ext cx="4234009" cy="55710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E54AADB-50C7-4293-94C0-27361A32B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FEB5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AB5811-9E03-123D-F637-4509CA441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034" y="901669"/>
            <a:ext cx="5129784" cy="505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908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2DC32B-84D9-9B7C-9F6A-746D129EF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303" y="1625097"/>
            <a:ext cx="9613397" cy="1201673"/>
          </a:xfrm>
          <a:prstGeom prst="rect">
            <a:avLst/>
          </a:prstGeom>
        </p:spPr>
      </p:pic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A2DD75-13C9-03AE-3658-D27DD83F3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304" y="3429000"/>
            <a:ext cx="8921672" cy="171330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Data Flags must be addressed/acknowledged/resolved before the results are filed to the patient’s chart. Be mindful that flags messages do carry over from the instrument and may post to the final report.</a:t>
            </a:r>
          </a:p>
        </p:txBody>
      </p:sp>
    </p:spTree>
    <p:extLst>
      <p:ext uri="{BB962C8B-B14F-4D97-AF65-F5344CB8AC3E}">
        <p14:creationId xmlns:p14="http://schemas.microsoft.com/office/powerpoint/2010/main" val="1791419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C98A213-5994-475E-B327-DC6EC27FB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F0EAC4-A06B-B256-202E-1A5DB3FF7F13}"/>
              </a:ext>
            </a:extLst>
          </p:cNvPr>
          <p:cNvSpPr txBox="1"/>
          <p:nvPr/>
        </p:nvSpPr>
        <p:spPr>
          <a:xfrm>
            <a:off x="638881" y="670218"/>
            <a:ext cx="10909640" cy="1065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>
                <a:latin typeface="+mj-lt"/>
                <a:ea typeface="+mj-ea"/>
                <a:cs typeface="+mj-cs"/>
              </a:rPr>
              <a:t>There are many ways to view data flags:</a:t>
            </a:r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4B030A0D-0DAD-4A99-89BB-419527D6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376" y="1800088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19E5BD-67D1-27C7-5203-124F1C2BB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392" y="2406272"/>
            <a:ext cx="5279517" cy="29037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3C2848-D8B4-B701-05D9-89274C7AE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484" y="2238303"/>
            <a:ext cx="4730732" cy="17621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DF0B38-006E-C9A9-7205-F05234F793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8022" y="4420427"/>
            <a:ext cx="4853194" cy="111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37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5A22A0-4701-22EB-A779-98F907184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825" y="289504"/>
            <a:ext cx="8353425" cy="627899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5995E7-080B-F971-8A0F-1B6F68A2E1FE}"/>
              </a:ext>
            </a:extLst>
          </p:cNvPr>
          <p:cNvSpPr/>
          <p:nvPr/>
        </p:nvSpPr>
        <p:spPr>
          <a:xfrm>
            <a:off x="4238224" y="969264"/>
            <a:ext cx="374904" cy="2368296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AF0538-32DA-6CD8-9D66-856AC84C4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056" y="3437932"/>
            <a:ext cx="457240" cy="2450804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F01EE697-8D2F-24CB-9433-8A9851B510C9}"/>
              </a:ext>
            </a:extLst>
          </p:cNvPr>
          <p:cNvSpPr/>
          <p:nvPr/>
        </p:nvSpPr>
        <p:spPr>
          <a:xfrm>
            <a:off x="4864608" y="1234440"/>
            <a:ext cx="2980944" cy="1554480"/>
          </a:xfrm>
          <a:prstGeom prst="lef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CDE722-8BA8-E2E5-6E4C-C0EDD1C33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4608" y="3858592"/>
            <a:ext cx="3005588" cy="16094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E91FB9-33B2-9F3B-20C3-EADC73A81CB0}"/>
              </a:ext>
            </a:extLst>
          </p:cNvPr>
          <p:cNvSpPr txBox="1"/>
          <p:nvPr/>
        </p:nvSpPr>
        <p:spPr>
          <a:xfrm>
            <a:off x="5541264" y="1827014"/>
            <a:ext cx="2176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Flags appear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AFA683-458B-7811-903B-D0A67B9C9FFE}"/>
              </a:ext>
            </a:extLst>
          </p:cNvPr>
          <p:cNvSpPr txBox="1"/>
          <p:nvPr/>
        </p:nvSpPr>
        <p:spPr>
          <a:xfrm>
            <a:off x="5669280" y="4478667"/>
            <a:ext cx="2176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Flags appear here</a:t>
            </a:r>
          </a:p>
        </p:txBody>
      </p:sp>
    </p:spTree>
    <p:extLst>
      <p:ext uri="{BB962C8B-B14F-4D97-AF65-F5344CB8AC3E}">
        <p14:creationId xmlns:p14="http://schemas.microsoft.com/office/powerpoint/2010/main" val="4152168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B33DC6A-1F1C-4A06-834E-CFF88F1C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0FE1D5CF-87B8-4A8A-AD3C-01D06A607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208641" cy="6858000"/>
          </a:xfrm>
          <a:custGeom>
            <a:avLst/>
            <a:gdLst>
              <a:gd name="connsiteX0" fmla="*/ 0 w 6208641"/>
              <a:gd name="connsiteY0" fmla="*/ 0 h 6858000"/>
              <a:gd name="connsiteX1" fmla="*/ 5464181 w 6208641"/>
              <a:gd name="connsiteY1" fmla="*/ 0 h 6858000"/>
              <a:gd name="connsiteX2" fmla="*/ 5538086 w 6208641"/>
              <a:gd name="connsiteY2" fmla="*/ 159684 h 6858000"/>
              <a:gd name="connsiteX3" fmla="*/ 6208641 w 6208641"/>
              <a:gd name="connsiteY3" fmla="*/ 3706589 h 6858000"/>
              <a:gd name="connsiteX4" fmla="*/ 5734754 w 6208641"/>
              <a:gd name="connsiteY4" fmla="*/ 6730443 h 6858000"/>
              <a:gd name="connsiteX5" fmla="*/ 5689361 w 6208641"/>
              <a:gd name="connsiteY5" fmla="*/ 6858000 h 6858000"/>
              <a:gd name="connsiteX6" fmla="*/ 0 w 620864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8641" h="6858000">
                <a:moveTo>
                  <a:pt x="0" y="0"/>
                </a:moveTo>
                <a:lnTo>
                  <a:pt x="5464181" y="0"/>
                </a:lnTo>
                <a:lnTo>
                  <a:pt x="5538086" y="159684"/>
                </a:lnTo>
                <a:cubicBezTo>
                  <a:pt x="5961440" y="1172168"/>
                  <a:pt x="6208641" y="2392735"/>
                  <a:pt x="6208641" y="3706589"/>
                </a:cubicBezTo>
                <a:cubicBezTo>
                  <a:pt x="6208641" y="4801467"/>
                  <a:pt x="6036974" y="5831563"/>
                  <a:pt x="5734754" y="6730443"/>
                </a:cubicBezTo>
                <a:lnTo>
                  <a:pt x="568936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60926200-45C2-41E9-839F-31CD5FE4C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03325" cy="6858000"/>
          </a:xfrm>
          <a:custGeom>
            <a:avLst/>
            <a:gdLst>
              <a:gd name="connsiteX0" fmla="*/ 0 w 6203325"/>
              <a:gd name="connsiteY0" fmla="*/ 0 h 6858000"/>
              <a:gd name="connsiteX1" fmla="*/ 5458865 w 6203325"/>
              <a:gd name="connsiteY1" fmla="*/ 0 h 6858000"/>
              <a:gd name="connsiteX2" fmla="*/ 5532770 w 6203325"/>
              <a:gd name="connsiteY2" fmla="*/ 159684 h 6858000"/>
              <a:gd name="connsiteX3" fmla="*/ 6203325 w 6203325"/>
              <a:gd name="connsiteY3" fmla="*/ 3706589 h 6858000"/>
              <a:gd name="connsiteX4" fmla="*/ 5729438 w 6203325"/>
              <a:gd name="connsiteY4" fmla="*/ 6730443 h 6858000"/>
              <a:gd name="connsiteX5" fmla="*/ 5684045 w 6203325"/>
              <a:gd name="connsiteY5" fmla="*/ 6858000 h 6858000"/>
              <a:gd name="connsiteX6" fmla="*/ 0 w 620332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3325" h="6858000">
                <a:moveTo>
                  <a:pt x="0" y="0"/>
                </a:moveTo>
                <a:lnTo>
                  <a:pt x="5458865" y="0"/>
                </a:lnTo>
                <a:lnTo>
                  <a:pt x="5532770" y="159684"/>
                </a:lnTo>
                <a:cubicBezTo>
                  <a:pt x="5956124" y="1172168"/>
                  <a:pt x="6203325" y="2392735"/>
                  <a:pt x="6203325" y="3706589"/>
                </a:cubicBezTo>
                <a:cubicBezTo>
                  <a:pt x="6203325" y="4801467"/>
                  <a:pt x="6031658" y="5831563"/>
                  <a:pt x="5729438" y="6730443"/>
                </a:cubicBezTo>
                <a:lnTo>
                  <a:pt x="568404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A8C07F-ECA3-C436-7890-60B908BCAC51}"/>
              </a:ext>
            </a:extLst>
          </p:cNvPr>
          <p:cNvSpPr txBox="1"/>
          <p:nvPr/>
        </p:nvSpPr>
        <p:spPr>
          <a:xfrm>
            <a:off x="489098" y="1106034"/>
            <a:ext cx="5019074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atin typeface="+mj-lt"/>
                <a:ea typeface="+mj-ea"/>
                <a:cs typeface="+mj-cs"/>
              </a:rPr>
              <a:t>There are three types of Data Flags that you may encounter: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A83A36-5BBF-25EE-F99E-FF70A0FCD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333" y="2837274"/>
            <a:ext cx="5330677" cy="172793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546920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044090-3F79-8C12-F36E-0A6AB7221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325" y="1020633"/>
            <a:ext cx="5734280" cy="8744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8F15CA-388B-5CD2-530C-ED07201F9C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24" y="5308832"/>
            <a:ext cx="2181529" cy="30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07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16BB327-7AA9-4EC5-815F-9D8E6BC5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FAEC8F-96AE-6868-24FA-522C08496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206" y="966444"/>
            <a:ext cx="6363588" cy="492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9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16BB327-7AA9-4EC5-815F-9D8E6BC5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74C648-BE73-BC3B-71DE-C19E344CF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" y="332371"/>
            <a:ext cx="6010275" cy="63266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E4C4D9-E95B-339C-472E-795FEA19B1D2}"/>
              </a:ext>
            </a:extLst>
          </p:cNvPr>
          <p:cNvSpPr txBox="1"/>
          <p:nvPr/>
        </p:nvSpPr>
        <p:spPr>
          <a:xfrm>
            <a:off x="7671197" y="2480011"/>
            <a:ext cx="37528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NOTE:</a:t>
            </a:r>
          </a:p>
          <a:p>
            <a:r>
              <a:rPr lang="en-US" dirty="0"/>
              <a:t>The next few slides show specific flags and recommended troubleshooting for educational purposes. Always refer to the Operator’s Manual on the ACL TOP 350 for the most up-to-date and accurate information.</a:t>
            </a:r>
          </a:p>
        </p:txBody>
      </p:sp>
    </p:spTree>
    <p:extLst>
      <p:ext uri="{BB962C8B-B14F-4D97-AF65-F5344CB8AC3E}">
        <p14:creationId xmlns:p14="http://schemas.microsoft.com/office/powerpoint/2010/main" val="870985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64E23E2-7440-4E36-A67B-0F88C5F7E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6949AE-010D-4C18-8AED-7872085AD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F8C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6DC302-B99F-2446-36D7-3AA936494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67" y="650497"/>
            <a:ext cx="4234009" cy="557106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E54AADB-50C7-4293-94C0-27361A32B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F8C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D01FA8-E06A-2CF5-558C-D35890C30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717" y="643467"/>
            <a:ext cx="454041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540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64E23E2-7440-4E36-A67B-0F88C5F7E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6949AE-010D-4C18-8AED-7872085AD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F9F6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CCF5D4-227E-04D4-12C9-EC8FA3CBB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139" y="650497"/>
            <a:ext cx="4261865" cy="55710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E54AADB-50C7-4293-94C0-27361A32B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F9F6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682343-54C3-0F10-3D7C-71DE438B7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175" y="643467"/>
            <a:ext cx="433150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41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64E23E2-7440-4E36-A67B-0F88C5F7E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6949AE-010D-4C18-8AED-7872085AD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FECB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C84E06-27C0-B220-96F5-5C9C9E2FC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248" y="650497"/>
            <a:ext cx="4303648" cy="55710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E54AADB-50C7-4293-94C0-27361A32B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FECB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942E1A-5E2B-004B-AFA0-74CD88595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5355" y="643467"/>
            <a:ext cx="440114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573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1C0A053858074BB31EA44B4CFDAAED" ma:contentTypeVersion="5" ma:contentTypeDescription="Create a new document." ma:contentTypeScope="" ma:versionID="df241ce319df8cb21b5693d47437a1ce">
  <xsd:schema xmlns:xsd="http://www.w3.org/2001/XMLSchema" xmlns:xs="http://www.w3.org/2001/XMLSchema" xmlns:p="http://schemas.microsoft.com/office/2006/metadata/properties" xmlns:ns3="f1aa1f70-22c5-411a-8190-628a798f0a57" targetNamespace="http://schemas.microsoft.com/office/2006/metadata/properties" ma:root="true" ma:fieldsID="9f61b27e679aafd18abb85c5b341f225" ns3:_="">
    <xsd:import namespace="f1aa1f70-22c5-411a-8190-628a798f0a57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aa1f70-22c5-411a-8190-628a798f0a57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1aa1f70-22c5-411a-8190-628a798f0a57" xsi:nil="true"/>
  </documentManagement>
</p:properties>
</file>

<file path=customXml/itemProps1.xml><?xml version="1.0" encoding="utf-8"?>
<ds:datastoreItem xmlns:ds="http://schemas.openxmlformats.org/officeDocument/2006/customXml" ds:itemID="{6D37860F-8650-4F6F-BACC-797A472711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A3D927-78BD-4661-915B-891CFAF0E9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aa1f70-22c5-411a-8190-628a798f0a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0EB4C96-8AA8-4BFE-9887-309AF901A204}">
  <ds:schemaRefs>
    <ds:schemaRef ds:uri="http://purl.org/dc/dcmitype/"/>
    <ds:schemaRef ds:uri="http://purl.org/dc/terms/"/>
    <ds:schemaRef ds:uri="f1aa1f70-22c5-411a-8190-628a798f0a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107</Words>
  <Application>Microsoft Office PowerPoint</Application>
  <PresentationFormat>Widescreen</PresentationFormat>
  <Paragraphs>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Office Theme</vt:lpstr>
      <vt:lpstr>Data Flag Review for ACL TOP 350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Flags must be addressed/acknowledged/resolved before the results are filed to the patient’s chart. Be mindful that flags messages do carry over from the instrument and may post to the final report.</vt:lpstr>
    </vt:vector>
  </TitlesOfParts>
  <Company>Wake Forest Baptist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Hall, Kristen Rebecca</dc:creator>
  <cp:lastModifiedBy>Hall, Kristen Rebecca</cp:lastModifiedBy>
  <cp:revision>1</cp:revision>
  <dcterms:created xsi:type="dcterms:W3CDTF">2025-10-22T16:54:30Z</dcterms:created>
  <dcterms:modified xsi:type="dcterms:W3CDTF">2025-10-22T19:06:29Z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0x010100CC1C0A053858074BB31EA44B4CFDAAED</vt:lpwstr>
  </property>
</Properties>
</file>