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80" r:id="rId4"/>
    <p:sldId id="275" r:id="rId5"/>
    <p:sldId id="274" r:id="rId6"/>
    <p:sldId id="261" r:id="rId7"/>
    <p:sldId id="257" r:id="rId8"/>
    <p:sldId id="258" r:id="rId9"/>
    <p:sldId id="259" r:id="rId10"/>
    <p:sldId id="260" r:id="rId11"/>
    <p:sldId id="278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63" r:id="rId22"/>
    <p:sldId id="262" r:id="rId23"/>
    <p:sldId id="281" r:id="rId24"/>
    <p:sldId id="264" r:id="rId25"/>
    <p:sldId id="279" r:id="rId26"/>
    <p:sldId id="276" r:id="rId27"/>
  </p:sldIdLst>
  <p:sldSz cx="12192000" cy="6858000"/>
  <p:notesSz cx="7172325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26" autoAdjust="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62C5A-BA99-4C18-A3DB-303087F490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9137BCF-1FCE-403A-9D21-C6D18D9F62D2}">
      <dgm:prSet/>
      <dgm:spPr/>
      <dgm:t>
        <a:bodyPr/>
        <a:lstStyle/>
        <a:p>
          <a:r>
            <a:rPr lang="en-US"/>
            <a:t>Specimen containers (not tests) received into the lab: 15,231</a:t>
          </a:r>
        </a:p>
      </dgm:t>
    </dgm:pt>
    <dgm:pt modelId="{505E0ED6-B5B2-4D2E-B91D-F6DDA3A3F929}" type="parTrans" cxnId="{DF332964-7A4C-43F2-8FC7-1624712338C4}">
      <dgm:prSet/>
      <dgm:spPr/>
      <dgm:t>
        <a:bodyPr/>
        <a:lstStyle/>
        <a:p>
          <a:endParaRPr lang="en-US"/>
        </a:p>
      </dgm:t>
    </dgm:pt>
    <dgm:pt modelId="{3B9CF02A-5569-4FEE-9536-73062D3DEF48}" type="sibTrans" cxnId="{DF332964-7A4C-43F2-8FC7-1624712338C4}">
      <dgm:prSet/>
      <dgm:spPr/>
      <dgm:t>
        <a:bodyPr/>
        <a:lstStyle/>
        <a:p>
          <a:endParaRPr lang="en-US"/>
        </a:p>
      </dgm:t>
    </dgm:pt>
    <dgm:pt modelId="{387DE946-16D1-4737-A52F-8EC9C624CB4A}">
      <dgm:prSet/>
      <dgm:spPr/>
      <dgm:t>
        <a:bodyPr/>
        <a:lstStyle/>
        <a:p>
          <a:r>
            <a:rPr lang="en-US" dirty="0"/>
            <a:t># of tests verified: 17,597 - 2,791 manually resulted</a:t>
          </a:r>
        </a:p>
      </dgm:t>
    </dgm:pt>
    <dgm:pt modelId="{05BF5EBA-3A87-4387-B882-6AF385DC3B75}" type="parTrans" cxnId="{D2857702-7AB4-4D57-9001-A5923AAF61F9}">
      <dgm:prSet/>
      <dgm:spPr/>
      <dgm:t>
        <a:bodyPr/>
        <a:lstStyle/>
        <a:p>
          <a:endParaRPr lang="en-US"/>
        </a:p>
      </dgm:t>
    </dgm:pt>
    <dgm:pt modelId="{FE8D8721-168D-4247-8ED4-F39235855D23}" type="sibTrans" cxnId="{D2857702-7AB4-4D57-9001-A5923AAF61F9}">
      <dgm:prSet/>
      <dgm:spPr/>
      <dgm:t>
        <a:bodyPr/>
        <a:lstStyle/>
        <a:p>
          <a:endParaRPr lang="en-US"/>
        </a:p>
      </dgm:t>
    </dgm:pt>
    <dgm:pt modelId="{46A03C1D-C904-4AC1-AA13-5F3168D4C738}">
      <dgm:prSet/>
      <dgm:spPr/>
      <dgm:t>
        <a:bodyPr/>
        <a:lstStyle/>
        <a:p>
          <a:r>
            <a:rPr lang="en-US"/>
            <a:t>Averaging about 600 containers per weekday.</a:t>
          </a:r>
        </a:p>
      </dgm:t>
    </dgm:pt>
    <dgm:pt modelId="{D348D27D-5AB4-45DC-B505-51FF27E2D02C}" type="parTrans" cxnId="{E076D18E-1CC2-42BD-984D-3DBF30100FC5}">
      <dgm:prSet/>
      <dgm:spPr/>
      <dgm:t>
        <a:bodyPr/>
        <a:lstStyle/>
        <a:p>
          <a:endParaRPr lang="en-US"/>
        </a:p>
      </dgm:t>
    </dgm:pt>
    <dgm:pt modelId="{E42B4D92-0370-4C5E-876F-D21A46C94DA9}" type="sibTrans" cxnId="{E076D18E-1CC2-42BD-984D-3DBF30100FC5}">
      <dgm:prSet/>
      <dgm:spPr/>
      <dgm:t>
        <a:bodyPr/>
        <a:lstStyle/>
        <a:p>
          <a:endParaRPr lang="en-US"/>
        </a:p>
      </dgm:t>
    </dgm:pt>
    <dgm:pt modelId="{1896BD86-9156-4062-8FBA-C25323809C70}">
      <dgm:prSet/>
      <dgm:spPr/>
      <dgm:t>
        <a:bodyPr/>
        <a:lstStyle/>
        <a:p>
          <a:r>
            <a:rPr lang="en-US" dirty="0"/>
            <a:t>Averaging about 400 containers per weekend day.</a:t>
          </a:r>
        </a:p>
      </dgm:t>
    </dgm:pt>
    <dgm:pt modelId="{6D3C0B30-371B-4559-A5FE-F4C244226698}" type="parTrans" cxnId="{72E1C885-5731-4619-883D-0EEAA3F53E60}">
      <dgm:prSet/>
      <dgm:spPr/>
      <dgm:t>
        <a:bodyPr/>
        <a:lstStyle/>
        <a:p>
          <a:endParaRPr lang="en-US"/>
        </a:p>
      </dgm:t>
    </dgm:pt>
    <dgm:pt modelId="{7C53EE30-FC47-46A3-BBC5-E077D3241BEA}" type="sibTrans" cxnId="{72E1C885-5731-4619-883D-0EEAA3F53E60}">
      <dgm:prSet/>
      <dgm:spPr/>
      <dgm:t>
        <a:bodyPr/>
        <a:lstStyle/>
        <a:p>
          <a:endParaRPr lang="en-US"/>
        </a:p>
      </dgm:t>
    </dgm:pt>
    <dgm:pt modelId="{853D3D07-B396-4109-B1CF-CEE2F295DE63}" type="pres">
      <dgm:prSet presAssocID="{DB962C5A-BA99-4C18-A3DB-303087F4906B}" presName="root" presStyleCnt="0">
        <dgm:presLayoutVars>
          <dgm:dir/>
          <dgm:resizeHandles val="exact"/>
        </dgm:presLayoutVars>
      </dgm:prSet>
      <dgm:spPr/>
    </dgm:pt>
    <dgm:pt modelId="{D22ACD12-ABFC-4BA0-9EA8-DAB228D36841}" type="pres">
      <dgm:prSet presAssocID="{19137BCF-1FCE-403A-9D21-C6D18D9F62D2}" presName="compNode" presStyleCnt="0"/>
      <dgm:spPr/>
    </dgm:pt>
    <dgm:pt modelId="{4EE062BD-192A-4224-B32F-21BE89259091}" type="pres">
      <dgm:prSet presAssocID="{19137BCF-1FCE-403A-9D21-C6D18D9F62D2}" presName="bgRect" presStyleLbl="bgShp" presStyleIdx="0" presStyleCnt="4"/>
      <dgm:spPr/>
    </dgm:pt>
    <dgm:pt modelId="{740D9AD7-5872-4B98-BBAC-D1856BDF0FCD}" type="pres">
      <dgm:prSet presAssocID="{19137BCF-1FCE-403A-9D21-C6D18D9F62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D30301D9-8AA0-4DD5-825F-7CA8C9DB63DD}" type="pres">
      <dgm:prSet presAssocID="{19137BCF-1FCE-403A-9D21-C6D18D9F62D2}" presName="spaceRect" presStyleCnt="0"/>
      <dgm:spPr/>
    </dgm:pt>
    <dgm:pt modelId="{E53E12F4-6663-4942-A1EF-44D5B089D58A}" type="pres">
      <dgm:prSet presAssocID="{19137BCF-1FCE-403A-9D21-C6D18D9F62D2}" presName="parTx" presStyleLbl="revTx" presStyleIdx="0" presStyleCnt="4">
        <dgm:presLayoutVars>
          <dgm:chMax val="0"/>
          <dgm:chPref val="0"/>
        </dgm:presLayoutVars>
      </dgm:prSet>
      <dgm:spPr/>
    </dgm:pt>
    <dgm:pt modelId="{D8FF8199-B359-49EC-8DA5-954260451D10}" type="pres">
      <dgm:prSet presAssocID="{3B9CF02A-5569-4FEE-9536-73062D3DEF48}" presName="sibTrans" presStyleCnt="0"/>
      <dgm:spPr/>
    </dgm:pt>
    <dgm:pt modelId="{181F0717-4004-498A-AC5E-7584CA13709D}" type="pres">
      <dgm:prSet presAssocID="{387DE946-16D1-4737-A52F-8EC9C624CB4A}" presName="compNode" presStyleCnt="0"/>
      <dgm:spPr/>
    </dgm:pt>
    <dgm:pt modelId="{15734948-2DC1-4360-9013-55C911D8C046}" type="pres">
      <dgm:prSet presAssocID="{387DE946-16D1-4737-A52F-8EC9C624CB4A}" presName="bgRect" presStyleLbl="bgShp" presStyleIdx="1" presStyleCnt="4" custLinFactNeighborY="5503"/>
      <dgm:spPr/>
    </dgm:pt>
    <dgm:pt modelId="{C1DAD259-71AC-4E29-93AB-16A58E865CF4}" type="pres">
      <dgm:prSet presAssocID="{387DE946-16D1-4737-A52F-8EC9C624CB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E51F63DA-4869-4AE5-B3A1-8B02C31357B5}" type="pres">
      <dgm:prSet presAssocID="{387DE946-16D1-4737-A52F-8EC9C624CB4A}" presName="spaceRect" presStyleCnt="0"/>
      <dgm:spPr/>
    </dgm:pt>
    <dgm:pt modelId="{8D53F756-2F83-4FB0-979C-0073A8BAE7A4}" type="pres">
      <dgm:prSet presAssocID="{387DE946-16D1-4737-A52F-8EC9C624CB4A}" presName="parTx" presStyleLbl="revTx" presStyleIdx="1" presStyleCnt="4">
        <dgm:presLayoutVars>
          <dgm:chMax val="0"/>
          <dgm:chPref val="0"/>
        </dgm:presLayoutVars>
      </dgm:prSet>
      <dgm:spPr/>
    </dgm:pt>
    <dgm:pt modelId="{A7229AF9-C62E-4F39-A955-D190F62D3056}" type="pres">
      <dgm:prSet presAssocID="{FE8D8721-168D-4247-8ED4-F39235855D23}" presName="sibTrans" presStyleCnt="0"/>
      <dgm:spPr/>
    </dgm:pt>
    <dgm:pt modelId="{5512CD11-6B16-46DA-9496-36818CB2CAD9}" type="pres">
      <dgm:prSet presAssocID="{46A03C1D-C904-4AC1-AA13-5F3168D4C738}" presName="compNode" presStyleCnt="0"/>
      <dgm:spPr/>
    </dgm:pt>
    <dgm:pt modelId="{1D85FF99-95AE-46C9-9CFA-DE0FFE5A314E}" type="pres">
      <dgm:prSet presAssocID="{46A03C1D-C904-4AC1-AA13-5F3168D4C738}" presName="bgRect" presStyleLbl="bgShp" presStyleIdx="2" presStyleCnt="4"/>
      <dgm:spPr/>
    </dgm:pt>
    <dgm:pt modelId="{75F4B48F-F7B0-4361-93C3-C46D6E29C173}" type="pres">
      <dgm:prSet presAssocID="{46A03C1D-C904-4AC1-AA13-5F3168D4C7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6F92485-7D71-4801-938F-E44EDA573A54}" type="pres">
      <dgm:prSet presAssocID="{46A03C1D-C904-4AC1-AA13-5F3168D4C738}" presName="spaceRect" presStyleCnt="0"/>
      <dgm:spPr/>
    </dgm:pt>
    <dgm:pt modelId="{638F5655-9997-49B3-897A-B084C0E029BD}" type="pres">
      <dgm:prSet presAssocID="{46A03C1D-C904-4AC1-AA13-5F3168D4C738}" presName="parTx" presStyleLbl="revTx" presStyleIdx="2" presStyleCnt="4">
        <dgm:presLayoutVars>
          <dgm:chMax val="0"/>
          <dgm:chPref val="0"/>
        </dgm:presLayoutVars>
      </dgm:prSet>
      <dgm:spPr/>
    </dgm:pt>
    <dgm:pt modelId="{CB795610-99EA-41DD-8E7B-E6029EF79B52}" type="pres">
      <dgm:prSet presAssocID="{E42B4D92-0370-4C5E-876F-D21A46C94DA9}" presName="sibTrans" presStyleCnt="0"/>
      <dgm:spPr/>
    </dgm:pt>
    <dgm:pt modelId="{5200B80A-A73C-4290-9D12-24FE0613F32F}" type="pres">
      <dgm:prSet presAssocID="{1896BD86-9156-4062-8FBA-C25323809C70}" presName="compNode" presStyleCnt="0"/>
      <dgm:spPr/>
    </dgm:pt>
    <dgm:pt modelId="{1BD16EDE-DD86-42EB-B96C-F5169BC3134E}" type="pres">
      <dgm:prSet presAssocID="{1896BD86-9156-4062-8FBA-C25323809C70}" presName="bgRect" presStyleLbl="bgShp" presStyleIdx="3" presStyleCnt="4"/>
      <dgm:spPr/>
    </dgm:pt>
    <dgm:pt modelId="{456951FB-1397-40F4-BB27-35E9EB84EDC4}" type="pres">
      <dgm:prSet presAssocID="{1896BD86-9156-4062-8FBA-C25323809C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933F319B-14DA-44A0-9726-5AAF5604CB53}" type="pres">
      <dgm:prSet presAssocID="{1896BD86-9156-4062-8FBA-C25323809C70}" presName="spaceRect" presStyleCnt="0"/>
      <dgm:spPr/>
    </dgm:pt>
    <dgm:pt modelId="{88C14200-2FC8-47A9-9AA6-2B13C2B6E7B6}" type="pres">
      <dgm:prSet presAssocID="{1896BD86-9156-4062-8FBA-C25323809C7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857702-7AB4-4D57-9001-A5923AAF61F9}" srcId="{DB962C5A-BA99-4C18-A3DB-303087F4906B}" destId="{387DE946-16D1-4737-A52F-8EC9C624CB4A}" srcOrd="1" destOrd="0" parTransId="{05BF5EBA-3A87-4387-B882-6AF385DC3B75}" sibTransId="{FE8D8721-168D-4247-8ED4-F39235855D23}"/>
    <dgm:cxn modelId="{3F6B5B16-3219-4598-B37C-99B6FB29AD1E}" type="presOf" srcId="{DB962C5A-BA99-4C18-A3DB-303087F4906B}" destId="{853D3D07-B396-4109-B1CF-CEE2F295DE63}" srcOrd="0" destOrd="0" presId="urn:microsoft.com/office/officeart/2018/2/layout/IconVerticalSolidList"/>
    <dgm:cxn modelId="{BB8E402A-B28D-4FB7-8404-10A322F87534}" type="presOf" srcId="{387DE946-16D1-4737-A52F-8EC9C624CB4A}" destId="{8D53F756-2F83-4FB0-979C-0073A8BAE7A4}" srcOrd="0" destOrd="0" presId="urn:microsoft.com/office/officeart/2018/2/layout/IconVerticalSolidList"/>
    <dgm:cxn modelId="{980D1C3C-5914-42EB-B755-421F529EC5C9}" type="presOf" srcId="{19137BCF-1FCE-403A-9D21-C6D18D9F62D2}" destId="{E53E12F4-6663-4942-A1EF-44D5B089D58A}" srcOrd="0" destOrd="0" presId="urn:microsoft.com/office/officeart/2018/2/layout/IconVerticalSolidList"/>
    <dgm:cxn modelId="{DF332964-7A4C-43F2-8FC7-1624712338C4}" srcId="{DB962C5A-BA99-4C18-A3DB-303087F4906B}" destId="{19137BCF-1FCE-403A-9D21-C6D18D9F62D2}" srcOrd="0" destOrd="0" parTransId="{505E0ED6-B5B2-4D2E-B91D-F6DDA3A3F929}" sibTransId="{3B9CF02A-5569-4FEE-9536-73062D3DEF48}"/>
    <dgm:cxn modelId="{CB359577-FEEA-4C86-811C-B73226F31E8A}" type="presOf" srcId="{1896BD86-9156-4062-8FBA-C25323809C70}" destId="{88C14200-2FC8-47A9-9AA6-2B13C2B6E7B6}" srcOrd="0" destOrd="0" presId="urn:microsoft.com/office/officeart/2018/2/layout/IconVerticalSolidList"/>
    <dgm:cxn modelId="{A6EE8F82-E559-4AF0-817E-0D19113FA03B}" type="presOf" srcId="{46A03C1D-C904-4AC1-AA13-5F3168D4C738}" destId="{638F5655-9997-49B3-897A-B084C0E029BD}" srcOrd="0" destOrd="0" presId="urn:microsoft.com/office/officeart/2018/2/layout/IconVerticalSolidList"/>
    <dgm:cxn modelId="{72E1C885-5731-4619-883D-0EEAA3F53E60}" srcId="{DB962C5A-BA99-4C18-A3DB-303087F4906B}" destId="{1896BD86-9156-4062-8FBA-C25323809C70}" srcOrd="3" destOrd="0" parTransId="{6D3C0B30-371B-4559-A5FE-F4C244226698}" sibTransId="{7C53EE30-FC47-46A3-BBC5-E077D3241BEA}"/>
    <dgm:cxn modelId="{E076D18E-1CC2-42BD-984D-3DBF30100FC5}" srcId="{DB962C5A-BA99-4C18-A3DB-303087F4906B}" destId="{46A03C1D-C904-4AC1-AA13-5F3168D4C738}" srcOrd="2" destOrd="0" parTransId="{D348D27D-5AB4-45DC-B505-51FF27E2D02C}" sibTransId="{E42B4D92-0370-4C5E-876F-D21A46C94DA9}"/>
    <dgm:cxn modelId="{CC8DA6C2-7E22-49D6-BF74-6B376BEB9DF4}" type="presParOf" srcId="{853D3D07-B396-4109-B1CF-CEE2F295DE63}" destId="{D22ACD12-ABFC-4BA0-9EA8-DAB228D36841}" srcOrd="0" destOrd="0" presId="urn:microsoft.com/office/officeart/2018/2/layout/IconVerticalSolidList"/>
    <dgm:cxn modelId="{2D8E01D6-DE69-4BAF-9566-7F47E7D17E02}" type="presParOf" srcId="{D22ACD12-ABFC-4BA0-9EA8-DAB228D36841}" destId="{4EE062BD-192A-4224-B32F-21BE89259091}" srcOrd="0" destOrd="0" presId="urn:microsoft.com/office/officeart/2018/2/layout/IconVerticalSolidList"/>
    <dgm:cxn modelId="{A8094CF6-9F3F-492F-A548-2F74E4A82F08}" type="presParOf" srcId="{D22ACD12-ABFC-4BA0-9EA8-DAB228D36841}" destId="{740D9AD7-5872-4B98-BBAC-D1856BDF0FCD}" srcOrd="1" destOrd="0" presId="urn:microsoft.com/office/officeart/2018/2/layout/IconVerticalSolidList"/>
    <dgm:cxn modelId="{B6F23E9E-AF29-49FA-9FDB-5F2C19595C7E}" type="presParOf" srcId="{D22ACD12-ABFC-4BA0-9EA8-DAB228D36841}" destId="{D30301D9-8AA0-4DD5-825F-7CA8C9DB63DD}" srcOrd="2" destOrd="0" presId="urn:microsoft.com/office/officeart/2018/2/layout/IconVerticalSolidList"/>
    <dgm:cxn modelId="{0F387A0B-55EE-43E3-8E07-DE15698E4E9F}" type="presParOf" srcId="{D22ACD12-ABFC-4BA0-9EA8-DAB228D36841}" destId="{E53E12F4-6663-4942-A1EF-44D5B089D58A}" srcOrd="3" destOrd="0" presId="urn:microsoft.com/office/officeart/2018/2/layout/IconVerticalSolidList"/>
    <dgm:cxn modelId="{0AC58F39-75CE-446F-823C-FB0467636E11}" type="presParOf" srcId="{853D3D07-B396-4109-B1CF-CEE2F295DE63}" destId="{D8FF8199-B359-49EC-8DA5-954260451D10}" srcOrd="1" destOrd="0" presId="urn:microsoft.com/office/officeart/2018/2/layout/IconVerticalSolidList"/>
    <dgm:cxn modelId="{8A60DE00-539B-44F5-97F0-1D99A8196958}" type="presParOf" srcId="{853D3D07-B396-4109-B1CF-CEE2F295DE63}" destId="{181F0717-4004-498A-AC5E-7584CA13709D}" srcOrd="2" destOrd="0" presId="urn:microsoft.com/office/officeart/2018/2/layout/IconVerticalSolidList"/>
    <dgm:cxn modelId="{ADE46CD9-2654-4D1D-94BD-CF8C6261AC95}" type="presParOf" srcId="{181F0717-4004-498A-AC5E-7584CA13709D}" destId="{15734948-2DC1-4360-9013-55C911D8C046}" srcOrd="0" destOrd="0" presId="urn:microsoft.com/office/officeart/2018/2/layout/IconVerticalSolidList"/>
    <dgm:cxn modelId="{86F6B8C5-078A-49F8-BD24-6CDBBE28A698}" type="presParOf" srcId="{181F0717-4004-498A-AC5E-7584CA13709D}" destId="{C1DAD259-71AC-4E29-93AB-16A58E865CF4}" srcOrd="1" destOrd="0" presId="urn:microsoft.com/office/officeart/2018/2/layout/IconVerticalSolidList"/>
    <dgm:cxn modelId="{FD9DE53D-4965-499A-BE1E-FC1B1919C6E0}" type="presParOf" srcId="{181F0717-4004-498A-AC5E-7584CA13709D}" destId="{E51F63DA-4869-4AE5-B3A1-8B02C31357B5}" srcOrd="2" destOrd="0" presId="urn:microsoft.com/office/officeart/2018/2/layout/IconVerticalSolidList"/>
    <dgm:cxn modelId="{8E8DA144-BB98-414F-9476-860D95617926}" type="presParOf" srcId="{181F0717-4004-498A-AC5E-7584CA13709D}" destId="{8D53F756-2F83-4FB0-979C-0073A8BAE7A4}" srcOrd="3" destOrd="0" presId="urn:microsoft.com/office/officeart/2018/2/layout/IconVerticalSolidList"/>
    <dgm:cxn modelId="{8A5BB6E7-4328-4005-A7E5-341D5A8CF7CE}" type="presParOf" srcId="{853D3D07-B396-4109-B1CF-CEE2F295DE63}" destId="{A7229AF9-C62E-4F39-A955-D190F62D3056}" srcOrd="3" destOrd="0" presId="urn:microsoft.com/office/officeart/2018/2/layout/IconVerticalSolidList"/>
    <dgm:cxn modelId="{F9467288-94B9-46A0-95B4-00FD3F481CC3}" type="presParOf" srcId="{853D3D07-B396-4109-B1CF-CEE2F295DE63}" destId="{5512CD11-6B16-46DA-9496-36818CB2CAD9}" srcOrd="4" destOrd="0" presId="urn:microsoft.com/office/officeart/2018/2/layout/IconVerticalSolidList"/>
    <dgm:cxn modelId="{8DF7B6AD-49EE-4F74-9705-F19D38452779}" type="presParOf" srcId="{5512CD11-6B16-46DA-9496-36818CB2CAD9}" destId="{1D85FF99-95AE-46C9-9CFA-DE0FFE5A314E}" srcOrd="0" destOrd="0" presId="urn:microsoft.com/office/officeart/2018/2/layout/IconVerticalSolidList"/>
    <dgm:cxn modelId="{E2EBD9D7-6EF2-4BBF-A0B4-384B1A03515E}" type="presParOf" srcId="{5512CD11-6B16-46DA-9496-36818CB2CAD9}" destId="{75F4B48F-F7B0-4361-93C3-C46D6E29C173}" srcOrd="1" destOrd="0" presId="urn:microsoft.com/office/officeart/2018/2/layout/IconVerticalSolidList"/>
    <dgm:cxn modelId="{F3647761-F286-4B16-8FDC-61B29A711F37}" type="presParOf" srcId="{5512CD11-6B16-46DA-9496-36818CB2CAD9}" destId="{96F92485-7D71-4801-938F-E44EDA573A54}" srcOrd="2" destOrd="0" presId="urn:microsoft.com/office/officeart/2018/2/layout/IconVerticalSolidList"/>
    <dgm:cxn modelId="{FE5A37DE-4A24-46AF-B739-0B1EF1C5E59D}" type="presParOf" srcId="{5512CD11-6B16-46DA-9496-36818CB2CAD9}" destId="{638F5655-9997-49B3-897A-B084C0E029BD}" srcOrd="3" destOrd="0" presId="urn:microsoft.com/office/officeart/2018/2/layout/IconVerticalSolidList"/>
    <dgm:cxn modelId="{32DA88C4-6078-4934-B421-9469009ADF2B}" type="presParOf" srcId="{853D3D07-B396-4109-B1CF-CEE2F295DE63}" destId="{CB795610-99EA-41DD-8E7B-E6029EF79B52}" srcOrd="5" destOrd="0" presId="urn:microsoft.com/office/officeart/2018/2/layout/IconVerticalSolidList"/>
    <dgm:cxn modelId="{A7F211F1-5452-4476-AD96-06DF60EC3AB2}" type="presParOf" srcId="{853D3D07-B396-4109-B1CF-CEE2F295DE63}" destId="{5200B80A-A73C-4290-9D12-24FE0613F32F}" srcOrd="6" destOrd="0" presId="urn:microsoft.com/office/officeart/2018/2/layout/IconVerticalSolidList"/>
    <dgm:cxn modelId="{128B3AB0-B47C-45E9-8A3A-643BD48AB23E}" type="presParOf" srcId="{5200B80A-A73C-4290-9D12-24FE0613F32F}" destId="{1BD16EDE-DD86-42EB-B96C-F5169BC3134E}" srcOrd="0" destOrd="0" presId="urn:microsoft.com/office/officeart/2018/2/layout/IconVerticalSolidList"/>
    <dgm:cxn modelId="{6E75F82F-FBF5-471A-A1D4-A28C31782288}" type="presParOf" srcId="{5200B80A-A73C-4290-9D12-24FE0613F32F}" destId="{456951FB-1397-40F4-BB27-35E9EB84EDC4}" srcOrd="1" destOrd="0" presId="urn:microsoft.com/office/officeart/2018/2/layout/IconVerticalSolidList"/>
    <dgm:cxn modelId="{5A523997-4908-43C9-B921-AF246A3E2F1B}" type="presParOf" srcId="{5200B80A-A73C-4290-9D12-24FE0613F32F}" destId="{933F319B-14DA-44A0-9726-5AAF5604CB53}" srcOrd="2" destOrd="0" presId="urn:microsoft.com/office/officeart/2018/2/layout/IconVerticalSolidList"/>
    <dgm:cxn modelId="{C262ACBF-8E19-4F75-BC4F-9A040CD0DFEA}" type="presParOf" srcId="{5200B80A-A73C-4290-9D12-24FE0613F32F}" destId="{88C14200-2FC8-47A9-9AA6-2B13C2B6E7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D1837-EC8A-4555-884D-43C6031F328D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87923C-D019-4C4D-A23D-75830913AF5F}">
      <dgm:prSet/>
      <dgm:spPr/>
      <dgm:t>
        <a:bodyPr/>
        <a:lstStyle/>
        <a:p>
          <a:r>
            <a:rPr lang="en-US"/>
            <a:t>Morning Rounds </a:t>
          </a:r>
        </a:p>
      </dgm:t>
    </dgm:pt>
    <dgm:pt modelId="{0763A114-A0C2-4735-A3D9-CF1E908C3EF1}" type="parTrans" cxnId="{246F1982-B4AE-4EF3-B7D7-146478334EEF}">
      <dgm:prSet/>
      <dgm:spPr/>
      <dgm:t>
        <a:bodyPr/>
        <a:lstStyle/>
        <a:p>
          <a:endParaRPr lang="en-US"/>
        </a:p>
      </dgm:t>
    </dgm:pt>
    <dgm:pt modelId="{F558C62B-F505-4F10-A474-0E1A26C890FF}" type="sibTrans" cxnId="{246F1982-B4AE-4EF3-B7D7-146478334EEF}">
      <dgm:prSet/>
      <dgm:spPr/>
      <dgm:t>
        <a:bodyPr/>
        <a:lstStyle/>
        <a:p>
          <a:endParaRPr lang="en-US"/>
        </a:p>
      </dgm:t>
    </dgm:pt>
    <dgm:pt modelId="{6DBACA3A-25B1-46B7-B664-E4B6C1674A52}">
      <dgm:prSet/>
      <dgm:spPr/>
      <dgm:t>
        <a:bodyPr/>
        <a:lstStyle/>
        <a:p>
          <a:r>
            <a:rPr lang="en-US" dirty="0"/>
            <a:t>2 day shifters and the nightshift person</a:t>
          </a:r>
        </a:p>
      </dgm:t>
    </dgm:pt>
    <dgm:pt modelId="{63DCEFAA-95C8-47D5-BAE2-2999953EBD1E}" type="parTrans" cxnId="{6D3D6B06-FD35-495C-B920-B985BB370D02}">
      <dgm:prSet/>
      <dgm:spPr/>
      <dgm:t>
        <a:bodyPr/>
        <a:lstStyle/>
        <a:p>
          <a:endParaRPr lang="en-US"/>
        </a:p>
      </dgm:t>
    </dgm:pt>
    <dgm:pt modelId="{20759933-956E-4B9E-A479-10A422ED787C}" type="sibTrans" cxnId="{6D3D6B06-FD35-495C-B920-B985BB370D02}">
      <dgm:prSet/>
      <dgm:spPr/>
      <dgm:t>
        <a:bodyPr/>
        <a:lstStyle/>
        <a:p>
          <a:endParaRPr lang="en-US"/>
        </a:p>
      </dgm:t>
    </dgm:pt>
    <dgm:pt modelId="{943BB377-95E4-40D5-98F5-3F706F83EB3D}">
      <dgm:prSet/>
      <dgm:spPr/>
      <dgm:t>
        <a:bodyPr/>
        <a:lstStyle/>
        <a:p>
          <a:r>
            <a:rPr lang="en-US"/>
            <a:t>Heavier staffing for plaza 2</a:t>
          </a:r>
        </a:p>
      </dgm:t>
    </dgm:pt>
    <dgm:pt modelId="{DD866212-140B-4599-A704-A0ACE7A7BF8F}" type="parTrans" cxnId="{F5C5D343-FA22-4FE0-A769-DA972231D6E6}">
      <dgm:prSet/>
      <dgm:spPr/>
      <dgm:t>
        <a:bodyPr/>
        <a:lstStyle/>
        <a:p>
          <a:endParaRPr lang="en-US"/>
        </a:p>
      </dgm:t>
    </dgm:pt>
    <dgm:pt modelId="{4DBB9192-269A-4854-A0FA-ADEA19BACBB2}" type="sibTrans" cxnId="{F5C5D343-FA22-4FE0-A769-DA972231D6E6}">
      <dgm:prSet/>
      <dgm:spPr/>
      <dgm:t>
        <a:bodyPr/>
        <a:lstStyle/>
        <a:p>
          <a:endParaRPr lang="en-US"/>
        </a:p>
      </dgm:t>
    </dgm:pt>
    <dgm:pt modelId="{DFC44125-1924-4759-80A5-32D141E98785}">
      <dgm:prSet/>
      <dgm:spPr/>
      <dgm:t>
        <a:bodyPr/>
        <a:lstStyle/>
        <a:p>
          <a:r>
            <a:rPr lang="en-US"/>
            <a:t>Plaza 1 can call if help is needed (&gt;4 people waiting, type and screen, needs to walk over a specimen, ect.)</a:t>
          </a:r>
        </a:p>
      </dgm:t>
    </dgm:pt>
    <dgm:pt modelId="{42281813-BC2B-4CE2-BBD3-F7F9EB82AA55}" type="parTrans" cxnId="{1834838C-FD80-4009-926F-D6511CA51A78}">
      <dgm:prSet/>
      <dgm:spPr/>
      <dgm:t>
        <a:bodyPr/>
        <a:lstStyle/>
        <a:p>
          <a:endParaRPr lang="en-US"/>
        </a:p>
      </dgm:t>
    </dgm:pt>
    <dgm:pt modelId="{CF832DF4-BDE9-498F-A1E7-2597A6045222}" type="sibTrans" cxnId="{1834838C-FD80-4009-926F-D6511CA51A78}">
      <dgm:prSet/>
      <dgm:spPr/>
      <dgm:t>
        <a:bodyPr/>
        <a:lstStyle/>
        <a:p>
          <a:endParaRPr lang="en-US"/>
        </a:p>
      </dgm:t>
    </dgm:pt>
    <dgm:pt modelId="{D6F9335A-98FB-4115-8353-E479806B9BCF}" type="pres">
      <dgm:prSet presAssocID="{90AD1837-EC8A-4555-884D-43C6031F328D}" presName="Name0" presStyleCnt="0">
        <dgm:presLayoutVars>
          <dgm:dir/>
          <dgm:animLvl val="lvl"/>
          <dgm:resizeHandles val="exact"/>
        </dgm:presLayoutVars>
      </dgm:prSet>
      <dgm:spPr/>
    </dgm:pt>
    <dgm:pt modelId="{CBD19524-AF27-4A2D-831C-D0F71F93721A}" type="pres">
      <dgm:prSet presAssocID="{0587923C-D019-4C4D-A23D-75830913AF5F}" presName="composite" presStyleCnt="0"/>
      <dgm:spPr/>
    </dgm:pt>
    <dgm:pt modelId="{ADD37FD4-3AE8-4B08-AE0B-DBDC21102520}" type="pres">
      <dgm:prSet presAssocID="{0587923C-D019-4C4D-A23D-75830913AF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A307C6D-3719-4953-8B8B-6E10F4E46826}" type="pres">
      <dgm:prSet presAssocID="{0587923C-D019-4C4D-A23D-75830913AF5F}" presName="desTx" presStyleLbl="alignAccFollowNode1" presStyleIdx="0" presStyleCnt="2">
        <dgm:presLayoutVars>
          <dgm:bulletEnabled val="1"/>
        </dgm:presLayoutVars>
      </dgm:prSet>
      <dgm:spPr/>
    </dgm:pt>
    <dgm:pt modelId="{99E44EDF-A2C5-4389-BA23-743949C0984F}" type="pres">
      <dgm:prSet presAssocID="{F558C62B-F505-4F10-A474-0E1A26C890FF}" presName="space" presStyleCnt="0"/>
      <dgm:spPr/>
    </dgm:pt>
    <dgm:pt modelId="{38666C1E-88B9-487F-BEF7-FF71AD595E02}" type="pres">
      <dgm:prSet presAssocID="{943BB377-95E4-40D5-98F5-3F706F83EB3D}" presName="composite" presStyleCnt="0"/>
      <dgm:spPr/>
    </dgm:pt>
    <dgm:pt modelId="{97AA8B61-6390-4FB3-BEC1-AEBD8C812E68}" type="pres">
      <dgm:prSet presAssocID="{943BB377-95E4-40D5-98F5-3F706F83EB3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A354DC5-C586-4F75-A480-0295DFD0E5E5}" type="pres">
      <dgm:prSet presAssocID="{943BB377-95E4-40D5-98F5-3F706F83EB3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A61D300-9D6F-4D93-AE5E-7367820B06EE}" type="presOf" srcId="{90AD1837-EC8A-4555-884D-43C6031F328D}" destId="{D6F9335A-98FB-4115-8353-E479806B9BCF}" srcOrd="0" destOrd="0" presId="urn:microsoft.com/office/officeart/2005/8/layout/hList1"/>
    <dgm:cxn modelId="{6D3D6B06-FD35-495C-B920-B985BB370D02}" srcId="{0587923C-D019-4C4D-A23D-75830913AF5F}" destId="{6DBACA3A-25B1-46B7-B664-E4B6C1674A52}" srcOrd="0" destOrd="0" parTransId="{63DCEFAA-95C8-47D5-BAE2-2999953EBD1E}" sibTransId="{20759933-956E-4B9E-A479-10A422ED787C}"/>
    <dgm:cxn modelId="{5302AF26-C7BE-4BCC-BF6D-E42667D27171}" type="presOf" srcId="{0587923C-D019-4C4D-A23D-75830913AF5F}" destId="{ADD37FD4-3AE8-4B08-AE0B-DBDC21102520}" srcOrd="0" destOrd="0" presId="urn:microsoft.com/office/officeart/2005/8/layout/hList1"/>
    <dgm:cxn modelId="{440B5832-EF36-4516-A5F9-F0EEF8705B82}" type="presOf" srcId="{DFC44125-1924-4759-80A5-32D141E98785}" destId="{FA354DC5-C586-4F75-A480-0295DFD0E5E5}" srcOrd="0" destOrd="0" presId="urn:microsoft.com/office/officeart/2005/8/layout/hList1"/>
    <dgm:cxn modelId="{F5C5D343-FA22-4FE0-A769-DA972231D6E6}" srcId="{90AD1837-EC8A-4555-884D-43C6031F328D}" destId="{943BB377-95E4-40D5-98F5-3F706F83EB3D}" srcOrd="1" destOrd="0" parTransId="{DD866212-140B-4599-A704-A0ACE7A7BF8F}" sibTransId="{4DBB9192-269A-4854-A0FA-ADEA19BACBB2}"/>
    <dgm:cxn modelId="{2D499255-5C54-4153-809F-FC529B0EE6AA}" type="presOf" srcId="{943BB377-95E4-40D5-98F5-3F706F83EB3D}" destId="{97AA8B61-6390-4FB3-BEC1-AEBD8C812E68}" srcOrd="0" destOrd="0" presId="urn:microsoft.com/office/officeart/2005/8/layout/hList1"/>
    <dgm:cxn modelId="{246F1982-B4AE-4EF3-B7D7-146478334EEF}" srcId="{90AD1837-EC8A-4555-884D-43C6031F328D}" destId="{0587923C-D019-4C4D-A23D-75830913AF5F}" srcOrd="0" destOrd="0" parTransId="{0763A114-A0C2-4735-A3D9-CF1E908C3EF1}" sibTransId="{F558C62B-F505-4F10-A474-0E1A26C890FF}"/>
    <dgm:cxn modelId="{1834838C-FD80-4009-926F-D6511CA51A78}" srcId="{943BB377-95E4-40D5-98F5-3F706F83EB3D}" destId="{DFC44125-1924-4759-80A5-32D141E98785}" srcOrd="0" destOrd="0" parTransId="{42281813-BC2B-4CE2-BBD3-F7F9EB82AA55}" sibTransId="{CF832DF4-BDE9-498F-A1E7-2597A6045222}"/>
    <dgm:cxn modelId="{B1C4E6A8-6EC5-4683-B8E4-5F2A9E49AE68}" type="presOf" srcId="{6DBACA3A-25B1-46B7-B664-E4B6C1674A52}" destId="{8A307C6D-3719-4953-8B8B-6E10F4E46826}" srcOrd="0" destOrd="0" presId="urn:microsoft.com/office/officeart/2005/8/layout/hList1"/>
    <dgm:cxn modelId="{0A82541F-6A5F-4F75-8547-B2A99D12408C}" type="presParOf" srcId="{D6F9335A-98FB-4115-8353-E479806B9BCF}" destId="{CBD19524-AF27-4A2D-831C-D0F71F93721A}" srcOrd="0" destOrd="0" presId="urn:microsoft.com/office/officeart/2005/8/layout/hList1"/>
    <dgm:cxn modelId="{D0D1D38D-50FC-4F24-837A-622D15D0A2DC}" type="presParOf" srcId="{CBD19524-AF27-4A2D-831C-D0F71F93721A}" destId="{ADD37FD4-3AE8-4B08-AE0B-DBDC21102520}" srcOrd="0" destOrd="0" presId="urn:microsoft.com/office/officeart/2005/8/layout/hList1"/>
    <dgm:cxn modelId="{65A609AA-5080-444B-8193-20481C43DC84}" type="presParOf" srcId="{CBD19524-AF27-4A2D-831C-D0F71F93721A}" destId="{8A307C6D-3719-4953-8B8B-6E10F4E46826}" srcOrd="1" destOrd="0" presId="urn:microsoft.com/office/officeart/2005/8/layout/hList1"/>
    <dgm:cxn modelId="{94BA8407-0AF8-4066-AB34-AEF73011DB55}" type="presParOf" srcId="{D6F9335A-98FB-4115-8353-E479806B9BCF}" destId="{99E44EDF-A2C5-4389-BA23-743949C0984F}" srcOrd="1" destOrd="0" presId="urn:microsoft.com/office/officeart/2005/8/layout/hList1"/>
    <dgm:cxn modelId="{F1D08983-9EF1-4B96-ACC3-CA23C6CC6542}" type="presParOf" srcId="{D6F9335A-98FB-4115-8353-E479806B9BCF}" destId="{38666C1E-88B9-487F-BEF7-FF71AD595E02}" srcOrd="2" destOrd="0" presId="urn:microsoft.com/office/officeart/2005/8/layout/hList1"/>
    <dgm:cxn modelId="{F9543C24-86A0-4ADF-A4DC-A31EF0A108E5}" type="presParOf" srcId="{38666C1E-88B9-487F-BEF7-FF71AD595E02}" destId="{97AA8B61-6390-4FB3-BEC1-AEBD8C812E68}" srcOrd="0" destOrd="0" presId="urn:microsoft.com/office/officeart/2005/8/layout/hList1"/>
    <dgm:cxn modelId="{2ED7BAE2-1BCA-4861-AA7B-D6FC4EDF0EA1}" type="presParOf" srcId="{38666C1E-88B9-487F-BEF7-FF71AD595E02}" destId="{FA354DC5-C586-4F75-A480-0295DFD0E5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13F4D4-5ECC-4303-A249-64794F42F2F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DE63A9-4411-408D-AC4D-B037305CA760}">
      <dgm:prSet/>
      <dgm:spPr/>
      <dgm:t>
        <a:bodyPr/>
        <a:lstStyle/>
        <a:p>
          <a:pPr>
            <a:defRPr b="1"/>
          </a:pPr>
          <a:r>
            <a:rPr lang="en-US" dirty="0"/>
            <a:t>Phlebotomist #1- Tube Station</a:t>
          </a:r>
        </a:p>
      </dgm:t>
    </dgm:pt>
    <dgm:pt modelId="{1598230C-EC83-4588-9862-A8D564180D3E}" type="parTrans" cxnId="{32D81609-80C9-4B83-ADCC-8DFDC4BC4643}">
      <dgm:prSet/>
      <dgm:spPr/>
      <dgm:t>
        <a:bodyPr/>
        <a:lstStyle/>
        <a:p>
          <a:endParaRPr lang="en-US"/>
        </a:p>
      </dgm:t>
    </dgm:pt>
    <dgm:pt modelId="{146FA747-9BF4-4E74-A342-767FFF0DD00A}" type="sibTrans" cxnId="{32D81609-80C9-4B83-ADCC-8DFDC4BC4643}">
      <dgm:prSet/>
      <dgm:spPr/>
      <dgm:t>
        <a:bodyPr/>
        <a:lstStyle/>
        <a:p>
          <a:endParaRPr lang="en-US"/>
        </a:p>
      </dgm:t>
    </dgm:pt>
    <dgm:pt modelId="{B33F7380-A8E7-4C1C-A788-334B422E0F5E}">
      <dgm:prSet/>
      <dgm:spPr/>
      <dgm:t>
        <a:bodyPr/>
        <a:lstStyle/>
        <a:p>
          <a:r>
            <a:rPr lang="en-US" dirty="0"/>
            <a:t>Specimen processing: answering the tube station, receiving specimens, gets specimens ready for testing (spin &amp; pour off, rock, properly store send outs), add-on’s, answering phones.</a:t>
          </a:r>
        </a:p>
      </dgm:t>
    </dgm:pt>
    <dgm:pt modelId="{11799C74-AA6F-41FD-9C45-AF820A74D8A8}" type="parTrans" cxnId="{171FAC95-15DB-4859-93F5-3911AD914472}">
      <dgm:prSet/>
      <dgm:spPr/>
      <dgm:t>
        <a:bodyPr/>
        <a:lstStyle/>
        <a:p>
          <a:endParaRPr lang="en-US"/>
        </a:p>
      </dgm:t>
    </dgm:pt>
    <dgm:pt modelId="{1EA8B332-7FC0-4ACF-9159-B367E836CF9A}" type="sibTrans" cxnId="{171FAC95-15DB-4859-93F5-3911AD914472}">
      <dgm:prSet/>
      <dgm:spPr/>
      <dgm:t>
        <a:bodyPr/>
        <a:lstStyle/>
        <a:p>
          <a:endParaRPr lang="en-US"/>
        </a:p>
      </dgm:t>
    </dgm:pt>
    <dgm:pt modelId="{722F332C-3FDB-493E-A905-06387FD20916}">
      <dgm:prSet/>
      <dgm:spPr/>
      <dgm:t>
        <a:bodyPr/>
        <a:lstStyle/>
        <a:p>
          <a:pPr>
            <a:defRPr b="1"/>
          </a:pPr>
          <a:r>
            <a:rPr lang="en-US" dirty="0"/>
            <a:t>Phlebotomist #2-Send out bench</a:t>
          </a:r>
        </a:p>
      </dgm:t>
    </dgm:pt>
    <dgm:pt modelId="{E358F9A6-3F97-40E7-B8BC-97C05F4A549E}" type="parTrans" cxnId="{6CAAE49C-F9FF-4E89-86BE-E9A09EE77443}">
      <dgm:prSet/>
      <dgm:spPr/>
      <dgm:t>
        <a:bodyPr/>
        <a:lstStyle/>
        <a:p>
          <a:endParaRPr lang="en-US"/>
        </a:p>
      </dgm:t>
    </dgm:pt>
    <dgm:pt modelId="{F7B82FB8-7AC6-4699-9DA8-B80B16214DC1}" type="sibTrans" cxnId="{6CAAE49C-F9FF-4E89-86BE-E9A09EE77443}">
      <dgm:prSet/>
      <dgm:spPr/>
      <dgm:t>
        <a:bodyPr/>
        <a:lstStyle/>
        <a:p>
          <a:endParaRPr lang="en-US"/>
        </a:p>
      </dgm:t>
    </dgm:pt>
    <dgm:pt modelId="{F582978D-E73C-4C50-97B0-1F8DD24F3D5D}">
      <dgm:prSet/>
      <dgm:spPr/>
      <dgm:t>
        <a:bodyPr/>
        <a:lstStyle/>
        <a:p>
          <a:r>
            <a:rPr lang="en-US" dirty="0"/>
            <a:t>Kit testing &amp; urinalysis, sticks inpatients and outpatients, help Plaza 1, add-on’s, answering phones, packing lists, (be sure to watch the time and close the packing list if you’re going out for rounds)</a:t>
          </a:r>
        </a:p>
      </dgm:t>
    </dgm:pt>
    <dgm:pt modelId="{417BE167-F721-4AB0-907F-14880551969A}" type="parTrans" cxnId="{F37BCAF4-51A7-4449-8BA5-37A55838CB35}">
      <dgm:prSet/>
      <dgm:spPr/>
      <dgm:t>
        <a:bodyPr/>
        <a:lstStyle/>
        <a:p>
          <a:endParaRPr lang="en-US"/>
        </a:p>
      </dgm:t>
    </dgm:pt>
    <dgm:pt modelId="{D75D3110-8B92-4432-A9B1-9D7CD3BFA22E}" type="sibTrans" cxnId="{F37BCAF4-51A7-4449-8BA5-37A55838CB35}">
      <dgm:prSet/>
      <dgm:spPr/>
      <dgm:t>
        <a:bodyPr/>
        <a:lstStyle/>
        <a:p>
          <a:endParaRPr lang="en-US"/>
        </a:p>
      </dgm:t>
    </dgm:pt>
    <dgm:pt modelId="{421C4FA1-CAE6-4DCB-A608-C8DE7D368DA8}" type="pres">
      <dgm:prSet presAssocID="{3213F4D4-5ECC-4303-A249-64794F42F2FB}" presName="root" presStyleCnt="0">
        <dgm:presLayoutVars>
          <dgm:dir/>
          <dgm:resizeHandles val="exact"/>
        </dgm:presLayoutVars>
      </dgm:prSet>
      <dgm:spPr/>
    </dgm:pt>
    <dgm:pt modelId="{F676BD2B-C6BC-440C-B811-EA30609984E7}" type="pres">
      <dgm:prSet presAssocID="{22DE63A9-4411-408D-AC4D-B037305CA760}" presName="compNode" presStyleCnt="0"/>
      <dgm:spPr/>
    </dgm:pt>
    <dgm:pt modelId="{4DB84960-0C93-404C-BA14-22BA43407988}" type="pres">
      <dgm:prSet presAssocID="{22DE63A9-4411-408D-AC4D-B037305CA760}" presName="iconRect" presStyleLbl="node1" presStyleIdx="0" presStyleCnt="2" custLinFactNeighborX="-7377" custLinFactNeighborY="-122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BAB29AED-0B9C-401A-8CF4-B93E3E11B36C}" type="pres">
      <dgm:prSet presAssocID="{22DE63A9-4411-408D-AC4D-B037305CA760}" presName="iconSpace" presStyleCnt="0"/>
      <dgm:spPr/>
    </dgm:pt>
    <dgm:pt modelId="{854A15B8-85EA-4936-9BFA-7CA8FC890D5C}" type="pres">
      <dgm:prSet presAssocID="{22DE63A9-4411-408D-AC4D-B037305CA760}" presName="parTx" presStyleLbl="revTx" presStyleIdx="0" presStyleCnt="4">
        <dgm:presLayoutVars>
          <dgm:chMax val="0"/>
          <dgm:chPref val="0"/>
        </dgm:presLayoutVars>
      </dgm:prSet>
      <dgm:spPr/>
    </dgm:pt>
    <dgm:pt modelId="{0738E631-2B7E-441E-8539-88D646CBAA5C}" type="pres">
      <dgm:prSet presAssocID="{22DE63A9-4411-408D-AC4D-B037305CA760}" presName="txSpace" presStyleCnt="0"/>
      <dgm:spPr/>
    </dgm:pt>
    <dgm:pt modelId="{118A3CCD-F0B2-4FBB-AF04-9200C8F3BB19}" type="pres">
      <dgm:prSet presAssocID="{22DE63A9-4411-408D-AC4D-B037305CA760}" presName="desTx" presStyleLbl="revTx" presStyleIdx="1" presStyleCnt="4">
        <dgm:presLayoutVars/>
      </dgm:prSet>
      <dgm:spPr/>
    </dgm:pt>
    <dgm:pt modelId="{DD7D0997-C972-4060-8D04-1198D0ED10CB}" type="pres">
      <dgm:prSet presAssocID="{146FA747-9BF4-4E74-A342-767FFF0DD00A}" presName="sibTrans" presStyleCnt="0"/>
      <dgm:spPr/>
    </dgm:pt>
    <dgm:pt modelId="{646ED465-9F54-4222-927D-734D956F3A0C}" type="pres">
      <dgm:prSet presAssocID="{722F332C-3FDB-493E-A905-06387FD20916}" presName="compNode" presStyleCnt="0"/>
      <dgm:spPr/>
    </dgm:pt>
    <dgm:pt modelId="{74F314D7-CCE4-4455-B8C9-E2F912D7FE79}" type="pres">
      <dgm:prSet presAssocID="{722F332C-3FDB-493E-A905-06387FD2091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 with solid fill"/>
        </a:ext>
      </dgm:extLst>
    </dgm:pt>
    <dgm:pt modelId="{A49EA900-2A51-451F-945A-5F99F8461498}" type="pres">
      <dgm:prSet presAssocID="{722F332C-3FDB-493E-A905-06387FD20916}" presName="iconSpace" presStyleCnt="0"/>
      <dgm:spPr/>
    </dgm:pt>
    <dgm:pt modelId="{DB2A6F5D-6036-4C1B-9DB5-4F4188649D60}" type="pres">
      <dgm:prSet presAssocID="{722F332C-3FDB-493E-A905-06387FD20916}" presName="parTx" presStyleLbl="revTx" presStyleIdx="2" presStyleCnt="4">
        <dgm:presLayoutVars>
          <dgm:chMax val="0"/>
          <dgm:chPref val="0"/>
        </dgm:presLayoutVars>
      </dgm:prSet>
      <dgm:spPr/>
    </dgm:pt>
    <dgm:pt modelId="{93ACB375-DD3D-4CAB-ACB4-E3C20FE5349F}" type="pres">
      <dgm:prSet presAssocID="{722F332C-3FDB-493E-A905-06387FD20916}" presName="txSpace" presStyleCnt="0"/>
      <dgm:spPr/>
    </dgm:pt>
    <dgm:pt modelId="{86248E3B-7D0E-4AE6-8601-CF587D009DB2}" type="pres">
      <dgm:prSet presAssocID="{722F332C-3FDB-493E-A905-06387FD20916}" presName="desTx" presStyleLbl="revTx" presStyleIdx="3" presStyleCnt="4">
        <dgm:presLayoutVars/>
      </dgm:prSet>
      <dgm:spPr/>
    </dgm:pt>
  </dgm:ptLst>
  <dgm:cxnLst>
    <dgm:cxn modelId="{32D81609-80C9-4B83-ADCC-8DFDC4BC4643}" srcId="{3213F4D4-5ECC-4303-A249-64794F42F2FB}" destId="{22DE63A9-4411-408D-AC4D-B037305CA760}" srcOrd="0" destOrd="0" parTransId="{1598230C-EC83-4588-9862-A8D564180D3E}" sibTransId="{146FA747-9BF4-4E74-A342-767FFF0DD00A}"/>
    <dgm:cxn modelId="{A8ECF40E-E5A4-43B4-AFCB-3BBEDBA425F7}" type="presOf" srcId="{F582978D-E73C-4C50-97B0-1F8DD24F3D5D}" destId="{86248E3B-7D0E-4AE6-8601-CF587D009DB2}" srcOrd="0" destOrd="0" presId="urn:microsoft.com/office/officeart/2018/2/layout/IconLabelDescriptionList"/>
    <dgm:cxn modelId="{1AC08B0F-D0A5-4399-A48F-999C82F756F1}" type="presOf" srcId="{22DE63A9-4411-408D-AC4D-B037305CA760}" destId="{854A15B8-85EA-4936-9BFA-7CA8FC890D5C}" srcOrd="0" destOrd="0" presId="urn:microsoft.com/office/officeart/2018/2/layout/IconLabelDescriptionList"/>
    <dgm:cxn modelId="{171FAC95-15DB-4859-93F5-3911AD914472}" srcId="{22DE63A9-4411-408D-AC4D-B037305CA760}" destId="{B33F7380-A8E7-4C1C-A788-334B422E0F5E}" srcOrd="0" destOrd="0" parTransId="{11799C74-AA6F-41FD-9C45-AF820A74D8A8}" sibTransId="{1EA8B332-7FC0-4ACF-9159-B367E836CF9A}"/>
    <dgm:cxn modelId="{6CAAE49C-F9FF-4E89-86BE-E9A09EE77443}" srcId="{3213F4D4-5ECC-4303-A249-64794F42F2FB}" destId="{722F332C-3FDB-493E-A905-06387FD20916}" srcOrd="1" destOrd="0" parTransId="{E358F9A6-3F97-40E7-B8BC-97C05F4A549E}" sibTransId="{F7B82FB8-7AC6-4699-9DA8-B80B16214DC1}"/>
    <dgm:cxn modelId="{1BC182A6-38D8-4B99-81A7-D3B35695821F}" type="presOf" srcId="{B33F7380-A8E7-4C1C-A788-334B422E0F5E}" destId="{118A3CCD-F0B2-4FBB-AF04-9200C8F3BB19}" srcOrd="0" destOrd="0" presId="urn:microsoft.com/office/officeart/2018/2/layout/IconLabelDescriptionList"/>
    <dgm:cxn modelId="{0C1A94E6-EB70-4A14-A1A2-CAD89B56B88C}" type="presOf" srcId="{3213F4D4-5ECC-4303-A249-64794F42F2FB}" destId="{421C4FA1-CAE6-4DCB-A608-C8DE7D368DA8}" srcOrd="0" destOrd="0" presId="urn:microsoft.com/office/officeart/2018/2/layout/IconLabelDescriptionList"/>
    <dgm:cxn modelId="{976AEBE7-4C56-4965-B201-DBE6FFCAD1C4}" type="presOf" srcId="{722F332C-3FDB-493E-A905-06387FD20916}" destId="{DB2A6F5D-6036-4C1B-9DB5-4F4188649D60}" srcOrd="0" destOrd="0" presId="urn:microsoft.com/office/officeart/2018/2/layout/IconLabelDescriptionList"/>
    <dgm:cxn modelId="{F37BCAF4-51A7-4449-8BA5-37A55838CB35}" srcId="{722F332C-3FDB-493E-A905-06387FD20916}" destId="{F582978D-E73C-4C50-97B0-1F8DD24F3D5D}" srcOrd="0" destOrd="0" parTransId="{417BE167-F721-4AB0-907F-14880551969A}" sibTransId="{D75D3110-8B92-4432-A9B1-9D7CD3BFA22E}"/>
    <dgm:cxn modelId="{857BB048-B150-4540-8EDB-0E1C84FE8D6E}" type="presParOf" srcId="{421C4FA1-CAE6-4DCB-A608-C8DE7D368DA8}" destId="{F676BD2B-C6BC-440C-B811-EA30609984E7}" srcOrd="0" destOrd="0" presId="urn:microsoft.com/office/officeart/2018/2/layout/IconLabelDescriptionList"/>
    <dgm:cxn modelId="{30FBA0BE-1182-4D7F-9B1E-33800977506B}" type="presParOf" srcId="{F676BD2B-C6BC-440C-B811-EA30609984E7}" destId="{4DB84960-0C93-404C-BA14-22BA43407988}" srcOrd="0" destOrd="0" presId="urn:microsoft.com/office/officeart/2018/2/layout/IconLabelDescriptionList"/>
    <dgm:cxn modelId="{6C8D73E5-41DD-48A0-9D95-356EB672E87E}" type="presParOf" srcId="{F676BD2B-C6BC-440C-B811-EA30609984E7}" destId="{BAB29AED-0B9C-401A-8CF4-B93E3E11B36C}" srcOrd="1" destOrd="0" presId="urn:microsoft.com/office/officeart/2018/2/layout/IconLabelDescriptionList"/>
    <dgm:cxn modelId="{4C7B6E5F-E960-4722-A84D-A7B4F4EE49E6}" type="presParOf" srcId="{F676BD2B-C6BC-440C-B811-EA30609984E7}" destId="{854A15B8-85EA-4936-9BFA-7CA8FC890D5C}" srcOrd="2" destOrd="0" presId="urn:microsoft.com/office/officeart/2018/2/layout/IconLabelDescriptionList"/>
    <dgm:cxn modelId="{AB5B7B5F-0B7C-4FCF-842E-352EF5E0795E}" type="presParOf" srcId="{F676BD2B-C6BC-440C-B811-EA30609984E7}" destId="{0738E631-2B7E-441E-8539-88D646CBAA5C}" srcOrd="3" destOrd="0" presId="urn:microsoft.com/office/officeart/2018/2/layout/IconLabelDescriptionList"/>
    <dgm:cxn modelId="{D64B0249-CDAD-4EB6-8355-77686837A5AA}" type="presParOf" srcId="{F676BD2B-C6BC-440C-B811-EA30609984E7}" destId="{118A3CCD-F0B2-4FBB-AF04-9200C8F3BB19}" srcOrd="4" destOrd="0" presId="urn:microsoft.com/office/officeart/2018/2/layout/IconLabelDescriptionList"/>
    <dgm:cxn modelId="{A1697A73-1519-4267-8430-EFC3156EB568}" type="presParOf" srcId="{421C4FA1-CAE6-4DCB-A608-C8DE7D368DA8}" destId="{DD7D0997-C972-4060-8D04-1198D0ED10CB}" srcOrd="1" destOrd="0" presId="urn:microsoft.com/office/officeart/2018/2/layout/IconLabelDescriptionList"/>
    <dgm:cxn modelId="{1B19ED3A-9F41-4CB9-B50B-6609D9B9DF5A}" type="presParOf" srcId="{421C4FA1-CAE6-4DCB-A608-C8DE7D368DA8}" destId="{646ED465-9F54-4222-927D-734D956F3A0C}" srcOrd="2" destOrd="0" presId="urn:microsoft.com/office/officeart/2018/2/layout/IconLabelDescriptionList"/>
    <dgm:cxn modelId="{449621DD-2B41-4F55-A3F1-5D181D5C6310}" type="presParOf" srcId="{646ED465-9F54-4222-927D-734D956F3A0C}" destId="{74F314D7-CCE4-4455-B8C9-E2F912D7FE79}" srcOrd="0" destOrd="0" presId="urn:microsoft.com/office/officeart/2018/2/layout/IconLabelDescriptionList"/>
    <dgm:cxn modelId="{4BB4E620-1B2A-497C-BF5C-53B836E9AEF2}" type="presParOf" srcId="{646ED465-9F54-4222-927D-734D956F3A0C}" destId="{A49EA900-2A51-451F-945A-5F99F8461498}" srcOrd="1" destOrd="0" presId="urn:microsoft.com/office/officeart/2018/2/layout/IconLabelDescriptionList"/>
    <dgm:cxn modelId="{75A7E95A-83CE-433E-96CB-21C7D1DC9108}" type="presParOf" srcId="{646ED465-9F54-4222-927D-734D956F3A0C}" destId="{DB2A6F5D-6036-4C1B-9DB5-4F4188649D60}" srcOrd="2" destOrd="0" presId="urn:microsoft.com/office/officeart/2018/2/layout/IconLabelDescriptionList"/>
    <dgm:cxn modelId="{F1DA580C-6167-4858-874D-1847E4FB08BE}" type="presParOf" srcId="{646ED465-9F54-4222-927D-734D956F3A0C}" destId="{93ACB375-DD3D-4CAB-ACB4-E3C20FE5349F}" srcOrd="3" destOrd="0" presId="urn:microsoft.com/office/officeart/2018/2/layout/IconLabelDescriptionList"/>
    <dgm:cxn modelId="{8BD80130-4E6C-4142-B238-92C864DD3734}" type="presParOf" srcId="{646ED465-9F54-4222-927D-734D956F3A0C}" destId="{86248E3B-7D0E-4AE6-8601-CF587D009DB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062BD-192A-4224-B32F-21BE89259091}">
      <dsp:nvSpPr>
        <dsp:cNvPr id="0" name=""/>
        <dsp:cNvSpPr/>
      </dsp:nvSpPr>
      <dsp:spPr>
        <a:xfrm>
          <a:off x="0" y="2215"/>
          <a:ext cx="6651253" cy="11230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D9AD7-5872-4B98-BBAC-D1856BDF0FCD}">
      <dsp:nvSpPr>
        <dsp:cNvPr id="0" name=""/>
        <dsp:cNvSpPr/>
      </dsp:nvSpPr>
      <dsp:spPr>
        <a:xfrm>
          <a:off x="339712" y="254894"/>
          <a:ext cx="617659" cy="617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E12F4-6663-4942-A1EF-44D5B089D58A}">
      <dsp:nvSpPr>
        <dsp:cNvPr id="0" name=""/>
        <dsp:cNvSpPr/>
      </dsp:nvSpPr>
      <dsp:spPr>
        <a:xfrm>
          <a:off x="1297085" y="2215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Specimen containers (not tests) received into the lab: 15,231</a:t>
          </a:r>
        </a:p>
      </dsp:txBody>
      <dsp:txXfrm>
        <a:off x="1297085" y="2215"/>
        <a:ext cx="5354167" cy="1123017"/>
      </dsp:txXfrm>
    </dsp:sp>
    <dsp:sp modelId="{15734948-2DC1-4360-9013-55C911D8C046}">
      <dsp:nvSpPr>
        <dsp:cNvPr id="0" name=""/>
        <dsp:cNvSpPr/>
      </dsp:nvSpPr>
      <dsp:spPr>
        <a:xfrm>
          <a:off x="0" y="1467787"/>
          <a:ext cx="6651253" cy="11230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AD259-71AC-4E29-93AB-16A58E865CF4}">
      <dsp:nvSpPr>
        <dsp:cNvPr id="0" name=""/>
        <dsp:cNvSpPr/>
      </dsp:nvSpPr>
      <dsp:spPr>
        <a:xfrm>
          <a:off x="339712" y="1658666"/>
          <a:ext cx="617659" cy="617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3F756-2F83-4FB0-979C-0073A8BAE7A4}">
      <dsp:nvSpPr>
        <dsp:cNvPr id="0" name=""/>
        <dsp:cNvSpPr/>
      </dsp:nvSpPr>
      <dsp:spPr>
        <a:xfrm>
          <a:off x="1297085" y="1405987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# of tests verified: 17,597 - 2,791 manually resulted</a:t>
          </a:r>
        </a:p>
      </dsp:txBody>
      <dsp:txXfrm>
        <a:off x="1297085" y="1405987"/>
        <a:ext cx="5354167" cy="1123017"/>
      </dsp:txXfrm>
    </dsp:sp>
    <dsp:sp modelId="{1D85FF99-95AE-46C9-9CFA-DE0FFE5A314E}">
      <dsp:nvSpPr>
        <dsp:cNvPr id="0" name=""/>
        <dsp:cNvSpPr/>
      </dsp:nvSpPr>
      <dsp:spPr>
        <a:xfrm>
          <a:off x="0" y="2809759"/>
          <a:ext cx="6651253" cy="11230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4B48F-F7B0-4361-93C3-C46D6E29C173}">
      <dsp:nvSpPr>
        <dsp:cNvPr id="0" name=""/>
        <dsp:cNvSpPr/>
      </dsp:nvSpPr>
      <dsp:spPr>
        <a:xfrm>
          <a:off x="339712" y="3062438"/>
          <a:ext cx="617659" cy="617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F5655-9997-49B3-897A-B084C0E029BD}">
      <dsp:nvSpPr>
        <dsp:cNvPr id="0" name=""/>
        <dsp:cNvSpPr/>
      </dsp:nvSpPr>
      <dsp:spPr>
        <a:xfrm>
          <a:off x="1297085" y="2809759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Averaging about 600 containers per weekday.</a:t>
          </a:r>
        </a:p>
      </dsp:txBody>
      <dsp:txXfrm>
        <a:off x="1297085" y="2809759"/>
        <a:ext cx="5354167" cy="1123017"/>
      </dsp:txXfrm>
    </dsp:sp>
    <dsp:sp modelId="{1BD16EDE-DD86-42EB-B96C-F5169BC3134E}">
      <dsp:nvSpPr>
        <dsp:cNvPr id="0" name=""/>
        <dsp:cNvSpPr/>
      </dsp:nvSpPr>
      <dsp:spPr>
        <a:xfrm>
          <a:off x="0" y="4213530"/>
          <a:ext cx="6651253" cy="11230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951FB-1397-40F4-BB27-35E9EB84EDC4}">
      <dsp:nvSpPr>
        <dsp:cNvPr id="0" name=""/>
        <dsp:cNvSpPr/>
      </dsp:nvSpPr>
      <dsp:spPr>
        <a:xfrm>
          <a:off x="339712" y="4466209"/>
          <a:ext cx="617659" cy="6176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14200-2FC8-47A9-9AA6-2B13C2B6E7B6}">
      <dsp:nvSpPr>
        <dsp:cNvPr id="0" name=""/>
        <dsp:cNvSpPr/>
      </dsp:nvSpPr>
      <dsp:spPr>
        <a:xfrm>
          <a:off x="1297085" y="4213530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Averaging about 400 containers per weekend day.</a:t>
          </a:r>
        </a:p>
      </dsp:txBody>
      <dsp:txXfrm>
        <a:off x="1297085" y="4213530"/>
        <a:ext cx="5354167" cy="1123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7FD4-3AE8-4B08-AE0B-DBDC21102520}">
      <dsp:nvSpPr>
        <dsp:cNvPr id="0" name=""/>
        <dsp:cNvSpPr/>
      </dsp:nvSpPr>
      <dsp:spPr>
        <a:xfrm>
          <a:off x="49" y="151503"/>
          <a:ext cx="4728626" cy="835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Morning Rounds </a:t>
          </a:r>
        </a:p>
      </dsp:txBody>
      <dsp:txXfrm>
        <a:off x="49" y="151503"/>
        <a:ext cx="4728626" cy="835200"/>
      </dsp:txXfrm>
    </dsp:sp>
    <dsp:sp modelId="{8A307C6D-3719-4953-8B8B-6E10F4E46826}">
      <dsp:nvSpPr>
        <dsp:cNvPr id="0" name=""/>
        <dsp:cNvSpPr/>
      </dsp:nvSpPr>
      <dsp:spPr>
        <a:xfrm>
          <a:off x="49" y="986703"/>
          <a:ext cx="4728626" cy="24279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2 day shifters and the nightshift person</a:t>
          </a:r>
        </a:p>
      </dsp:txBody>
      <dsp:txXfrm>
        <a:off x="49" y="986703"/>
        <a:ext cx="4728626" cy="2427952"/>
      </dsp:txXfrm>
    </dsp:sp>
    <dsp:sp modelId="{97AA8B61-6390-4FB3-BEC1-AEBD8C812E68}">
      <dsp:nvSpPr>
        <dsp:cNvPr id="0" name=""/>
        <dsp:cNvSpPr/>
      </dsp:nvSpPr>
      <dsp:spPr>
        <a:xfrm>
          <a:off x="5390683" y="151503"/>
          <a:ext cx="4728626" cy="83520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Heavier staffing for plaza 2</a:t>
          </a:r>
        </a:p>
      </dsp:txBody>
      <dsp:txXfrm>
        <a:off x="5390683" y="151503"/>
        <a:ext cx="4728626" cy="835200"/>
      </dsp:txXfrm>
    </dsp:sp>
    <dsp:sp modelId="{FA354DC5-C586-4F75-A480-0295DFD0E5E5}">
      <dsp:nvSpPr>
        <dsp:cNvPr id="0" name=""/>
        <dsp:cNvSpPr/>
      </dsp:nvSpPr>
      <dsp:spPr>
        <a:xfrm>
          <a:off x="5390683" y="986703"/>
          <a:ext cx="4728626" cy="2427952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Plaza 1 can call if help is needed (&gt;4 people waiting, type and screen, needs to walk over a specimen, ect.)</a:t>
          </a:r>
        </a:p>
      </dsp:txBody>
      <dsp:txXfrm>
        <a:off x="5390683" y="986703"/>
        <a:ext cx="4728626" cy="2427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84960-0C93-404C-BA14-22BA43407988}">
      <dsp:nvSpPr>
        <dsp:cNvPr id="0" name=""/>
        <dsp:cNvSpPr/>
      </dsp:nvSpPr>
      <dsp:spPr>
        <a:xfrm>
          <a:off x="250139" y="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A15B8-85EA-4936-9BFA-7CA8FC890D5C}">
      <dsp:nvSpPr>
        <dsp:cNvPr id="0" name=""/>
        <dsp:cNvSpPr/>
      </dsp:nvSpPr>
      <dsp:spPr>
        <a:xfrm>
          <a:off x="361679" y="1804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Phlebotomist #1- Tube Station</a:t>
          </a:r>
        </a:p>
      </dsp:txBody>
      <dsp:txXfrm>
        <a:off x="361679" y="1804505"/>
        <a:ext cx="4320000" cy="648000"/>
      </dsp:txXfrm>
    </dsp:sp>
    <dsp:sp modelId="{118A3CCD-F0B2-4FBB-AF04-9200C8F3BB19}">
      <dsp:nvSpPr>
        <dsp:cNvPr id="0" name=""/>
        <dsp:cNvSpPr/>
      </dsp:nvSpPr>
      <dsp:spPr>
        <a:xfrm>
          <a:off x="361679" y="2524541"/>
          <a:ext cx="4320000" cy="121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Specimen processing: answering the tube station, receiving specimens, gets specimens ready for testing (spin &amp; pour off, rock, properly store send outs), add-on’s, answering phones.</a:t>
          </a:r>
        </a:p>
      </dsp:txBody>
      <dsp:txXfrm>
        <a:off x="361679" y="2524541"/>
        <a:ext cx="4320000" cy="1214886"/>
      </dsp:txXfrm>
    </dsp:sp>
    <dsp:sp modelId="{74F314D7-CCE4-4455-B8C9-E2F912D7FE79}">
      <dsp:nvSpPr>
        <dsp:cNvPr id="0" name=""/>
        <dsp:cNvSpPr/>
      </dsp:nvSpPr>
      <dsp:spPr>
        <a:xfrm>
          <a:off x="5437679" y="13762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A6F5D-6036-4C1B-9DB5-4F4188649D60}">
      <dsp:nvSpPr>
        <dsp:cNvPr id="0" name=""/>
        <dsp:cNvSpPr/>
      </dsp:nvSpPr>
      <dsp:spPr>
        <a:xfrm>
          <a:off x="5437679" y="1804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Phlebotomist #2-Send out bench</a:t>
          </a:r>
        </a:p>
      </dsp:txBody>
      <dsp:txXfrm>
        <a:off x="5437679" y="1804505"/>
        <a:ext cx="4320000" cy="648000"/>
      </dsp:txXfrm>
    </dsp:sp>
    <dsp:sp modelId="{86248E3B-7D0E-4AE6-8601-CF587D009DB2}">
      <dsp:nvSpPr>
        <dsp:cNvPr id="0" name=""/>
        <dsp:cNvSpPr/>
      </dsp:nvSpPr>
      <dsp:spPr>
        <a:xfrm>
          <a:off x="5437679" y="2524541"/>
          <a:ext cx="4320000" cy="121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Kit testing &amp; urinalysis, sticks inpatients and outpatients, help Plaza 1, add-on’s, answering phones, packing lists, (be sure to watch the time and close the packing list if you’re going out for rounds)</a:t>
          </a:r>
        </a:p>
      </dsp:txBody>
      <dsp:txXfrm>
        <a:off x="5437679" y="2524541"/>
        <a:ext cx="4320000" cy="121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8007" cy="467311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2659" y="0"/>
            <a:ext cx="3108007" cy="467311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r">
              <a:defRPr sz="1200"/>
            </a:lvl1pPr>
          </a:lstStyle>
          <a:p>
            <a:fld id="{63E3A45E-0AE4-4529-A2A5-2BB7CFCEDA3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1" tIns="47101" rIns="94201" bIns="47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7233" y="4482296"/>
            <a:ext cx="5737860" cy="3667333"/>
          </a:xfrm>
          <a:prstGeom prst="rect">
            <a:avLst/>
          </a:prstGeom>
        </p:spPr>
        <p:txBody>
          <a:bodyPr vert="horz" lIns="94201" tIns="47101" rIns="94201" bIns="47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555"/>
            <a:ext cx="3108007" cy="467310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2659" y="8846555"/>
            <a:ext cx="3108007" cy="467310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r">
              <a:defRPr sz="1200"/>
            </a:lvl1pPr>
          </a:lstStyle>
          <a:p>
            <a:fld id="{B525ADCE-0588-4EBF-8E47-A2996530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5ADCE-0588-4EBF-8E47-A2996530D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5ADCE-0588-4EBF-8E47-A2996530D4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DCD1-6E12-9AF8-667F-4A1BB2CA4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960C2-115A-445D-E271-DADD241AD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D07A-EF3A-C0AB-3837-DB624F99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742A-57D8-43CA-95E8-9A942DD881DB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2017D-B4E7-6DCD-D365-71A4F01E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F00A0-8FD6-1366-4ECB-3609ED55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BC41-506C-C129-81DE-95A96B3C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184CF-875F-736F-551E-A69B53CA6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F1C47-C086-03F1-E440-06268545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C70-1FA1-4704-B557-A3528F662D04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431A7-C707-0764-FA81-69DF3920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F02B7-5709-2C12-233F-543EDAA9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9C8350-4853-B50B-C7E9-0397EE21A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051ED-D893-59BD-E69D-B5011B1E1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6DC8-042D-61EC-CF38-329AE658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80A-E522-4FE6-934A-F5C36B802144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404E9-049C-3066-0163-0FCCC8ED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E1363-F972-12F4-F4F5-4DB242E9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4A90-15FD-F7AE-FE87-A4FFADB5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6B56-91B0-A417-AF9D-2F486E17F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9EBF-C758-44E7-AEE5-C5AB09DF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046D-5919-4C6A-B2C2-4DCFE8CB3A6E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645C-2668-CB8D-36D8-21247CF8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5893D-AF63-D089-F4E2-6388B8A3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6AF5-74D5-ADF5-4BEF-370B707A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4765-242C-65FA-8F4B-7CAACFE64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D4CFF-0A9A-87CD-472C-D59C6FBB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D901-41C3-49CA-9C3B-3A51DE710F6E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EA07-8C66-F8DB-05DD-ADD11BB6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EC9C3-93AB-69AA-30B1-E7F5092B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8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C9C3-F297-EF00-BEBE-D9FD8681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37D7E-CDA8-1684-53D2-FBCC05CF6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888EB-8BB8-6CD1-EB53-B15A9B155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0F980-C316-723D-6352-820AF7F8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CBF-9D49-4C73-B26A-8AAC7A636360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3B43-A6DD-4632-6BA5-DD1A2D3A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C872F-85CF-AD21-66CA-E30CCD0A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4539-23E1-9C58-C54D-5ECDD78A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5035C-8F5A-F8F9-2373-DC0E6058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1D459-CDB4-CDC9-BED3-F05998185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7F9E-6749-58E7-5E5E-A76D276DD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D8B67-71E0-7231-99F0-31EBC6AC7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434C1-A769-C3EF-0D11-F3B679CB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1BB6-A537-4C18-B1DB-08CCB58CF7DB}" type="datetime1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A0422-B250-8336-0674-9644FC78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A89F0-1495-FA53-5C0A-F99CEFEC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A555-DD04-AF57-8AED-676E8AFB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81E0E-E078-2BDC-6ADA-DDF5F262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DF53-09DA-4954-81F7-08D0FA0F54F9}" type="datetime1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DBA1-9A13-DDDE-344F-C98D8BA1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19BA8-FB34-338C-22AC-5D0357C4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5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1BA5C-2A55-14D4-87A0-8DE08BED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1F4-DD07-4932-8D52-7000C6ADB49F}" type="datetime1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BF40F-46DF-920D-BF90-DEBE1F59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2877D-F5C2-9EA7-7044-E1289C62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C9E3-DC8E-9DF5-FD5E-A1F0AFDF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3B2C6-B9CA-035A-9B3C-C4873030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39EBA-B7A4-E176-E983-2FC7D259D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EC0C3-FFC8-DEBD-5DC6-1ACFD548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6AA5-6E5B-4B68-B1F3-CCCAA4D8512F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BC487-492C-BEA6-4585-C7B2EB79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01C75-5A07-0EA5-6FA3-6D10B507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4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0105-73EE-100A-C57B-7875F9F4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7133E-DB2F-8289-86D2-B339AB99A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EFD72-380B-AA49-073A-E2286D944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F2BEF-090B-D1F2-C207-68646EDD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0829-BEEF-4A59-A689-7A2D209B5BFF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6142D-097F-2EF0-9866-28C8EC8C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35464-DE83-74DC-FCE8-4FEEF11F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3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4BC4-4DE9-D11C-1304-2CB676D6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08D67-D3F9-6B94-18EC-0B2B955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924F-F6B3-BBAC-504D-90F675867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41470A-FC4D-450D-929A-0336F455D99A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F956D-62D4-FE64-5A25-FCDF564B0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ADDCD-D147-2F2B-D338-F0180F0B7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5C0AD0-22B4-4C1E-9E70-0D363253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AhOiWDiio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C3DDC7-0F0C-4CE1-5C15-6FDFF6E3E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March 2026 Phlebotomy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377D0-85E1-5694-C382-B5C61B2A5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Davie Medical Center Laboratory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0DBB0-CA1A-638E-96FB-7A3F1716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CFB0D-A782-C104-37B9-2723E1C8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 dirty="0"/>
              <a:t>Phlebotomy Coordinator AHWFB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F00D-B4C9-BAB5-3C01-AE6A086D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sz="2000"/>
              <a:t>High school diploma or GED</a:t>
            </a:r>
          </a:p>
          <a:p>
            <a:r>
              <a:rPr lang="en-US" sz="2000"/>
              <a:t>3 years phlebotomy experience</a:t>
            </a:r>
          </a:p>
          <a:p>
            <a:r>
              <a:rPr lang="en-US" sz="2000"/>
              <a:t>Phlebotomy Technician certification, ASCP preferred.</a:t>
            </a: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F0EFC-9486-C9FA-B060-8DE83C829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66" y="717012"/>
            <a:ext cx="3529938" cy="5446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C1A66-126E-39EF-2FD3-BC0E9182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2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Crying GIFs | GIFDB.com">
            <a:extLst>
              <a:ext uri="{FF2B5EF4-FFF2-40B4-BE49-F238E27FC236}">
                <a16:creationId xmlns:a16="http://schemas.microsoft.com/office/drawing/2014/main" id="{F7E77A51-10B1-6AF9-36A6-002B4822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770" y="399922"/>
            <a:ext cx="437712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202D7-2CF2-E873-3E10-049E21826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4337" y="253448"/>
            <a:ext cx="3192494" cy="2905170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4D6A6F-8AC8-DB4A-F187-8812B32BE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303" y="3631096"/>
            <a:ext cx="4070056" cy="2760560"/>
          </a:xfrm>
          <a:prstGeom prst="rect">
            <a:avLst/>
          </a:prstGeom>
        </p:spPr>
      </p:pic>
      <p:pic>
        <p:nvPicPr>
          <p:cNvPr id="1028" name="Picture 4" descr="Best Cry Ever on Make a GIF">
            <a:extLst>
              <a:ext uri="{FF2B5EF4-FFF2-40B4-BE49-F238E27FC236}">
                <a16:creationId xmlns:a16="http://schemas.microsoft.com/office/drawing/2014/main" id="{3BEBAC6F-C2A1-DDAA-15D6-63C2BC28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8" y="3728168"/>
            <a:ext cx="4190052" cy="28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7A55A3-C50A-FE14-4890-E81D184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1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6BC58-8770-12F5-20B8-1A20C053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/>
              <a:t>Metrics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7CDB518-24D6-1A23-D090-F9B2A5865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47033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F26D8-535D-BD24-3EC4-483E056B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FA4BE-6D3B-852C-244B-0F8C284AA172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Month of February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C89B6-4477-037E-DFA9-F30EF8B1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53" t="606"/>
          <a:stretch>
            <a:fillRect/>
          </a:stretch>
        </p:blipFill>
        <p:spPr>
          <a:xfrm>
            <a:off x="862934" y="2072640"/>
            <a:ext cx="10454257" cy="41281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1B556-0671-2ABD-2504-7CD72524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A3F03-DCEC-8E77-49FA-BD0C7BE2ACAD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Sunday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66E39-FFA6-EADD-2833-47E26019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17" t="-1" b="211"/>
          <a:stretch>
            <a:fillRect/>
          </a:stretch>
        </p:blipFill>
        <p:spPr>
          <a:xfrm>
            <a:off x="1757903" y="2072640"/>
            <a:ext cx="8664319" cy="412813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E9079-2774-0DDE-F7EA-A824B6DE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CE5BD-5340-80AB-CF4D-D0457D27FAF8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FF784-D0F0-E4F0-DC41-E3E97CEBE5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24" b="-200"/>
          <a:stretch>
            <a:fillRect/>
          </a:stretch>
        </p:blipFill>
        <p:spPr>
          <a:xfrm>
            <a:off x="1726905" y="2072640"/>
            <a:ext cx="8726314" cy="41281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BB94EA-A4E6-AAE3-35E1-E1526DF6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CEE68-CF61-241B-1472-C556F77F46F3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Tuesday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5C101-FE50-48D1-5A79-F426C010FB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13" t="-1" b="-5228"/>
          <a:stretch>
            <a:fillRect/>
          </a:stretch>
        </p:blipFill>
        <p:spPr>
          <a:xfrm>
            <a:off x="1971559" y="2072640"/>
            <a:ext cx="8237007" cy="41281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9E238A-A786-9086-D6E8-2E3D3D66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97F17-C8F6-43E2-CBFF-5C1A13C657B2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Wednesday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4A2AA-FE83-A2D7-5CF8-099D4D1862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41" t="-1" b="-3326"/>
          <a:stretch>
            <a:fillRect/>
          </a:stretch>
        </p:blipFill>
        <p:spPr>
          <a:xfrm>
            <a:off x="1955317" y="2072640"/>
            <a:ext cx="8269491" cy="41281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01078-5946-19AB-CA4E-118C9E7B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E9584-2874-078E-3AE3-BD6BF129AB20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Thursday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08EEC-4976-5BDF-6D00-76DFC85303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70" b="-2862"/>
          <a:stretch>
            <a:fillRect/>
          </a:stretch>
        </p:blipFill>
        <p:spPr>
          <a:xfrm>
            <a:off x="1843705" y="2072640"/>
            <a:ext cx="8492714" cy="41281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FA3F3-B620-BA91-25E3-DFEDD94E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3B222-C14C-9F45-FA92-7023CA612703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BBAE0-CA15-4E1A-A3AA-F95745D5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35" b="-503"/>
          <a:stretch>
            <a:fillRect/>
          </a:stretch>
        </p:blipFill>
        <p:spPr>
          <a:xfrm>
            <a:off x="1806515" y="2072640"/>
            <a:ext cx="8567094" cy="41281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960135-BD26-A4E4-E17E-A0181832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9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1FB70-37B3-A024-58DE-ABB2BF85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vein whisperer!</a:t>
            </a:r>
          </a:p>
        </p:txBody>
      </p:sp>
      <p:pic>
        <p:nvPicPr>
          <p:cNvPr id="2050" name="Picture 2" descr="A Cartoon Guide to Becoming a Doctor: Guest Cartoon: Profile of a ...">
            <a:extLst>
              <a:ext uri="{FF2B5EF4-FFF2-40B4-BE49-F238E27FC236}">
                <a16:creationId xmlns:a16="http://schemas.microsoft.com/office/drawing/2014/main" id="{7FD299D0-B573-A812-EF94-99B24BC8FA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445" y="578738"/>
            <a:ext cx="4763261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40A79-16F3-859A-12A0-0998919D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C308D-7419-D0EE-045A-291E6AF8ECEC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Saturday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9ED43-EBFF-6A9C-F387-6368FE8E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60" t="1" b="-1428"/>
          <a:stretch>
            <a:fillRect/>
          </a:stretch>
        </p:blipFill>
        <p:spPr>
          <a:xfrm>
            <a:off x="1819634" y="2072640"/>
            <a:ext cx="8540857" cy="41281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A57A61-7023-1E64-B530-0AE408D5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1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A384D-4FEA-2A00-BEC4-94E273D6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Workflow changes based on volumes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DBB310-44F2-10FA-822D-1F085848D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501787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C72C4-3294-687B-F944-F94655D2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6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E62C2-8228-C67B-A37C-0DF921DD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tx2"/>
                </a:solidFill>
              </a:rPr>
              <a:t>When there are two phlebotomists in the laboratory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B45B50-310A-FB29-7056-88F5CC880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299286"/>
              </p:ext>
            </p:extLst>
          </p:nvPr>
        </p:nvGraphicFramePr>
        <p:xfrm>
          <a:off x="1036320" y="1499616"/>
          <a:ext cx="10119360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E035C7-B242-7B67-1859-D3C9977B27CD}"/>
              </a:ext>
            </a:extLst>
          </p:cNvPr>
          <p:cNvSpPr txBox="1"/>
          <p:nvPr/>
        </p:nvSpPr>
        <p:spPr>
          <a:xfrm>
            <a:off x="4553526" y="5292436"/>
            <a:ext cx="3121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sure to communicate and help each other, and if you need coverage ask the techs to step in.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8C9F9-E8C3-C4EC-63B2-AFAA7DF1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4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98601-2CD4-F2EE-8D3E-FA895AB06999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u="sng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Phlebotomy 3 Duties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Graphic 22" descr="Refresh">
            <a:extLst>
              <a:ext uri="{FF2B5EF4-FFF2-40B4-BE49-F238E27FC236}">
                <a16:creationId xmlns:a16="http://schemas.microsoft.com/office/drawing/2014/main" id="{55440CEE-D604-7639-65A8-85B3CD1D9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61C16-FDB0-CF37-D4C3-7AD982A892F0}"/>
              </a:ext>
            </a:extLst>
          </p:cNvPr>
          <p:cNvSpPr txBox="1"/>
          <p:nvPr/>
        </p:nvSpPr>
        <p:spPr>
          <a:xfrm>
            <a:off x="6090574" y="1695450"/>
            <a:ext cx="5625176" cy="4365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Carla- rotate stock in draw room in Plaza 2 and all phlebotomy carts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Juanita- rotate supplies in Plaza 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Nancy-Safety Walk, check expiration dates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*Refer to Stephanie for instructions and clarification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2F0CD-D7F5-9800-1B5A-B78EAF56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791652-581E-452C-B970-B3C48D4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351737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A7238-3002-D8CD-5D5A-37F911F0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6" y="2292176"/>
            <a:ext cx="8273380" cy="3329395"/>
          </a:xfrm>
        </p:spPr>
        <p:txBody>
          <a:bodyPr>
            <a:normAutofit/>
          </a:bodyPr>
          <a:lstStyle/>
          <a:p>
            <a:r>
              <a:rPr lang="en-US" sz="2000" dirty="0"/>
              <a:t>Planning for May Schedule</a:t>
            </a:r>
          </a:p>
          <a:p>
            <a:r>
              <a:rPr lang="en-US" sz="2000" dirty="0"/>
              <a:t>Who to call? – Valerie &amp; Kristen rotate call. Stephanie should not be contacted off hours for call-ins or questions.</a:t>
            </a:r>
          </a:p>
          <a:p>
            <a:r>
              <a:rPr lang="en-US" sz="2000" dirty="0"/>
              <a:t>PTO – All PTO requests must be submitted via email by the 10</a:t>
            </a:r>
            <a:r>
              <a:rPr lang="en-US" sz="2000" baseline="30000" dirty="0"/>
              <a:t>th</a:t>
            </a:r>
            <a:r>
              <a:rPr lang="en-US" sz="2000" dirty="0"/>
              <a:t> of the month prior.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7AE7B-1AFA-EEEC-983E-31259AB3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6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3A73-96FB-BAE0-ED90-16E875A8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09862"/>
            <a:ext cx="9951041" cy="36321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F31CE-4D13-3EED-A1C7-8D1A4F23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75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Youre The Best Gif How To Celebrate New Year's Eve With A Baby | PS">
            <a:extLst>
              <a:ext uri="{FF2B5EF4-FFF2-40B4-BE49-F238E27FC236}">
                <a16:creationId xmlns:a16="http://schemas.microsoft.com/office/drawing/2014/main" id="{2FA6DEEF-56C7-F5C0-C421-1DBCFDFE6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6481" y="1306669"/>
            <a:ext cx="5498268" cy="42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4D0B7-76EB-38C5-496D-2570DCAA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FAE42C-D064-AFC9-A82D-F802144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6FA9-63C7-9128-5147-B5EA282C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Only 2 blood cultures contaminated by phlebotomy in all of 2026. Zero so far this year!</a:t>
            </a:r>
          </a:p>
          <a:p>
            <a:r>
              <a:rPr lang="en-US" sz="1800">
                <a:solidFill>
                  <a:schemeClr val="tx2"/>
                </a:solidFill>
              </a:rPr>
              <a:t>Urine pregnancy turn around times at 99% last quarter!</a:t>
            </a:r>
          </a:p>
          <a:p>
            <a:r>
              <a:rPr lang="en-US" sz="1800">
                <a:solidFill>
                  <a:schemeClr val="tx2"/>
                </a:solidFill>
              </a:rPr>
              <a:t>1,684 patient collections occurred in February 2026!</a:t>
            </a:r>
          </a:p>
          <a:p>
            <a:r>
              <a:rPr lang="en-US" sz="1800">
                <a:solidFill>
                  <a:schemeClr val="tx2"/>
                </a:solidFill>
              </a:rPr>
              <a:t>2 positive patient surveys</a:t>
            </a:r>
          </a:p>
          <a:p>
            <a:r>
              <a:rPr lang="en-US" sz="1800">
                <a:solidFill>
                  <a:schemeClr val="tx2"/>
                </a:solidFill>
              </a:rPr>
              <a:t>4 coworker shout outs from Phlebotomy Week!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AD102-9B97-CBBB-5E81-DA0A333B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E4426-1970-32D7-87DA-DB4F4BF7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Blood Culture Bottle Training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65D4F-E3B5-9FFE-6452-2E29FE833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Switch to </a:t>
            </a:r>
            <a:r>
              <a:rPr lang="en-US" sz="1800" dirty="0" err="1">
                <a:solidFill>
                  <a:schemeClr val="tx2"/>
                </a:solidFill>
              </a:rPr>
              <a:t>Biomerieux</a:t>
            </a:r>
            <a:r>
              <a:rPr lang="en-US" sz="1800" dirty="0">
                <a:solidFill>
                  <a:schemeClr val="tx2"/>
                </a:solidFill>
              </a:rPr>
              <a:t> go-live on April 15</a:t>
            </a:r>
            <a:r>
              <a:rPr lang="en-US" sz="1800" baseline="30000" dirty="0">
                <a:solidFill>
                  <a:schemeClr val="tx2"/>
                </a:solidFill>
              </a:rPr>
              <a:t>th</a:t>
            </a:r>
          </a:p>
          <a:p>
            <a:pPr marL="0" indent="0">
              <a:buNone/>
            </a:pPr>
            <a:endParaRPr lang="en-US" sz="1800" baseline="30000" dirty="0">
              <a:solidFill>
                <a:schemeClr val="tx2"/>
              </a:solidFill>
              <a:hlinkClick r:id="rId2"/>
            </a:endParaRPr>
          </a:p>
          <a:p>
            <a:pPr marL="0" indent="0">
              <a:buNone/>
            </a:pPr>
            <a:endParaRPr lang="en-US" sz="1800" baseline="30000" dirty="0">
              <a:solidFill>
                <a:schemeClr val="tx2"/>
              </a:solidFill>
              <a:hlinkClick r:id="rId2"/>
            </a:endParaRPr>
          </a:p>
          <a:p>
            <a:pPr marL="0" indent="0">
              <a:buNone/>
            </a:pPr>
            <a:r>
              <a:rPr lang="en-US" sz="1800" baseline="30000" dirty="0">
                <a:solidFill>
                  <a:schemeClr val="tx2"/>
                </a:solidFill>
                <a:hlinkClick r:id="rId2"/>
              </a:rPr>
              <a:t>https://www.youtube.com/watch?v=AKsETpBWU3U&amp;t=1s</a:t>
            </a:r>
          </a:p>
          <a:p>
            <a:pPr marL="0" indent="0">
              <a:buNone/>
            </a:pPr>
            <a:endParaRPr lang="en-US" sz="1800" baseline="30000" dirty="0">
              <a:solidFill>
                <a:schemeClr val="tx2"/>
              </a:solidFill>
              <a:hlinkClick r:id="rId2"/>
            </a:endParaRPr>
          </a:p>
          <a:p>
            <a:pPr marL="0" indent="0">
              <a:buNone/>
            </a:pPr>
            <a:r>
              <a:rPr lang="en-US" sz="1800" baseline="30000" dirty="0">
                <a:solidFill>
                  <a:schemeClr val="tx2"/>
                </a:solidFill>
                <a:hlinkClick r:id="rId2"/>
              </a:rPr>
              <a:t>https://www.youtube.com/watch?v=QAhOiWDiiok</a:t>
            </a:r>
            <a:endParaRPr lang="en-US" sz="1800" baseline="30000" dirty="0">
              <a:solidFill>
                <a:schemeClr val="tx2"/>
              </a:solidFill>
            </a:endParaRPr>
          </a:p>
          <a:p>
            <a:endParaRPr lang="en-US" sz="1800" baseline="30000" dirty="0">
              <a:solidFill>
                <a:schemeClr val="tx2"/>
              </a:solidFill>
            </a:endParaRPr>
          </a:p>
          <a:p>
            <a:endParaRPr lang="en-US" sz="1800" baseline="30000" dirty="0">
              <a:solidFill>
                <a:schemeClr val="tx2"/>
              </a:solidFill>
            </a:endParaRPr>
          </a:p>
          <a:p>
            <a:endParaRPr lang="en-US" sz="1800" baseline="30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B5B3E-A9C8-29ED-2332-597B038E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EE8DF-3B23-3666-53D0-E68AED62E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566" y="286176"/>
            <a:ext cx="4855663" cy="62856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5CC0A-ADD2-C4CE-0433-4979B10E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7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9444B-C63B-E119-1F62-7D12D41BF3BB}"/>
              </a:ext>
            </a:extLst>
          </p:cNvPr>
          <p:cNvSpPr txBox="1"/>
          <p:nvPr/>
        </p:nvSpPr>
        <p:spPr>
          <a:xfrm>
            <a:off x="1137036" y="548640"/>
            <a:ext cx="99166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Shared Responsibilities: These represent the core phlebotomy expectations at all levels.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CF34-4581-1BF9-9276-9E0F12E22F4E}"/>
              </a:ext>
            </a:extLst>
          </p:cNvPr>
          <p:cNvSpPr txBox="1"/>
          <p:nvPr/>
        </p:nvSpPr>
        <p:spPr>
          <a:xfrm>
            <a:off x="1957987" y="2431767"/>
            <a:ext cx="8276026" cy="368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These duties are listed in every job level: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Accurate and timely collection of blood specimens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Accurate identification and delivery of samples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Following proper safety and patient/specimen identification procedures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Contributing to efficient department/section operations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Improving work skills through self‑study and continuing education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Preventing spread of bloodborne/airborne diseases (policies &amp; procedures)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Exhibiting/promoting a professional laboratory image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Providing age‑appropriate specimen collection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Promoting a cooperative work environment through communication &amp; teamwork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May require working any shift / weekends / holidays / taking call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8063F-9F17-85A7-5A32-17C716FD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ECA34-A5D5-A248-4BCE-83726E18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 dirty="0"/>
              <a:t>Phlebotomist AHWFB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0913-4574-90C4-D7C4-599516C3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sz="2000"/>
              <a:t>High school diploma or GED</a:t>
            </a:r>
          </a:p>
          <a:p>
            <a:r>
              <a:rPr lang="en-US" sz="2000"/>
              <a:t>1 year phlebotomy experience preferred – does not require certification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0367F-0AC5-4411-FF90-02239FAB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814" y="717012"/>
            <a:ext cx="4155242" cy="5446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5767B-DD7B-FD06-96AB-E420672D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18687-4CCA-431D-FB32-84301241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3100"/>
              <a:t>Phlebotomy Technician II AHWFB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4B22-BC07-6CEF-1280-8D204D87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1900"/>
              <a:t>High school diploma or GED</a:t>
            </a:r>
          </a:p>
          <a:p>
            <a:r>
              <a:rPr lang="en-US" sz="1900"/>
              <a:t>2 years phlebotomy experience</a:t>
            </a:r>
          </a:p>
          <a:p>
            <a:r>
              <a:rPr lang="en-US" sz="1900"/>
              <a:t>CPR Certification</a:t>
            </a:r>
          </a:p>
          <a:p>
            <a:r>
              <a:rPr lang="en-US" sz="1900"/>
              <a:t>ASCP, AMT, ASPT or equivalent certification from an accredited Phlebotomy training program that includes successful completion of a certification exam with passing scores.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22E5E-8787-CC25-D251-12B50637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437" y="661916"/>
            <a:ext cx="4737181" cy="55579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C55CB-32FC-F3E7-0FE7-7FBE2598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B44E4-B781-3FE6-19B1-EF6E6AA5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Phlebotomy Technician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5830-35AB-C208-FD5E-8FEB033E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/>
              <a:t>High school diploma or GED</a:t>
            </a:r>
          </a:p>
          <a:p>
            <a:r>
              <a:rPr lang="en-US" sz="2000"/>
              <a:t>2 years experience in home department</a:t>
            </a:r>
          </a:p>
          <a:p>
            <a:r>
              <a:rPr lang="en-US" sz="2000"/>
              <a:t>ASCP Phlebotomy Technician Certification</a:t>
            </a:r>
          </a:p>
          <a:p>
            <a:r>
              <a:rPr lang="en-US" sz="2000"/>
              <a:t>CPR Certification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FAE7A-A139-0279-51E7-48931AE6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215" y="661916"/>
            <a:ext cx="4245625" cy="55579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7AF85-7FB5-74C9-DEB8-8D61DAE2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0AD0-22B4-4C1E-9E70-0D363253D9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3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624</Words>
  <Application>Microsoft Office PowerPoint</Application>
  <PresentationFormat>Widescreen</PresentationFormat>
  <Paragraphs>112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March 2026 Phlebotomy Meeting</vt:lpstr>
      <vt:lpstr>The vein whisperer!</vt:lpstr>
      <vt:lpstr>Accomplishments</vt:lpstr>
      <vt:lpstr>Blood Culture Bottle Training</vt:lpstr>
      <vt:lpstr>PowerPoint Presentation</vt:lpstr>
      <vt:lpstr>PowerPoint Presentation</vt:lpstr>
      <vt:lpstr>Phlebotomist AHWFB</vt:lpstr>
      <vt:lpstr>Phlebotomy Technician II AHWFB</vt:lpstr>
      <vt:lpstr>Phlebotomy Technician III</vt:lpstr>
      <vt:lpstr>Phlebotomy Coordinator AHWFB</vt:lpstr>
      <vt:lpstr>PowerPoint Presentation</vt:lpstr>
      <vt:lpstr>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Workflow changes based on volumes</vt:lpstr>
      <vt:lpstr>When there are two phlebotomists in the laboratory</vt:lpstr>
      <vt:lpstr>PowerPoint Presentation</vt:lpstr>
      <vt:lpstr>PowerPoint Presentation</vt:lpstr>
      <vt:lpstr>PowerPoint Presentation</vt:lpstr>
      <vt:lpstr>PowerPoint Presentation</vt:lpstr>
    </vt:vector>
  </TitlesOfParts>
  <Company>Wake Forest Baptist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Kristen Rebecca</dc:creator>
  <cp:lastModifiedBy>Jordan-Banks, Valerie</cp:lastModifiedBy>
  <cp:revision>23</cp:revision>
  <cp:lastPrinted>2026-03-18T15:57:12Z</cp:lastPrinted>
  <dcterms:created xsi:type="dcterms:W3CDTF">2026-03-16T14:27:12Z</dcterms:created>
  <dcterms:modified xsi:type="dcterms:W3CDTF">2026-03-18T15:58:59Z</dcterms:modified>
</cp:coreProperties>
</file>