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4" r:id="rId18"/>
    <p:sldId id="275" r:id="rId19"/>
    <p:sldId id="276"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96806E-FC0F-4263-8D04-0181DBF4E5FC}"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472D-6F9F-4AC8-9EB2-CD43BA5F4CA2}" type="slidenum">
              <a:rPr lang="en-US" smtClean="0"/>
              <a:t>‹#›</a:t>
            </a:fld>
            <a:endParaRPr lang="en-US"/>
          </a:p>
        </p:txBody>
      </p:sp>
    </p:spTree>
    <p:extLst>
      <p:ext uri="{BB962C8B-B14F-4D97-AF65-F5344CB8AC3E}">
        <p14:creationId xmlns:p14="http://schemas.microsoft.com/office/powerpoint/2010/main" val="64427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6806E-FC0F-4263-8D04-0181DBF4E5FC}"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472D-6F9F-4AC8-9EB2-CD43BA5F4CA2}" type="slidenum">
              <a:rPr lang="en-US" smtClean="0"/>
              <a:t>‹#›</a:t>
            </a:fld>
            <a:endParaRPr lang="en-US"/>
          </a:p>
        </p:txBody>
      </p:sp>
    </p:spTree>
    <p:extLst>
      <p:ext uri="{BB962C8B-B14F-4D97-AF65-F5344CB8AC3E}">
        <p14:creationId xmlns:p14="http://schemas.microsoft.com/office/powerpoint/2010/main" val="2765917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6806E-FC0F-4263-8D04-0181DBF4E5FC}"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472D-6F9F-4AC8-9EB2-CD43BA5F4CA2}" type="slidenum">
              <a:rPr lang="en-US" smtClean="0"/>
              <a:t>‹#›</a:t>
            </a:fld>
            <a:endParaRPr lang="en-US"/>
          </a:p>
        </p:txBody>
      </p:sp>
    </p:spTree>
    <p:extLst>
      <p:ext uri="{BB962C8B-B14F-4D97-AF65-F5344CB8AC3E}">
        <p14:creationId xmlns:p14="http://schemas.microsoft.com/office/powerpoint/2010/main" val="313193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96806E-FC0F-4263-8D04-0181DBF4E5FC}"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472D-6F9F-4AC8-9EB2-CD43BA5F4CA2}" type="slidenum">
              <a:rPr lang="en-US" smtClean="0"/>
              <a:t>‹#›</a:t>
            </a:fld>
            <a:endParaRPr lang="en-US"/>
          </a:p>
        </p:txBody>
      </p:sp>
    </p:spTree>
    <p:extLst>
      <p:ext uri="{BB962C8B-B14F-4D97-AF65-F5344CB8AC3E}">
        <p14:creationId xmlns:p14="http://schemas.microsoft.com/office/powerpoint/2010/main" val="395257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6806E-FC0F-4263-8D04-0181DBF4E5FC}"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472D-6F9F-4AC8-9EB2-CD43BA5F4CA2}" type="slidenum">
              <a:rPr lang="en-US" smtClean="0"/>
              <a:t>‹#›</a:t>
            </a:fld>
            <a:endParaRPr lang="en-US"/>
          </a:p>
        </p:txBody>
      </p:sp>
    </p:spTree>
    <p:extLst>
      <p:ext uri="{BB962C8B-B14F-4D97-AF65-F5344CB8AC3E}">
        <p14:creationId xmlns:p14="http://schemas.microsoft.com/office/powerpoint/2010/main" val="287555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96806E-FC0F-4263-8D04-0181DBF4E5FC}"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0472D-6F9F-4AC8-9EB2-CD43BA5F4CA2}" type="slidenum">
              <a:rPr lang="en-US" smtClean="0"/>
              <a:t>‹#›</a:t>
            </a:fld>
            <a:endParaRPr lang="en-US"/>
          </a:p>
        </p:txBody>
      </p:sp>
    </p:spTree>
    <p:extLst>
      <p:ext uri="{BB962C8B-B14F-4D97-AF65-F5344CB8AC3E}">
        <p14:creationId xmlns:p14="http://schemas.microsoft.com/office/powerpoint/2010/main" val="70983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96806E-FC0F-4263-8D04-0181DBF4E5FC}"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0472D-6F9F-4AC8-9EB2-CD43BA5F4CA2}" type="slidenum">
              <a:rPr lang="en-US" smtClean="0"/>
              <a:t>‹#›</a:t>
            </a:fld>
            <a:endParaRPr lang="en-US"/>
          </a:p>
        </p:txBody>
      </p:sp>
    </p:spTree>
    <p:extLst>
      <p:ext uri="{BB962C8B-B14F-4D97-AF65-F5344CB8AC3E}">
        <p14:creationId xmlns:p14="http://schemas.microsoft.com/office/powerpoint/2010/main" val="411228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96806E-FC0F-4263-8D04-0181DBF4E5FC}"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0472D-6F9F-4AC8-9EB2-CD43BA5F4CA2}" type="slidenum">
              <a:rPr lang="en-US" smtClean="0"/>
              <a:t>‹#›</a:t>
            </a:fld>
            <a:endParaRPr lang="en-US"/>
          </a:p>
        </p:txBody>
      </p:sp>
    </p:spTree>
    <p:extLst>
      <p:ext uri="{BB962C8B-B14F-4D97-AF65-F5344CB8AC3E}">
        <p14:creationId xmlns:p14="http://schemas.microsoft.com/office/powerpoint/2010/main" val="3092394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6806E-FC0F-4263-8D04-0181DBF4E5FC}"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0472D-6F9F-4AC8-9EB2-CD43BA5F4CA2}" type="slidenum">
              <a:rPr lang="en-US" smtClean="0"/>
              <a:t>‹#›</a:t>
            </a:fld>
            <a:endParaRPr lang="en-US"/>
          </a:p>
        </p:txBody>
      </p:sp>
    </p:spTree>
    <p:extLst>
      <p:ext uri="{BB962C8B-B14F-4D97-AF65-F5344CB8AC3E}">
        <p14:creationId xmlns:p14="http://schemas.microsoft.com/office/powerpoint/2010/main" val="100311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6806E-FC0F-4263-8D04-0181DBF4E5FC}"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0472D-6F9F-4AC8-9EB2-CD43BA5F4CA2}" type="slidenum">
              <a:rPr lang="en-US" smtClean="0"/>
              <a:t>‹#›</a:t>
            </a:fld>
            <a:endParaRPr lang="en-US"/>
          </a:p>
        </p:txBody>
      </p:sp>
    </p:spTree>
    <p:extLst>
      <p:ext uri="{BB962C8B-B14F-4D97-AF65-F5344CB8AC3E}">
        <p14:creationId xmlns:p14="http://schemas.microsoft.com/office/powerpoint/2010/main" val="61678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6806E-FC0F-4263-8D04-0181DBF4E5FC}"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0472D-6F9F-4AC8-9EB2-CD43BA5F4CA2}" type="slidenum">
              <a:rPr lang="en-US" smtClean="0"/>
              <a:t>‹#›</a:t>
            </a:fld>
            <a:endParaRPr lang="en-US"/>
          </a:p>
        </p:txBody>
      </p:sp>
    </p:spTree>
    <p:extLst>
      <p:ext uri="{BB962C8B-B14F-4D97-AF65-F5344CB8AC3E}">
        <p14:creationId xmlns:p14="http://schemas.microsoft.com/office/powerpoint/2010/main" val="133589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6806E-FC0F-4263-8D04-0181DBF4E5FC}" type="datetimeFigureOut">
              <a:rPr lang="en-US" smtClean="0"/>
              <a:t>5/6/2015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0472D-6F9F-4AC8-9EB2-CD43BA5F4CA2}" type="slidenum">
              <a:rPr lang="en-US" smtClean="0"/>
              <a:t>‹#›</a:t>
            </a:fld>
            <a:endParaRPr lang="en-US"/>
          </a:p>
        </p:txBody>
      </p:sp>
    </p:spTree>
    <p:extLst>
      <p:ext uri="{BB962C8B-B14F-4D97-AF65-F5344CB8AC3E}">
        <p14:creationId xmlns:p14="http://schemas.microsoft.com/office/powerpoint/2010/main" val="1350297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sz="6600" b="1" dirty="0" err="1" smtClean="0"/>
              <a:t>BinaxNow</a:t>
            </a:r>
            <a:r>
              <a:rPr lang="en-US" sz="6600" b="1" dirty="0" smtClean="0"/>
              <a:t>® Malaria</a:t>
            </a:r>
            <a:br>
              <a:rPr lang="en-US" sz="6600" b="1" dirty="0" smtClean="0"/>
            </a:br>
            <a:r>
              <a:rPr lang="en-US" dirty="0" smtClean="0">
                <a:solidFill>
                  <a:schemeClr val="bg1">
                    <a:lumMod val="50000"/>
                  </a:schemeClr>
                </a:solidFill>
              </a:rPr>
              <a:t>Rapid Antigen Testing</a:t>
            </a:r>
            <a:r>
              <a:rPr lang="en-US" sz="6600" dirty="0" smtClean="0"/>
              <a:t/>
            </a:r>
            <a:br>
              <a:rPr lang="en-US" sz="6600" dirty="0" smtClean="0"/>
            </a:br>
            <a:endParaRPr lang="en-US" sz="6600" b="1" dirty="0"/>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90600" y="1881981"/>
            <a:ext cx="7086600" cy="4686300"/>
          </a:xfrm>
        </p:spPr>
      </p:pic>
    </p:spTree>
    <p:extLst>
      <p:ext uri="{BB962C8B-B14F-4D97-AF65-F5344CB8AC3E}">
        <p14:creationId xmlns:p14="http://schemas.microsoft.com/office/powerpoint/2010/main" val="1876254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the Test: Rinse</a:t>
            </a:r>
            <a:endParaRPr lang="en-US" dirty="0"/>
          </a:p>
        </p:txBody>
      </p:sp>
      <p:sp>
        <p:nvSpPr>
          <p:cNvPr id="3" name="Content Placeholder 2"/>
          <p:cNvSpPr>
            <a:spLocks noGrp="1"/>
          </p:cNvSpPr>
          <p:nvPr>
            <p:ph sz="half" idx="1"/>
          </p:nvPr>
        </p:nvSpPr>
        <p:spPr/>
        <p:txBody>
          <a:bodyPr/>
          <a:lstStyle/>
          <a:p>
            <a:pPr marL="0" indent="0">
              <a:buNone/>
            </a:pPr>
            <a:r>
              <a:rPr lang="en-US" dirty="0" smtClean="0"/>
              <a:t>Prior to the sample migrating to the end of the test strip, slowly add 4 free falling drops of Reagent A to the wash pad on the opposite side of the test device allowing each drop to soak into the pad before adding the next drop</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5473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the Test: Adhesive</a:t>
            </a:r>
            <a:endParaRPr lang="en-US" dirty="0"/>
          </a:p>
        </p:txBody>
      </p:sp>
      <p:sp>
        <p:nvSpPr>
          <p:cNvPr id="3" name="Content Placeholder 2"/>
          <p:cNvSpPr>
            <a:spLocks noGrp="1"/>
          </p:cNvSpPr>
          <p:nvPr>
            <p:ph sz="half" idx="1"/>
          </p:nvPr>
        </p:nvSpPr>
        <p:spPr/>
        <p:txBody>
          <a:bodyPr/>
          <a:lstStyle/>
          <a:p>
            <a:r>
              <a:rPr lang="en-US" dirty="0" smtClean="0"/>
              <a:t>After adding the rinse, remove the adhesive strip cover to expose the adhesive strip </a:t>
            </a:r>
            <a:endParaRPr lang="en-US" dirty="0"/>
          </a:p>
          <a:p>
            <a:r>
              <a:rPr lang="en-US" dirty="0" smtClean="0"/>
              <a:t>Close the cover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224186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the Test: Close Cover</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Fold the card over and GENTLY press in all four corners avoiding the center test strip area to seal the test device and allow rinse pad to contact the test strip</a:t>
            </a:r>
          </a:p>
          <a:p>
            <a:r>
              <a:rPr lang="en-US" dirty="0" smtClean="0"/>
              <a:t>The rinse will start to backwash the sample over the test strip area removing the excess blood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63038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the Test: Washing</a:t>
            </a:r>
            <a:endParaRPr lang="en-US" dirty="0"/>
          </a:p>
        </p:txBody>
      </p:sp>
      <p:sp>
        <p:nvSpPr>
          <p:cNvPr id="3" name="Content Placeholder 2"/>
          <p:cNvSpPr>
            <a:spLocks noGrp="1"/>
          </p:cNvSpPr>
          <p:nvPr>
            <p:ph sz="half" idx="1"/>
          </p:nvPr>
        </p:nvSpPr>
        <p:spPr>
          <a:xfrm>
            <a:off x="457200" y="1600200"/>
            <a:ext cx="4038600" cy="5105400"/>
          </a:xfrm>
        </p:spPr>
        <p:txBody>
          <a:bodyPr>
            <a:normAutofit fontScale="77500" lnSpcReduction="20000"/>
          </a:bodyPr>
          <a:lstStyle/>
          <a:p>
            <a:r>
              <a:rPr lang="en-US" dirty="0" smtClean="0"/>
              <a:t>The excess Reagent A will rinse the sample from the test strip leaving any conjugated antibody antigen complexes behind </a:t>
            </a:r>
          </a:p>
          <a:p>
            <a:r>
              <a:rPr lang="en-US" dirty="0" smtClean="0"/>
              <a:t>Read the test 15 minutes after the test device has been closed to allow time for the rinsing to clear the test strip area completely</a:t>
            </a:r>
          </a:p>
          <a:p>
            <a:r>
              <a:rPr lang="en-US" dirty="0" smtClean="0"/>
              <a:t>The instructions say that the test must be read AT 15 minutes because reading before or after may cause inaccurate results but I have had cards on my desk for weeks that are clearly readable even after drying</a:t>
            </a:r>
            <a:endParaRPr lang="en-US" dirty="0"/>
          </a:p>
        </p:txBody>
      </p:sp>
      <p:pic>
        <p:nvPicPr>
          <p:cNvPr id="5" name="Content Placeholder 4"/>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15437" t="26470" b="19785"/>
          <a:stretch/>
        </p:blipFill>
        <p:spPr>
          <a:xfrm rot="5400000">
            <a:off x="4259659" y="2186649"/>
            <a:ext cx="4724400" cy="3551505"/>
          </a:xfrm>
        </p:spPr>
      </p:pic>
    </p:spTree>
    <p:extLst>
      <p:ext uri="{BB962C8B-B14F-4D97-AF65-F5344CB8AC3E}">
        <p14:creationId xmlns:p14="http://schemas.microsoft.com/office/powerpoint/2010/main" val="3223569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the Test: Reading</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line labelled “C” is the procedural control and it must be positive for the test to be valid</a:t>
            </a:r>
          </a:p>
          <a:p>
            <a:r>
              <a:rPr lang="en-US" dirty="0" smtClean="0"/>
              <a:t>Any amount of color change is deemed to be positive</a:t>
            </a:r>
          </a:p>
          <a:p>
            <a:r>
              <a:rPr lang="en-US" dirty="0" smtClean="0"/>
              <a:t>Tests in which the background does not clear enough to see the color change are invalid and cannot be read</a:t>
            </a:r>
            <a:endParaRPr lang="en-US" dirty="0"/>
          </a:p>
        </p:txBody>
      </p:sp>
      <p:pic>
        <p:nvPicPr>
          <p:cNvPr id="5" name="Content Placeholder 4"/>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0069" b="31766"/>
          <a:stretch/>
        </p:blipFill>
        <p:spPr>
          <a:xfrm rot="16200000">
            <a:off x="4381499" y="1943098"/>
            <a:ext cx="4495801" cy="3810000"/>
          </a:xfrm>
        </p:spPr>
      </p:pic>
    </p:spTree>
    <p:extLst>
      <p:ext uri="{BB962C8B-B14F-4D97-AF65-F5344CB8AC3E}">
        <p14:creationId xmlns:p14="http://schemas.microsoft.com/office/powerpoint/2010/main" val="3169351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the Test: Reading</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T1 contains antibody to Histone Rich Protein II antibody and is specific for P. falciparum</a:t>
            </a:r>
          </a:p>
          <a:p>
            <a:r>
              <a:rPr lang="en-US" dirty="0" smtClean="0"/>
              <a:t>T2 contains antibody to malarial aldolase and is pan malarial across all 4 species causing disease in humans </a:t>
            </a:r>
          </a:p>
          <a:p>
            <a:r>
              <a:rPr lang="en-US" dirty="0" smtClean="0"/>
              <a:t>Match the pattern seen on the test to the patterns of positivity below the test window to </a:t>
            </a:r>
            <a:r>
              <a:rPr lang="en-US" dirty="0" err="1" smtClean="0"/>
              <a:t>speciate</a:t>
            </a:r>
            <a:r>
              <a:rPr lang="en-US" dirty="0" smtClean="0"/>
              <a:t> preliminarily.</a:t>
            </a:r>
            <a:endParaRPr lang="en-US" dirty="0"/>
          </a:p>
        </p:txBody>
      </p:sp>
      <p:pic>
        <p:nvPicPr>
          <p:cNvPr id="6" name="Content Placeholder 5"/>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35689"/>
          <a:stretch/>
        </p:blipFill>
        <p:spPr>
          <a:xfrm rot="16200000">
            <a:off x="4300896" y="1795103"/>
            <a:ext cx="4724399" cy="4029788"/>
          </a:xfrm>
        </p:spPr>
      </p:pic>
    </p:spTree>
    <p:extLst>
      <p:ext uri="{BB962C8B-B14F-4D97-AF65-F5344CB8AC3E}">
        <p14:creationId xmlns:p14="http://schemas.microsoft.com/office/powerpoint/2010/main" val="365966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the Test: Reporting</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Testing is performed as a malarial screen and are reported as positive or negative with canned </a:t>
            </a:r>
            <a:r>
              <a:rPr lang="en-US" dirty="0" smtClean="0"/>
              <a:t>comments:</a:t>
            </a:r>
          </a:p>
          <a:p>
            <a:r>
              <a:rPr lang="en-US" dirty="0" smtClean="0"/>
              <a:t>HT1: Control and T1 positive</a:t>
            </a:r>
          </a:p>
          <a:p>
            <a:r>
              <a:rPr lang="en-US" dirty="0" smtClean="0"/>
              <a:t>HT2: Control and T2 positive with T1 negative</a:t>
            </a:r>
          </a:p>
          <a:p>
            <a:r>
              <a:rPr lang="en-US" dirty="0" smtClean="0"/>
              <a:t>HT12: All three lines positive</a:t>
            </a:r>
            <a:endParaRPr lang="en-US" dirty="0" smtClean="0"/>
          </a:p>
          <a:p>
            <a:endParaRPr lang="en-US" dirty="0"/>
          </a:p>
        </p:txBody>
      </p:sp>
      <p:pic>
        <p:nvPicPr>
          <p:cNvPr id="5" name="Content Placeholder 4"/>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3949" t="15078" r="16745" b="24312"/>
          <a:stretch/>
        </p:blipFill>
        <p:spPr>
          <a:xfrm rot="16200000">
            <a:off x="4548818" y="1835041"/>
            <a:ext cx="4588941" cy="4085374"/>
          </a:xfrm>
        </p:spPr>
      </p:pic>
    </p:spTree>
    <p:extLst>
      <p:ext uri="{BB962C8B-B14F-4D97-AF65-F5344CB8AC3E}">
        <p14:creationId xmlns:p14="http://schemas.microsoft.com/office/powerpoint/2010/main" val="1427558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 Negative Test: LIS</a:t>
            </a:r>
            <a:endParaRPr lang="en-US" dirty="0"/>
          </a:p>
        </p:txBody>
      </p:sp>
      <p:sp>
        <p:nvSpPr>
          <p:cNvPr id="3" name="Content Placeholder 2"/>
          <p:cNvSpPr>
            <a:spLocks noGrp="1"/>
          </p:cNvSpPr>
          <p:nvPr>
            <p:ph sz="half" idx="1"/>
          </p:nvPr>
        </p:nvSpPr>
        <p:spPr/>
        <p:txBody>
          <a:bodyPr/>
          <a:lstStyle/>
          <a:p>
            <a:r>
              <a:rPr lang="en-US" dirty="0" smtClean="0"/>
              <a:t>Enter N for negative and the comment will be appended automatically to the sample</a:t>
            </a:r>
          </a:p>
          <a:p>
            <a:pPr marL="0" indent="0">
              <a:buNone/>
            </a:pPr>
            <a:endParaRPr lang="en-US" dirty="0" smtClean="0"/>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4038600" cy="441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424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 Positive Test: LIS</a:t>
            </a:r>
            <a:endParaRPr lang="en-US" dirty="0"/>
          </a:p>
        </p:txBody>
      </p:sp>
      <p:sp>
        <p:nvSpPr>
          <p:cNvPr id="3" name="Content Placeholder 2"/>
          <p:cNvSpPr>
            <a:spLocks noGrp="1"/>
          </p:cNvSpPr>
          <p:nvPr>
            <p:ph sz="half" idx="1"/>
          </p:nvPr>
        </p:nvSpPr>
        <p:spPr/>
        <p:txBody>
          <a:bodyPr/>
          <a:lstStyle/>
          <a:p>
            <a:r>
              <a:rPr lang="en-US" dirty="0" smtClean="0"/>
              <a:t>Enter P for positive and the comment will be appended automatically to the sample</a:t>
            </a:r>
          </a:p>
          <a:p>
            <a:r>
              <a:rPr lang="en-US" dirty="0" smtClean="0"/>
              <a:t>For Ebola protocol patients delete this comment</a:t>
            </a:r>
          </a:p>
          <a:p>
            <a:pPr marL="0" indent="0">
              <a:buNone/>
            </a:pPr>
            <a:endParaRPr lang="en-US" dirty="0" smtClean="0"/>
          </a:p>
          <a:p>
            <a:endParaRPr lang="en-US" dirty="0"/>
          </a:p>
        </p:txBody>
      </p:sp>
      <p:pic>
        <p:nvPicPr>
          <p:cNvPr id="1026"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0927" t="16074" r="19382" b="22426"/>
          <a:stretch/>
        </p:blipFill>
        <p:spPr bwMode="auto">
          <a:xfrm>
            <a:off x="4501720" y="1600200"/>
            <a:ext cx="4359964"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424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 Positive Test: LIS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On the line above the reflex comment, add a canned text comment appropriate to speciation based on test results:</a:t>
            </a:r>
          </a:p>
          <a:p>
            <a:pPr lvl="1"/>
            <a:r>
              <a:rPr lang="en-US" dirty="0" smtClean="0"/>
              <a:t>HT1: </a:t>
            </a:r>
            <a:r>
              <a:rPr lang="en-US" dirty="0" err="1" smtClean="0"/>
              <a:t>Pos</a:t>
            </a:r>
            <a:r>
              <a:rPr lang="en-US" dirty="0" smtClean="0"/>
              <a:t> for P. </a:t>
            </a:r>
            <a:r>
              <a:rPr lang="en-US" dirty="0" err="1" smtClean="0"/>
              <a:t>fal</a:t>
            </a:r>
            <a:r>
              <a:rPr lang="en-US" dirty="0" smtClean="0"/>
              <a:t> antigens</a:t>
            </a:r>
          </a:p>
          <a:p>
            <a:pPr marL="457200" lvl="1" indent="0">
              <a:buNone/>
            </a:pPr>
            <a:r>
              <a:rPr lang="en-US" dirty="0"/>
              <a:t>	</a:t>
            </a:r>
            <a:r>
              <a:rPr lang="en-US" dirty="0" smtClean="0"/>
              <a:t>OR</a:t>
            </a:r>
          </a:p>
          <a:p>
            <a:pPr lvl="1"/>
            <a:r>
              <a:rPr lang="en-US" dirty="0" smtClean="0"/>
              <a:t>HT2: </a:t>
            </a:r>
            <a:r>
              <a:rPr lang="en-US" dirty="0" err="1" smtClean="0"/>
              <a:t>Pos</a:t>
            </a:r>
            <a:r>
              <a:rPr lang="en-US" dirty="0" smtClean="0"/>
              <a:t> for </a:t>
            </a:r>
            <a:r>
              <a:rPr lang="en-US" dirty="0" err="1" smtClean="0"/>
              <a:t>P.v</a:t>
            </a:r>
            <a:r>
              <a:rPr lang="en-US" dirty="0" smtClean="0"/>
              <a:t>, </a:t>
            </a:r>
            <a:r>
              <a:rPr lang="en-US" dirty="0" err="1" smtClean="0"/>
              <a:t>P.o</a:t>
            </a:r>
            <a:r>
              <a:rPr lang="en-US" dirty="0" smtClean="0"/>
              <a:t>, or </a:t>
            </a:r>
            <a:r>
              <a:rPr lang="en-US" dirty="0" err="1" smtClean="0"/>
              <a:t>P.m</a:t>
            </a:r>
            <a:r>
              <a:rPr lang="en-US" dirty="0" smtClean="0"/>
              <a:t> </a:t>
            </a:r>
            <a:r>
              <a:rPr lang="en-US" dirty="0" smtClean="0"/>
              <a:t>antigens (T1 negative)</a:t>
            </a:r>
            <a:endParaRPr lang="en-US" dirty="0" smtClean="0"/>
          </a:p>
          <a:p>
            <a:pPr marL="457200" lvl="1" indent="0">
              <a:buNone/>
            </a:pPr>
            <a:r>
              <a:rPr lang="en-US" dirty="0"/>
              <a:t>	</a:t>
            </a:r>
            <a:r>
              <a:rPr lang="en-US" dirty="0" smtClean="0"/>
              <a:t>OR</a:t>
            </a:r>
          </a:p>
          <a:p>
            <a:pPr lvl="1"/>
            <a:r>
              <a:rPr lang="en-US" dirty="0" smtClean="0"/>
              <a:t>HT12: </a:t>
            </a:r>
            <a:r>
              <a:rPr lang="en-US" dirty="0" err="1" smtClean="0"/>
              <a:t>Pos</a:t>
            </a:r>
            <a:r>
              <a:rPr lang="en-US" dirty="0" smtClean="0"/>
              <a:t> for P. </a:t>
            </a:r>
            <a:r>
              <a:rPr lang="en-US" dirty="0" err="1" smtClean="0"/>
              <a:t>fal</a:t>
            </a:r>
            <a:r>
              <a:rPr lang="en-US" dirty="0" smtClean="0"/>
              <a:t> or rarely mixed infection</a:t>
            </a:r>
          </a:p>
          <a:p>
            <a:pPr marL="0" indent="0">
              <a:buNone/>
            </a:pPr>
            <a:endParaRPr lang="en-US" dirty="0" smtClean="0"/>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1600200"/>
            <a:ext cx="4343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00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err="1" smtClean="0"/>
              <a:t>BinaxNow</a:t>
            </a:r>
            <a:r>
              <a:rPr lang="en-US" dirty="0" smtClean="0"/>
              <a:t>® is an immunochromatographic membrane assay that uses monoclonal antibodies to detect malarial antigens in venous blood specimens </a:t>
            </a:r>
          </a:p>
          <a:p>
            <a:r>
              <a:rPr lang="en-US" dirty="0" smtClean="0"/>
              <a:t>The antibodies are conjugated to visualizing particles and are immobilized on a membrane test strip enclosed within a small cardboard book-shaped device that aids in the rinsing and clearing of blood from the strip once closed</a:t>
            </a:r>
          </a:p>
          <a:p>
            <a:r>
              <a:rPr lang="en-US" dirty="0" smtClean="0"/>
              <a:t>One monoclonal antibody is directed towards a histone rich protein II (HRPII) antigen specific for Plasmodium falciparum</a:t>
            </a:r>
          </a:p>
          <a:p>
            <a:r>
              <a:rPr lang="en-US" dirty="0" smtClean="0"/>
              <a:t>The second monoclonal antibody is directed towards aldolase a pan malarial antigen shared by all Plasmodium species infecting humans</a:t>
            </a:r>
          </a:p>
          <a:p>
            <a:r>
              <a:rPr lang="en-US" dirty="0" smtClean="0"/>
              <a:t>There is a procedural control line built in containing a gold conjugate that must react with color change in order for the test to be valid</a:t>
            </a:r>
            <a:endParaRPr lang="en-US" dirty="0"/>
          </a:p>
        </p:txBody>
      </p:sp>
    </p:spTree>
    <p:extLst>
      <p:ext uri="{BB962C8B-B14F-4D97-AF65-F5344CB8AC3E}">
        <p14:creationId xmlns:p14="http://schemas.microsoft.com/office/powerpoint/2010/main" val="3826151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Reflexing</a:t>
            </a:r>
            <a:endParaRPr lang="en-US" dirty="0"/>
          </a:p>
        </p:txBody>
      </p:sp>
      <p:sp>
        <p:nvSpPr>
          <p:cNvPr id="3" name="Content Placeholder 2"/>
          <p:cNvSpPr>
            <a:spLocks noGrp="1"/>
          </p:cNvSpPr>
          <p:nvPr>
            <p:ph sz="half" idx="1"/>
          </p:nvPr>
        </p:nvSpPr>
        <p:spPr/>
        <p:txBody>
          <a:bodyPr/>
          <a:lstStyle/>
          <a:p>
            <a:r>
              <a:rPr lang="en-US" dirty="0" smtClean="0"/>
              <a:t>Positive samples will be reflexed to the Blood Parasite Screen for determining level of </a:t>
            </a:r>
            <a:r>
              <a:rPr lang="en-US" dirty="0" err="1" smtClean="0"/>
              <a:t>parasitemia</a:t>
            </a:r>
            <a:r>
              <a:rPr lang="en-US" dirty="0" smtClean="0"/>
              <a:t> and for confirmation of speciation from Public Health</a:t>
            </a:r>
          </a:p>
          <a:p>
            <a:r>
              <a:rPr lang="en-US" dirty="0" smtClean="0"/>
              <a:t>See Blood Parasite Procedure #1240.t</a:t>
            </a:r>
            <a:endParaRPr lang="en-US" dirty="0"/>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648200" y="1600200"/>
            <a:ext cx="4038600" cy="4572000"/>
          </a:xfrm>
        </p:spPr>
      </p:pic>
    </p:spTree>
    <p:extLst>
      <p:ext uri="{BB962C8B-B14F-4D97-AF65-F5344CB8AC3E}">
        <p14:creationId xmlns:p14="http://schemas.microsoft.com/office/powerpoint/2010/main" val="45005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sp>
        <p:nvSpPr>
          <p:cNvPr id="3" name="Content Placeholder 2"/>
          <p:cNvSpPr>
            <a:spLocks noGrp="1"/>
          </p:cNvSpPr>
          <p:nvPr>
            <p:ph idx="1"/>
          </p:nvPr>
        </p:nvSpPr>
        <p:spPr/>
        <p:txBody>
          <a:bodyPr/>
          <a:lstStyle/>
          <a:p>
            <a:r>
              <a:rPr lang="en-US" dirty="0" smtClean="0"/>
              <a:t>Test is performed on EDTA (purple top) tube</a:t>
            </a:r>
          </a:p>
          <a:p>
            <a:r>
              <a:rPr lang="en-US" dirty="0" smtClean="0"/>
              <a:t>Blood may be tested up to three days after collection if stored at 2-30</a:t>
            </a:r>
            <a:r>
              <a:rPr lang="en-US" baseline="30000" dirty="0" smtClean="0"/>
              <a:t>o</a:t>
            </a:r>
            <a:r>
              <a:rPr lang="en-US" dirty="0" smtClean="0"/>
              <a:t>C but if positive reflex testing recommends slides be made within two hours of collection</a:t>
            </a:r>
          </a:p>
          <a:p>
            <a:r>
              <a:rPr lang="en-US" dirty="0" smtClean="0"/>
              <a:t>Let come to room temperature prior to testing if refrigerated</a:t>
            </a:r>
          </a:p>
          <a:p>
            <a:r>
              <a:rPr lang="en-US" dirty="0" smtClean="0"/>
              <a:t>Mix gently prior to testing</a:t>
            </a:r>
          </a:p>
          <a:p>
            <a:endParaRPr lang="en-US" dirty="0"/>
          </a:p>
        </p:txBody>
      </p:sp>
    </p:spTree>
    <p:extLst>
      <p:ext uri="{BB962C8B-B14F-4D97-AF65-F5344CB8AC3E}">
        <p14:creationId xmlns:p14="http://schemas.microsoft.com/office/powerpoint/2010/main" val="231541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Procedure Cheat Sheet</a:t>
            </a:r>
            <a:endParaRPr lang="en-US" dirty="0"/>
          </a:p>
        </p:txBody>
      </p:sp>
      <p:pic>
        <p:nvPicPr>
          <p:cNvPr id="6" name="Content Placeholder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33703" t="33489" r="2219"/>
          <a:stretch/>
        </p:blipFill>
        <p:spPr>
          <a:xfrm>
            <a:off x="4648200" y="1143000"/>
            <a:ext cx="3810000" cy="5096808"/>
          </a:xfrm>
        </p:spPr>
      </p:pic>
      <p:sp>
        <p:nvSpPr>
          <p:cNvPr id="8" name="Content Placeholder 7"/>
          <p:cNvSpPr>
            <a:spLocks noGrp="1"/>
          </p:cNvSpPr>
          <p:nvPr>
            <p:ph sz="half" idx="2"/>
          </p:nvPr>
        </p:nvSpPr>
        <p:spPr>
          <a:xfrm>
            <a:off x="533400" y="1447800"/>
            <a:ext cx="4038600" cy="4678363"/>
          </a:xfrm>
        </p:spPr>
        <p:txBody>
          <a:bodyPr/>
          <a:lstStyle/>
          <a:p>
            <a:r>
              <a:rPr lang="en-US" dirty="0" smtClean="0"/>
              <a:t>There is a cheat sheet enclosed in every box that pictorially describes the testing process</a:t>
            </a:r>
          </a:p>
          <a:p>
            <a:r>
              <a:rPr lang="en-US" dirty="0" smtClean="0"/>
              <a:t>These pictorial steps are also included on the test card itself</a:t>
            </a:r>
            <a:endParaRPr lang="en-US" dirty="0"/>
          </a:p>
        </p:txBody>
      </p:sp>
    </p:spTree>
    <p:extLst>
      <p:ext uri="{BB962C8B-B14F-4D97-AF65-F5344CB8AC3E}">
        <p14:creationId xmlns:p14="http://schemas.microsoft.com/office/powerpoint/2010/main" val="2030296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Kit</a:t>
            </a:r>
            <a:endParaRPr lang="en-US" dirty="0"/>
          </a:p>
        </p:txBody>
      </p:sp>
      <p:sp>
        <p:nvSpPr>
          <p:cNvPr id="8" name="Content Placeholder 7"/>
          <p:cNvSpPr>
            <a:spLocks noGrp="1"/>
          </p:cNvSpPr>
          <p:nvPr>
            <p:ph sz="half" idx="1"/>
          </p:nvPr>
        </p:nvSpPr>
        <p:spPr/>
        <p:txBody>
          <a:bodyPr/>
          <a:lstStyle/>
          <a:p>
            <a:pPr marL="0" indent="0">
              <a:buNone/>
            </a:pPr>
            <a:r>
              <a:rPr lang="en-US" dirty="0" smtClean="0"/>
              <a:t>The kit comes with 12 test devices and a buffer (Reagent A) used to rinse excess sample away</a:t>
            </a:r>
          </a:p>
          <a:p>
            <a:endParaRPr lang="en-US"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78877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the Test: Sample</a:t>
            </a:r>
            <a:endParaRPr lang="en-US" dirty="0"/>
          </a:p>
        </p:txBody>
      </p:sp>
      <p:sp>
        <p:nvSpPr>
          <p:cNvPr id="3" name="Content Placeholder 2"/>
          <p:cNvSpPr>
            <a:spLocks noGrp="1"/>
          </p:cNvSpPr>
          <p:nvPr>
            <p:ph sz="half" idx="1"/>
          </p:nvPr>
        </p:nvSpPr>
        <p:spPr/>
        <p:txBody>
          <a:bodyPr/>
          <a:lstStyle/>
          <a:p>
            <a:pPr marL="0" indent="0">
              <a:buNone/>
            </a:pPr>
            <a:r>
              <a:rPr lang="en-US" dirty="0" smtClean="0"/>
              <a:t>Add 15 </a:t>
            </a:r>
            <a:r>
              <a:rPr lang="en-US" dirty="0" err="1" smtClean="0"/>
              <a:t>ul</a:t>
            </a:r>
            <a:r>
              <a:rPr lang="en-US" dirty="0" smtClean="0"/>
              <a:t> of sample to the center of the purple sample pad</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648200" y="2348706"/>
            <a:ext cx="4038600" cy="3028950"/>
          </a:xfrm>
        </p:spPr>
      </p:pic>
    </p:spTree>
    <p:extLst>
      <p:ext uri="{BB962C8B-B14F-4D97-AF65-F5344CB8AC3E}">
        <p14:creationId xmlns:p14="http://schemas.microsoft.com/office/powerpoint/2010/main" val="388798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the Test: Buffer 1</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Add two free falling drops of Reagent A, one at a time, to the white pad immediately behind the sample pad</a:t>
            </a:r>
          </a:p>
          <a:p>
            <a:r>
              <a:rPr lang="en-US" dirty="0" smtClean="0"/>
              <a:t>Allow the first drop to soak in prior to adding the second drop</a:t>
            </a:r>
          </a:p>
          <a:p>
            <a:r>
              <a:rPr lang="en-US" dirty="0" smtClean="0"/>
              <a:t>This will drive the blood sample up the test strip pushing it up and over the reaction lines located towards the top of the strip</a:t>
            </a:r>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9962"/>
          <a:stretch/>
        </p:blipFill>
        <p:spPr>
          <a:xfrm rot="5400000">
            <a:off x="4191000" y="2057403"/>
            <a:ext cx="4952998" cy="4038600"/>
          </a:xfrm>
        </p:spPr>
      </p:pic>
    </p:spTree>
    <p:extLst>
      <p:ext uri="{BB962C8B-B14F-4D97-AF65-F5344CB8AC3E}">
        <p14:creationId xmlns:p14="http://schemas.microsoft.com/office/powerpoint/2010/main" val="46979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the Test: Buffer 1</a:t>
            </a:r>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5565"/>
          <a:stretch/>
        </p:blipFill>
        <p:spPr>
          <a:xfrm rot="5400000">
            <a:off x="4229099" y="2095500"/>
            <a:ext cx="4952999" cy="3962400"/>
          </a:xfrm>
        </p:spPr>
      </p:pic>
      <p:sp>
        <p:nvSpPr>
          <p:cNvPr id="7" name="Content Placeholder 6"/>
          <p:cNvSpPr>
            <a:spLocks noGrp="1"/>
          </p:cNvSpPr>
          <p:nvPr>
            <p:ph sz="half" idx="1"/>
          </p:nvPr>
        </p:nvSpPr>
        <p:spPr/>
        <p:txBody>
          <a:bodyPr/>
          <a:lstStyle/>
          <a:p>
            <a:pPr marL="0" indent="0">
              <a:buNone/>
            </a:pPr>
            <a:r>
              <a:rPr lang="en-US" dirty="0" smtClean="0"/>
              <a:t>If the blood stalls halfway up the blood strip after a minute has passed, add one additional drop of Reagent A to the white pad below the sample to give the sample an extra push up the test strip</a:t>
            </a:r>
            <a:endParaRPr lang="en-US" dirty="0"/>
          </a:p>
        </p:txBody>
      </p:sp>
    </p:spTree>
    <p:extLst>
      <p:ext uri="{BB962C8B-B14F-4D97-AF65-F5344CB8AC3E}">
        <p14:creationId xmlns:p14="http://schemas.microsoft.com/office/powerpoint/2010/main" val="3652526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the Test: Migration</a:t>
            </a:r>
            <a:endParaRPr lang="en-US" dirty="0"/>
          </a:p>
        </p:txBody>
      </p:sp>
      <p:sp>
        <p:nvSpPr>
          <p:cNvPr id="3" name="Content Placeholder 2"/>
          <p:cNvSpPr>
            <a:spLocks noGrp="1"/>
          </p:cNvSpPr>
          <p:nvPr>
            <p:ph sz="half" idx="1"/>
          </p:nvPr>
        </p:nvSpPr>
        <p:spPr>
          <a:xfrm>
            <a:off x="457200" y="1676400"/>
            <a:ext cx="4038600" cy="4449763"/>
          </a:xfrm>
        </p:spPr>
        <p:txBody>
          <a:bodyPr>
            <a:normAutofit fontScale="92500" lnSpcReduction="10000"/>
          </a:bodyPr>
          <a:lstStyle/>
          <a:p>
            <a:r>
              <a:rPr lang="en-US" dirty="0" smtClean="0"/>
              <a:t>Once the sample nears the end of the test strip, rinse is added to the rinse pad to clear </a:t>
            </a:r>
          </a:p>
          <a:p>
            <a:r>
              <a:rPr lang="en-US" dirty="0" smtClean="0"/>
              <a:t>Do not let the blood migrate all the way up to or under the absorbance pad at the top of test strip (blue circle) to avoid hindering the washing of the sample</a:t>
            </a:r>
            <a:endParaRPr lang="en-US" dirty="0"/>
          </a:p>
        </p:txBody>
      </p:sp>
      <p:pic>
        <p:nvPicPr>
          <p:cNvPr id="5" name="Content Placeholder 4"/>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5400000">
            <a:off x="4419599" y="2133603"/>
            <a:ext cx="4800601" cy="3886200"/>
          </a:xfrm>
        </p:spPr>
      </p:pic>
      <p:sp>
        <p:nvSpPr>
          <p:cNvPr id="6" name="Oval 5"/>
          <p:cNvSpPr/>
          <p:nvPr/>
        </p:nvSpPr>
        <p:spPr>
          <a:xfrm>
            <a:off x="6477000" y="4114800"/>
            <a:ext cx="838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533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TotalTime>
  <Words>906</Words>
  <Application>Microsoft Office PowerPoint</Application>
  <PresentationFormat>On-screen Show (4:3)</PresentationFormat>
  <Paragraphs>68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BinaxNow® Malaria Rapid Antigen Testing </vt:lpstr>
      <vt:lpstr>Principle</vt:lpstr>
      <vt:lpstr>Sample</vt:lpstr>
      <vt:lpstr>Procedure Cheat Sheet</vt:lpstr>
      <vt:lpstr>Test Kit</vt:lpstr>
      <vt:lpstr>Performing the Test: Sample</vt:lpstr>
      <vt:lpstr>Performing the Test: Buffer 1</vt:lpstr>
      <vt:lpstr>Performing the Test: Buffer 1</vt:lpstr>
      <vt:lpstr>Performing the Test: Migration</vt:lpstr>
      <vt:lpstr>Performing the Test: Rinse</vt:lpstr>
      <vt:lpstr>Performing the Test: Adhesive</vt:lpstr>
      <vt:lpstr>Performing the Test: Close Cover</vt:lpstr>
      <vt:lpstr>Performing the Test: Washing</vt:lpstr>
      <vt:lpstr>Performing the Test: Reading</vt:lpstr>
      <vt:lpstr>Performing the Test: Reading</vt:lpstr>
      <vt:lpstr>Performing the Test: Reporting</vt:lpstr>
      <vt:lpstr>Reporting A Negative Test: LIS</vt:lpstr>
      <vt:lpstr>Reporting A Positive Test: LIS</vt:lpstr>
      <vt:lpstr>Reporting A Positive Test: LIS</vt:lpstr>
      <vt:lpstr>Reflexing</vt:lpstr>
    </vt:vector>
  </TitlesOfParts>
  <Company>UCDHS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BinaxNow Malaria</dc:title>
  <dc:creator>ntwadmin</dc:creator>
  <cp:lastModifiedBy>ntwadmin</cp:lastModifiedBy>
  <cp:revision>28</cp:revision>
  <dcterms:created xsi:type="dcterms:W3CDTF">2015-04-30T20:42:59Z</dcterms:created>
  <dcterms:modified xsi:type="dcterms:W3CDTF">2015-05-06T16:36:59Z</dcterms:modified>
</cp:coreProperties>
</file>