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64" r:id="rId5"/>
    <p:sldId id="258" r:id="rId6"/>
    <p:sldId id="273" r:id="rId7"/>
    <p:sldId id="274" r:id="rId8"/>
    <p:sldId id="259" r:id="rId9"/>
    <p:sldId id="275" r:id="rId10"/>
    <p:sldId id="260" r:id="rId11"/>
    <p:sldId id="261" r:id="rId12"/>
    <p:sldId id="266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1EB5-595F-4851-9AA2-093857A2C3CB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B0173-6654-464D-8F41-7DA6D5DC5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592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1EB5-595F-4851-9AA2-093857A2C3CB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B0173-6654-464D-8F41-7DA6D5DC5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378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1EB5-595F-4851-9AA2-093857A2C3CB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B0173-6654-464D-8F41-7DA6D5DC5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90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1EB5-595F-4851-9AA2-093857A2C3CB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B0173-6654-464D-8F41-7DA6D5DC5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523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1EB5-595F-4851-9AA2-093857A2C3CB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B0173-6654-464D-8F41-7DA6D5DC5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240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1EB5-595F-4851-9AA2-093857A2C3CB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B0173-6654-464D-8F41-7DA6D5DC5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644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1EB5-595F-4851-9AA2-093857A2C3CB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B0173-6654-464D-8F41-7DA6D5DC5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487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1EB5-595F-4851-9AA2-093857A2C3CB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B0173-6654-464D-8F41-7DA6D5DC5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920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1EB5-595F-4851-9AA2-093857A2C3CB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B0173-6654-464D-8F41-7DA6D5DC5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817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1EB5-595F-4851-9AA2-093857A2C3CB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B0173-6654-464D-8F41-7DA6D5DC5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953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1EB5-595F-4851-9AA2-093857A2C3CB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B0173-6654-464D-8F41-7DA6D5DC5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101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B1EB5-595F-4851-9AA2-093857A2C3CB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B0173-6654-464D-8F41-7DA6D5DC5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296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Heparin Testing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 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912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Side Effects And Risks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Increased risk of bleeding if over-anticoagulation occurs</a:t>
            </a:r>
          </a:p>
          <a:p>
            <a:r>
              <a:rPr lang="en-US" dirty="0" smtClean="0"/>
              <a:t>Increased risk of thrombosis if under-anticoagulation occurs</a:t>
            </a:r>
          </a:p>
          <a:p>
            <a:r>
              <a:rPr lang="en-US" dirty="0" smtClean="0"/>
              <a:t>Heparin Induced </a:t>
            </a:r>
            <a:r>
              <a:rPr lang="en-US" dirty="0" err="1" smtClean="0"/>
              <a:t>Thombocytopenia</a:t>
            </a:r>
            <a:r>
              <a:rPr lang="en-US" dirty="0" smtClean="0"/>
              <a:t> (HIT)</a:t>
            </a:r>
            <a:endParaRPr lang="en-US" dirty="0" smtClean="0"/>
          </a:p>
          <a:p>
            <a:r>
              <a:rPr lang="en-US" dirty="0" smtClean="0"/>
              <a:t>Hypersensitivity</a:t>
            </a:r>
          </a:p>
          <a:p>
            <a:r>
              <a:rPr lang="en-US" dirty="0" smtClean="0"/>
              <a:t>Osteoporosis</a:t>
            </a:r>
          </a:p>
          <a:p>
            <a:r>
              <a:rPr lang="en-US" dirty="0" smtClean="0"/>
              <a:t>Alopecia</a:t>
            </a:r>
          </a:p>
          <a:p>
            <a:r>
              <a:rPr lang="en-US" dirty="0" smtClean="0"/>
              <a:t>Risks are lower with LMWH but still exist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014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APTT Monitoring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Heparin therapy traditionally monitored with APTT</a:t>
            </a:r>
          </a:p>
          <a:p>
            <a:r>
              <a:rPr lang="en-US" dirty="0" smtClean="0"/>
              <a:t>Advantages:</a:t>
            </a:r>
          </a:p>
          <a:p>
            <a:pPr lvl="1"/>
            <a:r>
              <a:rPr lang="en-US" dirty="0" smtClean="0"/>
              <a:t>Known entity</a:t>
            </a:r>
          </a:p>
          <a:p>
            <a:pPr lvl="1"/>
            <a:r>
              <a:rPr lang="en-US" dirty="0" smtClean="0"/>
              <a:t>Fast</a:t>
            </a:r>
          </a:p>
          <a:p>
            <a:pPr lvl="1"/>
            <a:r>
              <a:rPr lang="en-US" dirty="0" smtClean="0"/>
              <a:t>Cheap</a:t>
            </a:r>
          </a:p>
          <a:p>
            <a:pPr lvl="1"/>
            <a:r>
              <a:rPr lang="en-US" dirty="0" smtClean="0"/>
              <a:t>Easy</a:t>
            </a:r>
          </a:p>
          <a:p>
            <a:r>
              <a:rPr lang="en-US" dirty="0" smtClean="0"/>
              <a:t>Disadvantages:</a:t>
            </a:r>
          </a:p>
          <a:p>
            <a:pPr lvl="1"/>
            <a:r>
              <a:rPr lang="en-US" dirty="0" smtClean="0"/>
              <a:t>Not a direct measure of heparin</a:t>
            </a:r>
          </a:p>
          <a:p>
            <a:pPr lvl="1"/>
            <a:r>
              <a:rPr lang="en-US" dirty="0" smtClean="0"/>
              <a:t>Variable responses to heparin between reagents and even different lots of the same reagent forces evaluation of each lot for heparin therapeutic ranges and response curves</a:t>
            </a:r>
          </a:p>
          <a:p>
            <a:pPr lvl="1"/>
            <a:r>
              <a:rPr lang="en-US" dirty="0" smtClean="0"/>
              <a:t>Individual physiological factors may influence APTT results</a:t>
            </a:r>
          </a:p>
          <a:p>
            <a:pPr lvl="2"/>
            <a:r>
              <a:rPr lang="en-US" dirty="0" smtClean="0"/>
              <a:t>Concomitant systemic anticoagulation (</a:t>
            </a:r>
            <a:r>
              <a:rPr lang="en-US" dirty="0" err="1" smtClean="0"/>
              <a:t>coumadin</a:t>
            </a:r>
            <a:r>
              <a:rPr lang="en-US" dirty="0" smtClean="0"/>
              <a:t>, </a:t>
            </a:r>
            <a:r>
              <a:rPr lang="en-US" dirty="0" err="1" smtClean="0"/>
              <a:t>etc</a:t>
            </a:r>
            <a:r>
              <a:rPr lang="en-US" dirty="0" smtClean="0"/>
              <a:t>), </a:t>
            </a:r>
            <a:r>
              <a:rPr lang="en-US" dirty="0" err="1" smtClean="0"/>
              <a:t>Antiphospholipid</a:t>
            </a:r>
            <a:r>
              <a:rPr lang="en-US" dirty="0" smtClean="0"/>
              <a:t> Antibodies and Factor Deficiencies, Liver disease or DIC may lead to elevation in APTT results resulting in under-anticoagulation</a:t>
            </a:r>
          </a:p>
          <a:p>
            <a:pPr lvl="2"/>
            <a:r>
              <a:rPr lang="en-US" dirty="0" smtClean="0"/>
              <a:t>Acute phase reactants (Fibrinogen and Factor VIII) may lead to decreases in APTT results and over-anticoagulation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77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Anti-</a:t>
            </a:r>
            <a:r>
              <a:rPr lang="en-US" dirty="0" err="1" smtClean="0"/>
              <a:t>Xa</a:t>
            </a:r>
            <a:r>
              <a:rPr lang="en-US" dirty="0" smtClean="0"/>
              <a:t> monitoring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 more direct measure of heparin levels is by anti-</a:t>
            </a:r>
            <a:r>
              <a:rPr lang="en-US" dirty="0" err="1" smtClean="0"/>
              <a:t>Xa</a:t>
            </a:r>
            <a:r>
              <a:rPr lang="en-US" dirty="0" smtClean="0"/>
              <a:t> monitoring</a:t>
            </a:r>
          </a:p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No lot to lot changes in sensitivity</a:t>
            </a:r>
          </a:p>
          <a:p>
            <a:pPr lvl="1"/>
            <a:r>
              <a:rPr lang="en-US" dirty="0" smtClean="0"/>
              <a:t>No interference from acute phase reactants or factor deficiencies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Studies have shown proper anticoagulation levels </a:t>
            </a:r>
            <a:r>
              <a:rPr lang="en-US" dirty="0" smtClean="0"/>
              <a:t>are reached </a:t>
            </a:r>
            <a:r>
              <a:rPr lang="en-US" dirty="0" smtClean="0"/>
              <a:t>sooner with fewer dose adjustments with less monitoring </a:t>
            </a:r>
            <a:r>
              <a:rPr lang="en-US" dirty="0" smtClean="0"/>
              <a:t>tests </a:t>
            </a:r>
            <a:r>
              <a:rPr lang="en-US" dirty="0" smtClean="0"/>
              <a:t>performed making the higher cost of the anti-</a:t>
            </a:r>
            <a:r>
              <a:rPr lang="en-US" dirty="0" err="1" smtClean="0"/>
              <a:t>Xa</a:t>
            </a:r>
            <a:r>
              <a:rPr lang="en-US" dirty="0" smtClean="0"/>
              <a:t> test kits a wash</a:t>
            </a:r>
          </a:p>
          <a:p>
            <a:r>
              <a:rPr lang="en-US" dirty="0" smtClean="0"/>
              <a:t>Disadvantages</a:t>
            </a:r>
          </a:p>
          <a:p>
            <a:pPr lvl="1"/>
            <a:r>
              <a:rPr lang="en-US" dirty="0" smtClean="0"/>
              <a:t>More specialized testing</a:t>
            </a:r>
          </a:p>
          <a:p>
            <a:pPr lvl="1"/>
            <a:r>
              <a:rPr lang="en-US" dirty="0" smtClean="0"/>
              <a:t>Underestimates heparin levels when patient is AT deficient (&lt;50)</a:t>
            </a:r>
          </a:p>
          <a:p>
            <a:pPr lvl="1"/>
            <a:r>
              <a:rPr lang="en-US" dirty="0" smtClean="0"/>
              <a:t>Interference from other Anti-</a:t>
            </a:r>
            <a:r>
              <a:rPr lang="en-US" dirty="0" err="1" smtClean="0"/>
              <a:t>Xa</a:t>
            </a:r>
            <a:r>
              <a:rPr lang="en-US" dirty="0" smtClean="0"/>
              <a:t> direct oral anticoagulants (DOAC’s-</a:t>
            </a:r>
            <a:r>
              <a:rPr lang="en-US" dirty="0" err="1" smtClean="0"/>
              <a:t>Apixaban</a:t>
            </a:r>
            <a:r>
              <a:rPr lang="en-US" dirty="0" smtClean="0"/>
              <a:t>, </a:t>
            </a:r>
            <a:r>
              <a:rPr lang="en-US" dirty="0" err="1" smtClean="0"/>
              <a:t>Riveroxaban</a:t>
            </a:r>
            <a:r>
              <a:rPr lang="en-US" dirty="0" smtClean="0"/>
              <a:t>, and </a:t>
            </a:r>
            <a:r>
              <a:rPr lang="en-US" dirty="0" err="1" smtClean="0"/>
              <a:t>Endoxaban</a:t>
            </a:r>
            <a:r>
              <a:rPr lang="en-US" dirty="0" smtClean="0"/>
              <a:t>)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816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33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Anti-</a:t>
            </a:r>
            <a:r>
              <a:rPr lang="en-US" dirty="0" err="1" smtClean="0"/>
              <a:t>Xa</a:t>
            </a:r>
            <a:r>
              <a:rPr lang="en-US" dirty="0" smtClean="0"/>
              <a:t>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912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Known amount of </a:t>
            </a:r>
            <a:r>
              <a:rPr lang="en-US" dirty="0" err="1" smtClean="0"/>
              <a:t>Xa</a:t>
            </a:r>
            <a:r>
              <a:rPr lang="en-US" dirty="0" smtClean="0"/>
              <a:t> is added to sample</a:t>
            </a:r>
          </a:p>
          <a:p>
            <a:r>
              <a:rPr lang="en-US" dirty="0" smtClean="0"/>
              <a:t>Heparin (if present in plasma) enhances </a:t>
            </a:r>
            <a:r>
              <a:rPr lang="en-US" dirty="0" err="1" smtClean="0"/>
              <a:t>Xa</a:t>
            </a:r>
            <a:r>
              <a:rPr lang="en-US" dirty="0" smtClean="0"/>
              <a:t> inhibition via </a:t>
            </a:r>
            <a:r>
              <a:rPr lang="en-US" dirty="0" err="1" smtClean="0"/>
              <a:t>antithrombin</a:t>
            </a:r>
            <a:endParaRPr lang="en-US" dirty="0" smtClean="0"/>
          </a:p>
          <a:p>
            <a:r>
              <a:rPr lang="en-US" dirty="0" smtClean="0"/>
              <a:t>Uninhibited </a:t>
            </a:r>
            <a:r>
              <a:rPr lang="en-US" dirty="0" err="1" smtClean="0"/>
              <a:t>Xa</a:t>
            </a:r>
            <a:r>
              <a:rPr lang="en-US" dirty="0" smtClean="0"/>
              <a:t> cleaves a chromogenic substrate and produces a color change directly in proportion to the amount of color change but INDIRECTLY proportional to the amount of heparin in the sample</a:t>
            </a:r>
          </a:p>
          <a:p>
            <a:pPr lvl="1"/>
            <a:r>
              <a:rPr lang="en-US" dirty="0" smtClean="0"/>
              <a:t>Lots of heparin present in sample leaves little uninhibited </a:t>
            </a:r>
            <a:r>
              <a:rPr lang="en-US" dirty="0" err="1" smtClean="0"/>
              <a:t>Xa</a:t>
            </a:r>
            <a:r>
              <a:rPr lang="en-US" dirty="0" smtClean="0"/>
              <a:t> and therefore little color change </a:t>
            </a:r>
          </a:p>
          <a:p>
            <a:pPr lvl="1"/>
            <a:r>
              <a:rPr lang="en-US" dirty="0" smtClean="0"/>
              <a:t>Less heparin present in sample leaves more </a:t>
            </a:r>
            <a:r>
              <a:rPr lang="en-US" dirty="0" err="1" smtClean="0"/>
              <a:t>unihibited</a:t>
            </a:r>
            <a:r>
              <a:rPr lang="en-US" dirty="0" smtClean="0"/>
              <a:t> </a:t>
            </a:r>
            <a:r>
              <a:rPr lang="en-US" dirty="0" err="1" smtClean="0"/>
              <a:t>Xa</a:t>
            </a:r>
            <a:r>
              <a:rPr lang="en-US" dirty="0" smtClean="0"/>
              <a:t> and therefore more of a color change</a:t>
            </a:r>
          </a:p>
          <a:p>
            <a:r>
              <a:rPr lang="en-US" dirty="0" smtClean="0"/>
              <a:t>The rate of change in absorbance of the colored substrate is correlated to a standard curve derived from specific calibrators (UFH calibrators for UFH, LMWH calibrators for LMWH, and FNDX calibrators for </a:t>
            </a:r>
            <a:r>
              <a:rPr lang="en-US" dirty="0" err="1" smtClean="0"/>
              <a:t>Fondaparinux</a:t>
            </a:r>
            <a:r>
              <a:rPr lang="en-US" dirty="0" smtClean="0"/>
              <a:t>)</a:t>
            </a:r>
          </a:p>
          <a:p>
            <a:r>
              <a:rPr lang="en-US" dirty="0" smtClean="0"/>
              <a:t>It is important for accurate measuring of the different heparins to perform the proper test for each type of heparin used</a:t>
            </a:r>
          </a:p>
          <a:p>
            <a:r>
              <a:rPr lang="en-US" dirty="0" smtClean="0"/>
              <a:t>Accurate dosing requires accurate and correct measuring so double check the heparin test ordered when suspicious of incorrect orders (UFH on an outpatient,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r>
              <a:rPr lang="en-US" dirty="0" smtClean="0"/>
              <a:t>Unexpectedly high levels of heparin (&gt;1.5 U/ml of especially LMWH) should lead you to suspect interference from the </a:t>
            </a:r>
            <a:r>
              <a:rPr lang="en-US" dirty="0" err="1" smtClean="0"/>
              <a:t>Xa</a:t>
            </a:r>
            <a:r>
              <a:rPr lang="en-US" dirty="0" smtClean="0"/>
              <a:t> DOAC’s or IV/port contamination with </a:t>
            </a:r>
            <a:r>
              <a:rPr lang="en-US" dirty="0" smtClean="0"/>
              <a:t>UFH</a:t>
            </a:r>
          </a:p>
          <a:p>
            <a:pPr lvl="1"/>
            <a:r>
              <a:rPr lang="en-US" dirty="0" smtClean="0"/>
              <a:t>Follow up with medications in EMR and query type of draw (IV?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u="sng" dirty="0" smtClean="0"/>
              <a:t>Unexpectedly</a:t>
            </a:r>
            <a:r>
              <a:rPr lang="en-US" dirty="0" smtClean="0"/>
              <a:t> low values should lead you to suspect AT deficiency (especially in an ECLS patient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Query results for AT testing and if low dilute with PNP to supply AT and rerun.  Calculate manually.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1109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Transition to Anti-</a:t>
            </a:r>
            <a:r>
              <a:rPr lang="en-US" dirty="0" err="1" smtClean="0"/>
              <a:t>Xa</a:t>
            </a:r>
            <a:r>
              <a:rPr lang="en-US" dirty="0" smtClean="0"/>
              <a:t>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Our plan is to transition from monitoring UFH therapy with the APTT to monitoring with the Anti-</a:t>
            </a:r>
            <a:r>
              <a:rPr lang="en-US" dirty="0" err="1" smtClean="0"/>
              <a:t>Xa</a:t>
            </a:r>
            <a:r>
              <a:rPr lang="en-US" dirty="0" smtClean="0"/>
              <a:t> method (LQHEPU-unfractionated heparin on the TOP</a:t>
            </a:r>
          </a:p>
          <a:p>
            <a:pPr lvl="1"/>
            <a:r>
              <a:rPr lang="en-US" dirty="0" smtClean="0"/>
              <a:t>Three step process with an Anti-</a:t>
            </a:r>
            <a:r>
              <a:rPr lang="en-US" dirty="0" err="1" smtClean="0"/>
              <a:t>Xa</a:t>
            </a:r>
            <a:r>
              <a:rPr lang="en-US" dirty="0" smtClean="0"/>
              <a:t> test available only in LIS (data gathering), followed by dual reporting of APTT and Anti </a:t>
            </a:r>
            <a:r>
              <a:rPr lang="en-US" dirty="0" err="1" smtClean="0"/>
              <a:t>Xa</a:t>
            </a:r>
            <a:r>
              <a:rPr lang="en-US" dirty="0" smtClean="0"/>
              <a:t>, then removal of the APTT </a:t>
            </a:r>
            <a:r>
              <a:rPr lang="en-US" dirty="0" smtClean="0"/>
              <a:t>for heparin therapy monitoring</a:t>
            </a:r>
            <a:endParaRPr lang="en-US" dirty="0" smtClean="0"/>
          </a:p>
          <a:p>
            <a:r>
              <a:rPr lang="en-US" dirty="0" smtClean="0"/>
              <a:t>We will also provide testing for the other two heparin types</a:t>
            </a:r>
            <a:r>
              <a:rPr lang="en-US" dirty="0"/>
              <a:t> </a:t>
            </a:r>
            <a:r>
              <a:rPr lang="en-US" dirty="0" smtClean="0"/>
              <a:t>LQHEPL-low molecular weight heparin on the TOP, and LQHEPP-</a:t>
            </a:r>
            <a:r>
              <a:rPr lang="en-US" dirty="0" err="1" smtClean="0"/>
              <a:t>pentasaccharide</a:t>
            </a:r>
            <a:r>
              <a:rPr lang="en-US" dirty="0" smtClean="0"/>
              <a:t> or </a:t>
            </a:r>
            <a:r>
              <a:rPr lang="en-US" dirty="0" err="1" smtClean="0"/>
              <a:t>fondaparinux</a:t>
            </a:r>
            <a:r>
              <a:rPr lang="en-US" dirty="0" smtClean="0"/>
              <a:t> on the TOP)</a:t>
            </a:r>
          </a:p>
          <a:p>
            <a:r>
              <a:rPr lang="en-US" dirty="0" smtClean="0"/>
              <a:t>We will be taking all heparin testing from Special Coagulation now, prior to the monitoring change</a:t>
            </a:r>
            <a:r>
              <a:rPr lang="en-US" dirty="0"/>
              <a:t> </a:t>
            </a:r>
            <a:r>
              <a:rPr lang="en-US" dirty="0" smtClean="0"/>
              <a:t>as soon as enough people are </a:t>
            </a:r>
            <a:r>
              <a:rPr lang="en-US" dirty="0" smtClean="0"/>
              <a:t>trained</a:t>
            </a:r>
          </a:p>
          <a:p>
            <a:pPr lvl="1"/>
            <a:r>
              <a:rPr lang="en-US" dirty="0" smtClean="0"/>
              <a:t>Each person must have an individual check off sheet and be approved as competent prior to </a:t>
            </a:r>
            <a:r>
              <a:rPr lang="en-US" smtClean="0"/>
              <a:t>running testing</a:t>
            </a:r>
            <a:endParaRPr lang="en-US" dirty="0" smtClean="0"/>
          </a:p>
          <a:p>
            <a:r>
              <a:rPr lang="en-US" dirty="0" smtClean="0"/>
              <a:t>We will initially batch all heparins to be done once a day, on </a:t>
            </a:r>
            <a:r>
              <a:rPr lang="en-US" dirty="0" smtClean="0"/>
              <a:t>dayshift, seven days a week </a:t>
            </a:r>
            <a:r>
              <a:rPr lang="en-US" dirty="0" smtClean="0"/>
              <a:t>until </a:t>
            </a:r>
            <a:r>
              <a:rPr lang="en-US" dirty="0" smtClean="0"/>
              <a:t>Anti </a:t>
            </a:r>
            <a:r>
              <a:rPr lang="en-US" dirty="0" err="1" smtClean="0"/>
              <a:t>Xa</a:t>
            </a:r>
            <a:r>
              <a:rPr lang="en-US" dirty="0" smtClean="0"/>
              <a:t> heparin monitoring </a:t>
            </a:r>
            <a:r>
              <a:rPr lang="en-US" dirty="0" smtClean="0"/>
              <a:t>begins</a:t>
            </a:r>
          </a:p>
          <a:p>
            <a:pPr lvl="1"/>
            <a:r>
              <a:rPr lang="en-US" dirty="0" smtClean="0"/>
              <a:t>Batched on worksheet CGHEP and controls for each heparin type </a:t>
            </a:r>
            <a:r>
              <a:rPr lang="en-US" dirty="0" smtClean="0"/>
              <a:t>included in run</a:t>
            </a:r>
          </a:p>
          <a:p>
            <a:r>
              <a:rPr lang="en-US" dirty="0" smtClean="0"/>
              <a:t>Once </a:t>
            </a:r>
            <a:r>
              <a:rPr lang="en-US" dirty="0" smtClean="0"/>
              <a:t>UFH is monitored with the Anti-</a:t>
            </a:r>
            <a:r>
              <a:rPr lang="en-US" dirty="0" err="1" smtClean="0"/>
              <a:t>Xa</a:t>
            </a:r>
            <a:r>
              <a:rPr lang="en-US" dirty="0" smtClean="0"/>
              <a:t> 24/7, we will continue to batch the LMWH and FNDX  once a day on day shift unless emergent results are needed when they may be run on demand as long as controls are run each shift or batch</a:t>
            </a:r>
          </a:p>
        </p:txBody>
      </p:sp>
    </p:spTree>
    <p:extLst>
      <p:ext uri="{BB962C8B-B14F-4D97-AF65-F5344CB8AC3E}">
        <p14:creationId xmlns:p14="http://schemas.microsoft.com/office/powerpoint/2010/main" val="3303194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Heparin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 glycosaminoglycan made from repeating sulfated disaccharide units of various lengths</a:t>
            </a:r>
          </a:p>
          <a:p>
            <a:r>
              <a:rPr lang="en-US" dirty="0" smtClean="0"/>
              <a:t>Naturally occurring in basophils and mast cells</a:t>
            </a:r>
          </a:p>
          <a:p>
            <a:r>
              <a:rPr lang="en-US" dirty="0" smtClean="0"/>
              <a:t>Highly negatively charged</a:t>
            </a:r>
          </a:p>
          <a:p>
            <a:r>
              <a:rPr lang="en-US" dirty="0" smtClean="0"/>
              <a:t>Contains </a:t>
            </a:r>
            <a:r>
              <a:rPr lang="en-US" dirty="0" smtClean="0"/>
              <a:t>an </a:t>
            </a:r>
            <a:r>
              <a:rPr lang="en-US" dirty="0" err="1" smtClean="0"/>
              <a:t>antithrombin</a:t>
            </a:r>
            <a:r>
              <a:rPr lang="en-US" dirty="0" smtClean="0"/>
              <a:t> binding site giving it anticoagulant properties</a:t>
            </a:r>
          </a:p>
          <a:p>
            <a:r>
              <a:rPr lang="en-US" dirty="0" smtClean="0"/>
              <a:t>Has a relatively short half-life</a:t>
            </a:r>
          </a:p>
          <a:p>
            <a:r>
              <a:rPr lang="en-US" dirty="0" smtClean="0"/>
              <a:t>Prepared from porcine or bovine intestine or lung</a:t>
            </a:r>
          </a:p>
          <a:p>
            <a:r>
              <a:rPr lang="en-US" dirty="0" smtClean="0"/>
              <a:t>Metabolized in liver and excreted in urine</a:t>
            </a:r>
          </a:p>
          <a:p>
            <a:r>
              <a:rPr lang="en-US" dirty="0" smtClean="0"/>
              <a:t>Also binds to endothelial cells preventing its anticoagulant activity once bound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175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Used to treat or prevent blood clots in patients with Acute Coronary Syndrome (ACS), Myocardial </a:t>
            </a:r>
            <a:r>
              <a:rPr lang="en-US" sz="2400" dirty="0" smtClean="0"/>
              <a:t>infarctions </a:t>
            </a:r>
            <a:r>
              <a:rPr lang="en-US" sz="2400" dirty="0" smtClean="0"/>
              <a:t>(NSTEMI/MI), Atrial Fibrillation (</a:t>
            </a:r>
            <a:r>
              <a:rPr lang="en-US" sz="2400" dirty="0" err="1" smtClean="0"/>
              <a:t>Afib</a:t>
            </a:r>
            <a:r>
              <a:rPr lang="en-US" sz="2400" dirty="0" smtClean="0"/>
              <a:t>), Deep Vein Thrombosis (DVT) or Pulmonary Embolism (PE)</a:t>
            </a:r>
          </a:p>
          <a:p>
            <a:r>
              <a:rPr lang="en-US" sz="2400" dirty="0" smtClean="0"/>
              <a:t>Used to prevent clots in other patient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populations such as trauma</a:t>
            </a:r>
          </a:p>
          <a:p>
            <a:r>
              <a:rPr lang="en-US" sz="2400" dirty="0" smtClean="0"/>
              <a:t>Also used to keep tubing free of clots</a:t>
            </a:r>
          </a:p>
          <a:p>
            <a:pPr marL="0" indent="0">
              <a:buNone/>
            </a:pPr>
            <a:r>
              <a:rPr lang="en-US" sz="2400" dirty="0" smtClean="0"/>
              <a:t>    during Coronary Pulmonary Bypass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heart surgeries (CPB), </a:t>
            </a:r>
          </a:p>
          <a:p>
            <a:pPr marL="0" indent="0">
              <a:buNone/>
            </a:pPr>
            <a:r>
              <a:rPr lang="en-US" sz="2400" dirty="0" smtClean="0"/>
              <a:t>    Extracorporeal Life Support (ECLS),</a:t>
            </a:r>
          </a:p>
          <a:p>
            <a:pPr marL="0" indent="0">
              <a:buNone/>
            </a:pPr>
            <a:r>
              <a:rPr lang="en-US" sz="2400" dirty="0" smtClean="0"/>
              <a:t>    Apheresis, Dialysis, and in catheters</a:t>
            </a:r>
            <a:endParaRPr lang="en-US" sz="2400" dirty="0"/>
          </a:p>
        </p:txBody>
      </p:sp>
      <p:pic>
        <p:nvPicPr>
          <p:cNvPr id="2051" name="Picture 3" descr="C:\Users\lfreeman\AppData\Local\Microsoft\Windows\Temporary Internet Files\Content.IE5\CYMRYK2W\IV_bag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971800"/>
            <a:ext cx="2895600" cy="341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9787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Discovered in 1916 by a John Hopkins medical student while looking for (ironically) </a:t>
            </a:r>
            <a:r>
              <a:rPr lang="en-US" dirty="0" err="1" smtClean="0"/>
              <a:t>procoagulant</a:t>
            </a:r>
            <a:r>
              <a:rPr lang="en-US" dirty="0" smtClean="0"/>
              <a:t> substances in canine livers</a:t>
            </a:r>
          </a:p>
          <a:p>
            <a:r>
              <a:rPr lang="en-US" dirty="0" smtClean="0"/>
              <a:t>Not in use medically until the 1940’s as a cheap and easy to obtain anticoagulant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pic>
        <p:nvPicPr>
          <p:cNvPr id="1027" name="Picture 3" descr="C:\Users\lfreeman\AppData\Local\Microsoft\Windows\Temporary Internet Files\Content.IE5\1HLJMRCR\vintage_medical_equipment_by_regicollis-d6s8kiz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1" y="1600200"/>
            <a:ext cx="4038599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7055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UFH vs LMWH vs FNDX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Unfractionated Heparin is a heterogeneous mixture of variable sized molecules ranging in size from 3000-30,000 Daltons</a:t>
            </a:r>
          </a:p>
          <a:p>
            <a:pPr lvl="1"/>
            <a:r>
              <a:rPr lang="en-US" dirty="0" smtClean="0"/>
              <a:t>The average half-life is very short: 1-2 hours (this is why it is very important to run the APTT or freeze the sample within minimal timeframes)</a:t>
            </a:r>
          </a:p>
          <a:p>
            <a:pPr lvl="1"/>
            <a:r>
              <a:rPr lang="en-US" dirty="0" smtClean="0"/>
              <a:t>Not absorbed through the GI tract </a:t>
            </a:r>
          </a:p>
          <a:p>
            <a:pPr lvl="1"/>
            <a:r>
              <a:rPr lang="en-US" dirty="0" smtClean="0"/>
              <a:t>Because of the short half-life must be continuous infusion and is therefore limited to inpatients</a:t>
            </a:r>
          </a:p>
          <a:p>
            <a:pPr lvl="1"/>
            <a:r>
              <a:rPr lang="en-US" dirty="0" smtClean="0"/>
              <a:t>Dosage is weight dependent and must be monitored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752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LMWH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Low Molecular Weight Heparin has the higher molecular weight molecules fractionated and removed leaving only the smaller sized molecules </a:t>
            </a:r>
          </a:p>
          <a:p>
            <a:pPr lvl="1"/>
            <a:r>
              <a:rPr lang="en-US" dirty="0" err="1" smtClean="0"/>
              <a:t>Lovenox</a:t>
            </a:r>
            <a:r>
              <a:rPr lang="en-US" dirty="0" smtClean="0"/>
              <a:t>, enoxaparin, and </a:t>
            </a:r>
            <a:r>
              <a:rPr lang="en-US" dirty="0" err="1" smtClean="0"/>
              <a:t>Fragmin</a:t>
            </a:r>
            <a:r>
              <a:rPr lang="en-US" dirty="0" smtClean="0"/>
              <a:t> (</a:t>
            </a:r>
            <a:r>
              <a:rPr lang="en-US" dirty="0" err="1" smtClean="0"/>
              <a:t>daltaparin</a:t>
            </a:r>
            <a:r>
              <a:rPr lang="en-US" dirty="0" smtClean="0"/>
              <a:t>) are LMWHs</a:t>
            </a:r>
          </a:p>
          <a:p>
            <a:pPr lvl="1"/>
            <a:r>
              <a:rPr lang="en-US" dirty="0" smtClean="0"/>
              <a:t>Slower clearance than UFH</a:t>
            </a:r>
          </a:p>
          <a:p>
            <a:pPr lvl="1"/>
            <a:r>
              <a:rPr lang="en-US" dirty="0" smtClean="0"/>
              <a:t>The average half-life is about four times longer than that of UFH</a:t>
            </a:r>
          </a:p>
          <a:p>
            <a:pPr lvl="1"/>
            <a:r>
              <a:rPr lang="en-US" dirty="0" smtClean="0"/>
              <a:t>Is given subcutaneously </a:t>
            </a:r>
            <a:r>
              <a:rPr lang="en-US" dirty="0" smtClean="0"/>
              <a:t>and can be used on an outpatient basis</a:t>
            </a:r>
            <a:endParaRPr lang="en-US" dirty="0" smtClean="0"/>
          </a:p>
          <a:p>
            <a:pPr lvl="1"/>
            <a:r>
              <a:rPr lang="en-US" dirty="0" smtClean="0"/>
              <a:t>Is not weight dependent and does not need monitoring in most circumstances</a:t>
            </a:r>
          </a:p>
          <a:p>
            <a:pPr lvl="2"/>
            <a:r>
              <a:rPr lang="en-US" dirty="0" smtClean="0"/>
              <a:t>Very small or very large patients and patients with clearance issues do need to be monitored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869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FNDX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Fondaparinux</a:t>
            </a:r>
            <a:r>
              <a:rPr lang="en-US" dirty="0" smtClean="0"/>
              <a:t> is a synthetic polysaccharide of smaller size similar to LMWH that contains only the binding site for AT</a:t>
            </a:r>
          </a:p>
          <a:p>
            <a:pPr lvl="1"/>
            <a:r>
              <a:rPr lang="en-US" dirty="0" err="1" smtClean="0"/>
              <a:t>Arixtra</a:t>
            </a:r>
            <a:r>
              <a:rPr lang="en-US" dirty="0" smtClean="0"/>
              <a:t> is trade name for FNDX</a:t>
            </a:r>
          </a:p>
          <a:p>
            <a:pPr lvl="1"/>
            <a:r>
              <a:rPr lang="en-US" dirty="0" smtClean="0"/>
              <a:t>Also known as </a:t>
            </a:r>
            <a:r>
              <a:rPr lang="en-US" dirty="0" err="1" smtClean="0"/>
              <a:t>pentasaccharide</a:t>
            </a:r>
            <a:r>
              <a:rPr lang="en-US" dirty="0" smtClean="0"/>
              <a:t> heparin</a:t>
            </a:r>
          </a:p>
          <a:p>
            <a:pPr lvl="1"/>
            <a:r>
              <a:rPr lang="en-US" dirty="0" smtClean="0"/>
              <a:t>Slower clearance than UFH</a:t>
            </a:r>
          </a:p>
          <a:p>
            <a:pPr lvl="1"/>
            <a:r>
              <a:rPr lang="en-US" dirty="0" smtClean="0"/>
              <a:t>Given subcutaneously daily</a:t>
            </a:r>
          </a:p>
          <a:p>
            <a:pPr lvl="1"/>
            <a:r>
              <a:rPr lang="en-US" dirty="0" smtClean="0"/>
              <a:t>Has less risk of HIT associated with it</a:t>
            </a:r>
          </a:p>
          <a:p>
            <a:pPr lvl="1"/>
            <a:r>
              <a:rPr lang="en-US" dirty="0" smtClean="0"/>
              <a:t>Also has a longer half-life than UFH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412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 of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Heparin works by increasing the efficiency of AT due to binding of both the AT molecule and the molecules that AT acts upon (</a:t>
            </a:r>
            <a:r>
              <a:rPr lang="en-US" dirty="0" err="1" smtClean="0"/>
              <a:t>Xa</a:t>
            </a:r>
            <a:r>
              <a:rPr lang="en-US" dirty="0" smtClean="0"/>
              <a:t> and to a lesser extent </a:t>
            </a:r>
            <a:r>
              <a:rPr lang="en-US" dirty="0" err="1" smtClean="0"/>
              <a:t>IIa</a:t>
            </a:r>
            <a:r>
              <a:rPr lang="en-US" dirty="0" smtClean="0"/>
              <a:t> and </a:t>
            </a:r>
            <a:r>
              <a:rPr lang="en-US" dirty="0" err="1" smtClean="0"/>
              <a:t>IXa</a:t>
            </a:r>
            <a:r>
              <a:rPr lang="en-US" dirty="0" smtClean="0"/>
              <a:t>)</a:t>
            </a:r>
          </a:p>
          <a:p>
            <a:r>
              <a:rPr lang="en-US" dirty="0" smtClean="0"/>
              <a:t>Once heparin is bound to AT, the AT undergoes a conformational change that enhances the binding ability with </a:t>
            </a:r>
            <a:r>
              <a:rPr lang="en-US" dirty="0" err="1" smtClean="0"/>
              <a:t>Xa</a:t>
            </a:r>
            <a:r>
              <a:rPr lang="en-US" dirty="0" smtClean="0"/>
              <a:t> and also </a:t>
            </a:r>
            <a:r>
              <a:rPr lang="en-US" dirty="0" err="1" smtClean="0"/>
              <a:t>IIa</a:t>
            </a:r>
            <a:r>
              <a:rPr lang="en-US" dirty="0" smtClean="0"/>
              <a:t> allowing AT to inhibit </a:t>
            </a:r>
            <a:r>
              <a:rPr lang="en-US" dirty="0" err="1" smtClean="0"/>
              <a:t>Xa</a:t>
            </a:r>
            <a:r>
              <a:rPr lang="en-US" dirty="0" smtClean="0"/>
              <a:t> and </a:t>
            </a:r>
            <a:r>
              <a:rPr lang="en-US" dirty="0" err="1" smtClean="0"/>
              <a:t>IIa</a:t>
            </a:r>
            <a:r>
              <a:rPr lang="en-US" dirty="0" smtClean="0"/>
              <a:t> in approximately a thousand times greater capacity than unbound AT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305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 of Action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143668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UFH allows the enhanced inhibition of both </a:t>
            </a:r>
            <a:r>
              <a:rPr lang="en-US" dirty="0" err="1"/>
              <a:t>Xa</a:t>
            </a:r>
            <a:r>
              <a:rPr lang="en-US" dirty="0"/>
              <a:t> and </a:t>
            </a:r>
            <a:r>
              <a:rPr lang="en-US" dirty="0" err="1"/>
              <a:t>IIa</a:t>
            </a:r>
            <a:r>
              <a:rPr lang="en-US" dirty="0"/>
              <a:t> due to its larger </a:t>
            </a:r>
            <a:r>
              <a:rPr lang="en-US" dirty="0" smtClean="0"/>
              <a:t>size: inhibition of </a:t>
            </a:r>
            <a:r>
              <a:rPr lang="en-US" dirty="0" err="1" smtClean="0"/>
              <a:t>IIa</a:t>
            </a:r>
            <a:r>
              <a:rPr lang="en-US" dirty="0" smtClean="0"/>
              <a:t> requires at least 18 disaccharide units only present in the larger units</a:t>
            </a:r>
            <a:endParaRPr lang="en-US" dirty="0"/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45025" y="1535112"/>
            <a:ext cx="4041775" cy="97948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LMWH allows enhanced inhibition of </a:t>
            </a:r>
            <a:r>
              <a:rPr lang="en-US" dirty="0" err="1"/>
              <a:t>Xa</a:t>
            </a:r>
            <a:r>
              <a:rPr lang="en-US" dirty="0"/>
              <a:t> only (not </a:t>
            </a:r>
            <a:r>
              <a:rPr lang="en-US" dirty="0" err="1"/>
              <a:t>IIa</a:t>
            </a:r>
            <a:r>
              <a:rPr lang="en-US" dirty="0"/>
              <a:t>) because of its smaller size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895600"/>
            <a:ext cx="2708197" cy="109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393" y="4419600"/>
            <a:ext cx="2772204" cy="108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200400"/>
            <a:ext cx="2666999" cy="110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2934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753</TotalTime>
  <Words>1224</Words>
  <Application>Microsoft Office PowerPoint</Application>
  <PresentationFormat>On-screen Show (4:3)</PresentationFormat>
  <Paragraphs>105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Heparin Testing </vt:lpstr>
      <vt:lpstr>Heparin</vt:lpstr>
      <vt:lpstr>Indications</vt:lpstr>
      <vt:lpstr>History</vt:lpstr>
      <vt:lpstr>UFH vs LMWH vs FNDX</vt:lpstr>
      <vt:lpstr>LMWH</vt:lpstr>
      <vt:lpstr>FNDX</vt:lpstr>
      <vt:lpstr>Mechanism of Action</vt:lpstr>
      <vt:lpstr>Mechanism of Action</vt:lpstr>
      <vt:lpstr>Side Effects And Risks</vt:lpstr>
      <vt:lpstr>APTT Monitoring</vt:lpstr>
      <vt:lpstr>Anti-Xa monitoring</vt:lpstr>
      <vt:lpstr>Anti-Xa Methodology</vt:lpstr>
      <vt:lpstr>Transition to Anti-Xa Testing</vt:lpstr>
    </vt:vector>
  </TitlesOfParts>
  <Company>UCDHS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Heparin Testing</dc:title>
  <dc:creator>Leslie A. Freeman</dc:creator>
  <cp:lastModifiedBy>Leslie A. Freeman</cp:lastModifiedBy>
  <cp:revision>28</cp:revision>
  <dcterms:created xsi:type="dcterms:W3CDTF">2017-01-18T19:29:23Z</dcterms:created>
  <dcterms:modified xsi:type="dcterms:W3CDTF">2017-01-21T00:01:50Z</dcterms:modified>
</cp:coreProperties>
</file>