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0"/>
  </p:handoutMasterIdLst>
  <p:sldIdLst>
    <p:sldId id="256" r:id="rId2"/>
    <p:sldId id="296" r:id="rId3"/>
    <p:sldId id="297" r:id="rId4"/>
    <p:sldId id="298" r:id="rId5"/>
    <p:sldId id="299" r:id="rId6"/>
    <p:sldId id="302" r:id="rId7"/>
    <p:sldId id="257" r:id="rId8"/>
    <p:sldId id="303" r:id="rId9"/>
    <p:sldId id="258" r:id="rId10"/>
    <p:sldId id="300" r:id="rId11"/>
    <p:sldId id="261" r:id="rId12"/>
    <p:sldId id="260" r:id="rId13"/>
    <p:sldId id="259" r:id="rId14"/>
    <p:sldId id="304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4" r:id="rId26"/>
    <p:sldId id="273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CCFF"/>
    <a:srgbClr val="000000"/>
    <a:srgbClr val="FFFFFF"/>
    <a:srgbClr val="0000FF"/>
    <a:srgbClr val="FFFFCC"/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0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F146C1A-A6A9-4819-8708-1A9C676CE3FC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8456AAC-0B83-4DFE-BF99-39D1C9574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70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12/15/2017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5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1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200"/>
            <a:ext cx="784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Comic Sans MS" panose="030F0702030302020204" pitchFamily="66" charset="0"/>
              </a:rPr>
              <a:t>QUALITY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8675" y="280035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How to Evaluate QC and Troubleshoot Out of Control Results</a:t>
            </a:r>
          </a:p>
          <a:p>
            <a:pPr algn="ctr"/>
            <a:endParaRPr lang="en-US" sz="4000" dirty="0"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Kathy Dagang, CLSS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Automated Chemistry/Urinalysis Department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UC Davis Health</a:t>
            </a:r>
          </a:p>
        </p:txBody>
      </p:sp>
    </p:spTree>
    <p:extLst>
      <p:ext uri="{BB962C8B-B14F-4D97-AF65-F5344CB8AC3E}">
        <p14:creationId xmlns:p14="http://schemas.microsoft.com/office/powerpoint/2010/main" val="348870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CHARTS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85835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QC CHARTS usually appear similar to this, with the line in the middle representing the MEAN, and lines above and below the mean representing the SDs.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37" y="3048000"/>
            <a:ext cx="720945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964" y="5791200"/>
            <a:ext cx="1137836" cy="55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 STATISTICS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785257"/>
            <a:ext cx="723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The “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COEFFICIENT OF VARIATION</a:t>
            </a:r>
            <a:r>
              <a:rPr lang="en-US" sz="4000" dirty="0">
                <a:latin typeface="Comic Sans MS" panose="030F0702030302020204" pitchFamily="66" charset="0"/>
              </a:rPr>
              <a:t>”, or CV, is a ratio of the SD to the Mean, and is expressed as a %.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724400"/>
            <a:ext cx="495300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5638800"/>
            <a:ext cx="13208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CALIBRATION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2209800"/>
            <a:ext cx="754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A calibration establishes the relationship between 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algn="r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ANALYTE</a:t>
            </a:r>
          </a:p>
          <a:p>
            <a:pPr algn="r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CONCENTRATION</a:t>
            </a:r>
          </a:p>
          <a:p>
            <a:pPr algn="r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 and </a:t>
            </a:r>
          </a:p>
          <a:p>
            <a:pPr algn="r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INSTRUMENT </a:t>
            </a:r>
          </a:p>
          <a:p>
            <a:pPr algn="r"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RESPONSE.</a:t>
            </a:r>
          </a:p>
        </p:txBody>
      </p:sp>
      <p:pic>
        <p:nvPicPr>
          <p:cNvPr id="1026" name="Picture 2" descr="G:\CLS STUDENTS TRAINING\BENCH TRAINING POWER POINT PRESENTATIONS and NARRATIONS\CALIBRATION\CALIBRATION IMAGES\calibration cur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90" y="2971800"/>
            <a:ext cx="3621111" cy="2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3414" y="5352081"/>
            <a:ext cx="2852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ANALYTE CONCENTRATION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564565" y="4083650"/>
            <a:ext cx="2500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omic Sans MS" panose="030F0702030302020204" pitchFamily="66" charset="0"/>
              </a:rPr>
              <a:t>INSTRUMENT RESPONSE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656867"/>
            <a:ext cx="1149927" cy="7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CALIBRATORS</a:t>
            </a:r>
          </a:p>
        </p:txBody>
      </p:sp>
      <p:sp>
        <p:nvSpPr>
          <p:cNvPr id="2" name="Rectangle 1"/>
          <p:cNvSpPr/>
          <p:nvPr/>
        </p:nvSpPr>
        <p:spPr>
          <a:xfrm>
            <a:off x="990600" y="1319242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dirty="0">
                <a:latin typeface="Comic Sans MS" pitchFamily="66" charset="0"/>
              </a:rPr>
              <a:t>A </a:t>
            </a:r>
            <a:r>
              <a:rPr lang="en-US" altLang="en-US" sz="4000" dirty="0">
                <a:solidFill>
                  <a:srgbClr val="FFFF00"/>
                </a:solidFill>
                <a:latin typeface="Comic Sans MS" pitchFamily="66" charset="0"/>
              </a:rPr>
              <a:t>calibrator</a:t>
            </a:r>
            <a:r>
              <a:rPr lang="en-US" altLang="en-US" sz="4000" dirty="0">
                <a:latin typeface="Comic Sans MS" pitchFamily="66" charset="0"/>
              </a:rPr>
              <a:t> is a sample with a </a:t>
            </a:r>
            <a:r>
              <a:rPr lang="en-US" altLang="en-US" sz="4000" b="1" dirty="0">
                <a:solidFill>
                  <a:srgbClr val="FFFF00"/>
                </a:solidFill>
                <a:latin typeface="Comic Sans MS" pitchFamily="66" charset="0"/>
              </a:rPr>
              <a:t>known analyte concentration</a:t>
            </a:r>
            <a:r>
              <a:rPr lang="en-US" altLang="en-US" sz="4000" b="1" dirty="0">
                <a:latin typeface="Comic Sans MS" pitchFamily="66" charset="0"/>
              </a:rPr>
              <a:t>.</a:t>
            </a:r>
          </a:p>
          <a:p>
            <a:pPr algn="ctr">
              <a:defRPr/>
            </a:pPr>
            <a:endParaRPr lang="en-US" altLang="en-US" sz="4000" b="1" dirty="0">
              <a:latin typeface="Comic Sans MS" pitchFamily="66" charset="0"/>
            </a:endParaRPr>
          </a:p>
          <a:p>
            <a:pPr algn="ctr">
              <a:defRPr/>
            </a:pPr>
            <a:endParaRPr lang="en-US" altLang="en-US" sz="3200" b="1" dirty="0">
              <a:latin typeface="Comic Sans MS" pitchFamily="66" charset="0"/>
            </a:endParaRPr>
          </a:p>
          <a:p>
            <a:pPr algn="ctr">
              <a:defRPr/>
            </a:pPr>
            <a:endParaRPr lang="en-US" altLang="en-US" sz="3200" dirty="0">
              <a:latin typeface="Comic Sans MS" pitchFamily="66" charset="0"/>
            </a:endParaRPr>
          </a:p>
          <a:p>
            <a:pPr algn="ctr">
              <a:defRPr/>
            </a:pPr>
            <a:r>
              <a:rPr lang="en-US" altLang="en-US" sz="3200" dirty="0">
                <a:latin typeface="Comic Sans MS" pitchFamily="66" charset="0"/>
              </a:rPr>
              <a:t>The “</a:t>
            </a:r>
            <a:r>
              <a:rPr lang="en-US" altLang="en-US" sz="3200" dirty="0">
                <a:solidFill>
                  <a:srgbClr val="00FF00"/>
                </a:solidFill>
                <a:latin typeface="Comic Sans MS" pitchFamily="66" charset="0"/>
              </a:rPr>
              <a:t>set point</a:t>
            </a:r>
            <a:r>
              <a:rPr lang="en-US" altLang="en-US" sz="3200" dirty="0">
                <a:latin typeface="Comic Sans MS" pitchFamily="66" charset="0"/>
              </a:rPr>
              <a:t>” on the calibration report is the </a:t>
            </a:r>
            <a:r>
              <a:rPr lang="en-US" altLang="en-US" sz="3200" dirty="0">
                <a:solidFill>
                  <a:srgbClr val="00FF00"/>
                </a:solidFill>
                <a:latin typeface="Comic Sans MS" pitchFamily="66" charset="0"/>
              </a:rPr>
              <a:t>calibrator value</a:t>
            </a:r>
            <a:r>
              <a:rPr lang="en-US" altLang="en-US" sz="3200" dirty="0">
                <a:latin typeface="Comic Sans MS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1981200" cy="118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18" y="5784528"/>
            <a:ext cx="1200982" cy="6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CALIBRATION</a:t>
            </a:r>
          </a:p>
        </p:txBody>
      </p:sp>
      <p:pic>
        <p:nvPicPr>
          <p:cNvPr id="1026" name="Picture 2" descr="G:\CLS STUDENTS TRAINING\BENCH TRAINING POWER POINT PRESENTATIONS and NARRATIONS\CALIBRATION\CALIBRATION IMAGES\calibration cur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44" y="1608710"/>
            <a:ext cx="5836928" cy="44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3837" y="5430227"/>
            <a:ext cx="28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BUN CONCENTRATION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00398" y="3501851"/>
            <a:ext cx="250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CONDUCTIVITY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8044" y="4897185"/>
            <a:ext cx="1358064" cy="338554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AQUACAL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3510" y="4049019"/>
            <a:ext cx="1390124" cy="338554"/>
          </a:xfrm>
          <a:prstGeom prst="rect">
            <a:avLst/>
          </a:prstGeom>
          <a:solidFill>
            <a:srgbClr val="CC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AQUACAL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5891" y="3474826"/>
            <a:ext cx="139012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AQUACAL 3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36" y="5485809"/>
            <a:ext cx="858391" cy="8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CALIBRATION CRITERIA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1752600"/>
            <a:ext cx="7086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>
                <a:latin typeface="Comic Sans MS" pitchFamily="66" charset="0"/>
              </a:rPr>
              <a:t>Three criteria are used to evaluate a successful calibration:</a:t>
            </a:r>
          </a:p>
          <a:p>
            <a:pPr algn="ctr">
              <a:defRPr/>
            </a:pPr>
            <a:endParaRPr lang="en-US" sz="4000" dirty="0">
              <a:latin typeface="Comic Sans MS" pitchFamily="66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ACCURACY</a:t>
            </a:r>
          </a:p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PRECISION</a:t>
            </a:r>
          </a:p>
          <a:p>
            <a:pPr algn="ctr">
              <a:defRPr/>
            </a:pPr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SENSITIVITY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29" y="5638800"/>
            <a:ext cx="1077498" cy="7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ACCURACY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2057400"/>
            <a:ext cx="80772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dirty="0">
                <a:latin typeface="Comic Sans MS" pitchFamily="66" charset="0"/>
              </a:rPr>
              <a:t>The definition of ACCURACY is </a:t>
            </a:r>
          </a:p>
          <a:p>
            <a:pPr algn="ctr">
              <a:defRPr/>
            </a:pPr>
            <a:r>
              <a:rPr lang="en-US" altLang="en-US" sz="4000" dirty="0">
                <a:solidFill>
                  <a:srgbClr val="FFFF00"/>
                </a:solidFill>
                <a:latin typeface="Comic Sans MS" pitchFamily="66" charset="0"/>
              </a:rPr>
              <a:t>recovering expected results</a:t>
            </a:r>
            <a:r>
              <a:rPr lang="en-US" altLang="en-US" sz="4000" dirty="0">
                <a:latin typeface="Comic Sans MS" pitchFamily="66" charset="0"/>
              </a:rPr>
              <a:t>.</a:t>
            </a:r>
          </a:p>
          <a:p>
            <a:pPr algn="ctr">
              <a:defRPr/>
            </a:pPr>
            <a:endParaRPr lang="en-US" altLang="en-US" dirty="0">
              <a:latin typeface="Comic Sans MS" pitchFamily="66" charset="0"/>
            </a:endParaRPr>
          </a:p>
          <a:p>
            <a:pPr algn="ctr">
              <a:defRPr/>
            </a:pPr>
            <a:r>
              <a:rPr lang="en-US" altLang="en-US" sz="2400" dirty="0">
                <a:latin typeface="Comic Sans MS" pitchFamily="66" charset="0"/>
              </a:rPr>
              <a:t>The values obtained must fall between a pre-determined minimum and maximum value.</a:t>
            </a:r>
          </a:p>
        </p:txBody>
      </p:sp>
      <p:pic>
        <p:nvPicPr>
          <p:cNvPr id="4" name="Picture 4" descr="range targ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4400"/>
            <a:ext cx="1676400" cy="160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72" y="5526087"/>
            <a:ext cx="1071728" cy="8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PRECISION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2133600"/>
            <a:ext cx="7924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000" dirty="0">
                <a:latin typeface="Comic Sans MS" pitchFamily="66" charset="0"/>
              </a:rPr>
              <a:t>The definition of PRECISION is </a:t>
            </a:r>
            <a:r>
              <a:rPr lang="en-US" altLang="en-US" sz="4000" dirty="0">
                <a:solidFill>
                  <a:srgbClr val="FFFF00"/>
                </a:solidFill>
                <a:latin typeface="Comic Sans MS" pitchFamily="66" charset="0"/>
              </a:rPr>
              <a:t>reproducibility</a:t>
            </a:r>
            <a:r>
              <a:rPr lang="en-US" altLang="en-US" sz="4000" dirty="0">
                <a:latin typeface="Comic Sans MS" pitchFamily="66" charset="0"/>
              </a:rPr>
              <a:t>.</a:t>
            </a:r>
          </a:p>
          <a:p>
            <a:pPr algn="ctr">
              <a:defRPr/>
            </a:pPr>
            <a:endParaRPr lang="en-US" altLang="en-US" dirty="0">
              <a:latin typeface="Comic Sans MS" pitchFamily="66" charset="0"/>
            </a:endParaRPr>
          </a:p>
          <a:p>
            <a:pPr algn="ctr">
              <a:defRPr/>
            </a:pPr>
            <a:r>
              <a:rPr lang="en-US" altLang="en-US" sz="2400" dirty="0">
                <a:latin typeface="Comic Sans MS" pitchFamily="66" charset="0"/>
              </a:rPr>
              <a:t>The values obtained must differ by less than a predetermined amount.</a:t>
            </a:r>
          </a:p>
        </p:txBody>
      </p:sp>
      <p:pic>
        <p:nvPicPr>
          <p:cNvPr id="4" name="Picture 5" descr="back to back targ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24400"/>
            <a:ext cx="1828800" cy="153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00" y="5638800"/>
            <a:ext cx="1317900" cy="7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SENSITIVITY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1905000"/>
            <a:ext cx="7467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  <a:latin typeface="Comic Sans MS" pitchFamily="66" charset="0"/>
              </a:rPr>
              <a:t>SENSITIVITY</a:t>
            </a:r>
            <a:r>
              <a:rPr lang="en-US" altLang="en-US" sz="4000" dirty="0">
                <a:latin typeface="Comic Sans MS" pitchFamily="66" charset="0"/>
              </a:rPr>
              <a:t> allows us to see a </a:t>
            </a:r>
            <a:r>
              <a:rPr lang="en-US" altLang="en-US" sz="4000" dirty="0">
                <a:solidFill>
                  <a:srgbClr val="FFFF00"/>
                </a:solidFill>
                <a:latin typeface="Comic Sans MS" pitchFamily="66" charset="0"/>
              </a:rPr>
              <a:t>difference in system response </a:t>
            </a:r>
            <a:r>
              <a:rPr lang="en-US" altLang="en-US" sz="4000" dirty="0">
                <a:latin typeface="Comic Sans MS" pitchFamily="66" charset="0"/>
              </a:rPr>
              <a:t>with different analyte concentrations.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Comic Sans MS" pitchFamily="66" charset="0"/>
              </a:rPr>
              <a:t>Without an acceptable span, the instrument may not “resolve” two close, yet different, analyte concentrations.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350" y="5536525"/>
            <a:ext cx="846899" cy="8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CALIBRATION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600200"/>
            <a:ext cx="75016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Successful calibration requires acceptable results for ACCURACY, PRECISION, and SPAN.</a:t>
            </a:r>
          </a:p>
          <a:p>
            <a:pPr algn="ctr"/>
            <a:endParaRPr lang="en-US" sz="2800" dirty="0"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QC that’s run after calibration can help you confirm that the calibration was successful.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8" y="5715000"/>
            <a:ext cx="1371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OBJECTIVES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9971" y="1796512"/>
            <a:ext cx="7467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Define Quality Control and its basic elements.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Define the criteria we use to evaluate Quality Control:  Mean, Standard Deviation, and Coefficient of Variation.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Review basic calibration theory.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Provide a consistent method to troubleshoot out of control results.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Describe Lot-to-Lot evaluation.</a:t>
            </a:r>
          </a:p>
        </p:txBody>
      </p:sp>
      <p:sp>
        <p:nvSpPr>
          <p:cNvPr id="5" name="Right Arrow 4"/>
          <p:cNvSpPr/>
          <p:nvPr/>
        </p:nvSpPr>
        <p:spPr>
          <a:xfrm rot="2038117">
            <a:off x="6981465" y="5167622"/>
            <a:ext cx="685800" cy="724815"/>
          </a:xfrm>
          <a:prstGeom prst="rightArrow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38" y="5486401"/>
            <a:ext cx="863304" cy="8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SO, QC IS “OUT”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302180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3999" y="5334000"/>
            <a:ext cx="6159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First, make sure your control is really “out”. 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Compare acceptable range in BEAKER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with the ranges in the instrument or </a:t>
            </a:r>
            <a:r>
              <a:rPr lang="en-US" dirty="0" err="1">
                <a:solidFill>
                  <a:srgbClr val="FFFF00"/>
                </a:solidFill>
                <a:latin typeface="Comic Sans MS" panose="030F0702030302020204" pitchFamily="66" charset="0"/>
              </a:rPr>
              <a:t>Remisol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.  </a:t>
            </a: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60" y="5638800"/>
            <a:ext cx="1102482" cy="7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9" y="228600"/>
            <a:ext cx="8534399" cy="1219200"/>
          </a:xfrm>
        </p:spPr>
        <p:txBody>
          <a:bodyPr>
            <a:normAutofit/>
          </a:bodyPr>
          <a:lstStyle/>
          <a:p>
            <a:pPr algn="r"/>
            <a:r>
              <a:rPr lang="en-US" sz="44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CHECK THE CONTROL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416" y="2043057"/>
            <a:ext cx="8458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Are you using the correct control/level of control?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 it outdated or expired, or the end of the bottle?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Has it been stored properly?  Has it been sitting at room temperature for an extended time?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it the correct lot number?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Are there any signs of contamination or </a:t>
            </a:r>
          </a:p>
          <a:p>
            <a:pPr lvl="1"/>
            <a:r>
              <a:rPr lang="en-US" sz="2400" dirty="0">
                <a:latin typeface="Comic Sans MS" panose="030F0702030302020204" pitchFamily="66" charset="0"/>
              </a:rPr>
              <a:t>degradation?</a:t>
            </a:r>
          </a:p>
          <a:p>
            <a:pPr lvl="1"/>
            <a:endParaRPr lang="en-US" sz="16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it a different shipment of control?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457200"/>
            <a:ext cx="2286000" cy="12858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635351"/>
            <a:ext cx="914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5638800"/>
          </a:xfrm>
        </p:spPr>
        <p:txBody>
          <a:bodyPr anchor="t">
            <a:no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IF NO APPARENT ISSUES     WITH THE CONTROL:</a:t>
            </a:r>
            <a:r>
              <a:rPr lang="en-US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/>
            </a:r>
            <a:br>
              <a:rPr lang="en-US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en-US" sz="1600" b="1" dirty="0">
                <a:solidFill>
                  <a:srgbClr val="92D050"/>
                </a:solidFill>
                <a:latin typeface="Comic Sans MS" panose="030F0702030302020204" pitchFamily="66" charset="0"/>
              </a:rPr>
              <a:t/>
            </a:r>
            <a:br>
              <a:rPr lang="en-US" sz="1600" b="1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Rerun the test on a New Aliquot of Same Bottle of Control</a:t>
            </a:r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3600" b="1" dirty="0">
                <a:solidFill>
                  <a:srgbClr val="92D050"/>
                </a:solidFill>
                <a:latin typeface="Comic Sans MS" panose="030F0702030302020204" pitchFamily="66" charset="0"/>
              </a:rPr>
              <a:t>IF THE BOTTLE OF CONTROL IS QUESTIONABLE, OR THE RERUN IS STILL OUT OF CONTROL:</a:t>
            </a: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Open a NEW BOTTLE of control and rerun the test.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42" y="5562600"/>
            <a:ext cx="1035558" cy="7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6057" y="376237"/>
            <a:ext cx="8425543" cy="1219200"/>
          </a:xfrm>
        </p:spPr>
        <p:txBody>
          <a:bodyPr anchor="ctr">
            <a:noAutofit/>
          </a:bodyPr>
          <a:lstStyle/>
          <a:p>
            <a:pPr algn="r"/>
            <a:r>
              <a:rPr lang="en-US" sz="44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  CHECK THE REAGENT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2209800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Was the reagent prepared properly?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it close to its outdate?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it due to be calibrated?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Are there just a few tests left (say, less than 10%)?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latin typeface="Comic Sans MS" panose="030F0702030302020204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Comic Sans MS" panose="030F0702030302020204" pitchFamily="66" charset="0"/>
              </a:rPr>
              <a:t>Is there anything going on in the instrument that could affect the reagents?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359229"/>
            <a:ext cx="2286000" cy="12668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43" y="5410200"/>
            <a:ext cx="1365357" cy="9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461799"/>
            <a:ext cx="8458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Comic Sans MS" panose="030F0702030302020204" pitchFamily="66" charset="0"/>
              </a:rPr>
              <a:t>IF NO APPARENT ISSUES WITH THE REAGENT</a:t>
            </a:r>
          </a:p>
          <a:p>
            <a:pPr algn="ctr"/>
            <a:endParaRPr lang="en-US" sz="10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Recalibrate the test and rerun the QC on all controls for the test.</a:t>
            </a:r>
            <a:b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srgbClr val="92D050"/>
                </a:solidFill>
                <a:latin typeface="Comic Sans MS" panose="030F0702030302020204" pitchFamily="66" charset="0"/>
              </a:rPr>
              <a:t>IF THE REAGENT IS QUESTIONABLE</a:t>
            </a:r>
          </a:p>
          <a:p>
            <a:pPr algn="ctr"/>
            <a:endParaRPr lang="en-US" sz="1000" dirty="0">
              <a:solidFill>
                <a:srgbClr val="92D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Comic Sans MS" panose="030F0702030302020204" pitchFamily="66" charset="0"/>
              </a:rPr>
              <a:t>Prepare and/or Load new reagent before you recalibrate the test and rerun the QC on all controls for the test.</a:t>
            </a:r>
            <a:endParaRPr lang="en-US" sz="32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0"/>
            <a:ext cx="1295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CHECK THE </a:t>
            </a:r>
            <a:b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 CALIBRATOR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304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8609" y="2057400"/>
            <a:ext cx="754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Check the expiration date and open stability of the calibrator.</a:t>
            </a:r>
          </a:p>
          <a:p>
            <a:pPr algn="ctr"/>
            <a:endParaRPr lang="en-US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Verify correct calibrator lot number is loaded/used.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(Compare the Lot# on the calibration printout with the Lot# on the bottle of calibrator.)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Load new calibrator data if required.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8" y="304800"/>
            <a:ext cx="2286000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55" y="5638800"/>
            <a:ext cx="1143000" cy="7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6314" y="381000"/>
            <a:ext cx="8229600" cy="1600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     CHECK THE </a:t>
            </a:r>
            <a:b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       CALIBRATOR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2413218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Review QC charts for a “shift”.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45" y="3233231"/>
            <a:ext cx="5861310" cy="3138191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4343400" y="5105400"/>
            <a:ext cx="609600" cy="685800"/>
          </a:xfrm>
          <a:prstGeom prst="upArrow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2286000" cy="16287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71" y="5380822"/>
            <a:ext cx="86032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224" y="5383078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RECALIBRATE AND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RERUN CONTROLS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CHECK THE CALIBRATOR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2" y="1682073"/>
            <a:ext cx="2003021" cy="199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8" y="3886200"/>
            <a:ext cx="1822491" cy="111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0" y="1451536"/>
            <a:ext cx="5449504" cy="320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28" y="3097750"/>
            <a:ext cx="2100128" cy="197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73" y="5542899"/>
            <a:ext cx="1288427" cy="8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STILL OUT??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571999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Now’s the time to talk to a specialist or supervisor…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0200"/>
            <a:ext cx="25908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71" y="5562600"/>
            <a:ext cx="1391929" cy="7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</a:t>
            </a:r>
            <a:r>
              <a:rPr lang="en-US" sz="4800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CHANGES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3962400" cy="296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00200" y="4800600"/>
            <a:ext cx="5905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Changing lots of reagent can often cause a shift in QC THAT IS NOT SEEN WITH PATIENT SAMPLES.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500" y="5657939"/>
            <a:ext cx="1219518" cy="6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0"/>
            <a:ext cx="3276600" cy="3718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7006" y="5562600"/>
            <a:ext cx="468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What should I do?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668872"/>
            <a:ext cx="1066799" cy="71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LOT-TO-LOT VERIFICATION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2590" y="1447800"/>
            <a:ext cx="7696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CONFIRMING THAT CHANGING LOTS OF REAGENT DOESN’T AFFECT PATIENT RESULTS IS REQUIRED BY CAP </a:t>
            </a:r>
            <a:r>
              <a:rPr lang="en-US" sz="3200" dirty="0">
                <a:latin typeface="Comic Sans MS" panose="030F0702030302020204" pitchFamily="66" charset="0"/>
              </a:rPr>
              <a:t>(COM.30450)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AND CLIA REGULATIONS.</a:t>
            </a:r>
          </a:p>
          <a:p>
            <a:pPr algn="ctr"/>
            <a:endParaRPr lang="en-US" sz="2000" dirty="0"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PATIENT SPECIMENS ARE RUN ON BOTH THE OLD AND NEW LOTS.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09" y="5371207"/>
            <a:ext cx="1271191" cy="9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LOT-TO-LOT VERIFICATION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6200" y="1831192"/>
            <a:ext cx="472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omic Sans MS" panose="030F0702030302020204" pitchFamily="66" charset="0"/>
              </a:rPr>
              <a:t>THAT MEANS WE NEED TO KEEP CLOSE TRACK OF WHICH LOTS ARE IN USE.</a:t>
            </a:r>
          </a:p>
          <a:p>
            <a:r>
              <a:rPr lang="en-US" sz="4000" dirty="0">
                <a:solidFill>
                  <a:srgbClr val="FFC000"/>
                </a:solidFill>
                <a:latin typeface="Comic Sans MS" panose="030F0702030302020204" pitchFamily="66" charset="0"/>
              </a:rPr>
              <a:t>ALWAYS.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818927"/>
              </p:ext>
            </p:extLst>
          </p:nvPr>
        </p:nvGraphicFramePr>
        <p:xfrm>
          <a:off x="1143000" y="1752600"/>
          <a:ext cx="2438400" cy="3809999"/>
        </p:xfrm>
        <a:graphic>
          <a:graphicData uri="http://schemas.openxmlformats.org/drawingml/2006/table">
            <a:tbl>
              <a:tblPr firstRow="1" firstCol="1" bandRow="1"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374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DO NOT USE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THIS LOT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NUMBER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0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NEW LOT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Record # in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Log before using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225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THIS LOT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IS READY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45720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FOR USE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46" y="5545427"/>
            <a:ext cx="1304154" cy="8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LOT-TO-LOT VERIFICATION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9410" y="1371600"/>
            <a:ext cx="800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WHEN A NEW LOT IS RECEIVED, </a:t>
            </a:r>
            <a:r>
              <a:rPr lang="en-US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ORANGE</a:t>
            </a:r>
            <a:r>
              <a:rPr lang="en-US" sz="2400" dirty="0">
                <a:latin typeface="Comic Sans MS" panose="030F0702030302020204" pitchFamily="66" charset="0"/>
              </a:rPr>
              <a:t> STICKERS WILL BE PLACED ON EACH BOX.</a:t>
            </a:r>
          </a:p>
          <a:p>
            <a:pPr algn="ctr"/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WHEN THE NEW LOT HAS BEEN VERIFIED,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YELLOW</a:t>
            </a:r>
            <a:r>
              <a:rPr lang="en-US" sz="2400" dirty="0">
                <a:latin typeface="Comic Sans MS" panose="030F0702030302020204" pitchFamily="66" charset="0"/>
              </a:rPr>
              <a:t> STICKERS WILL BE PLACED OVER THE ORANGE STICKERS.</a:t>
            </a:r>
          </a:p>
          <a:p>
            <a:pPr algn="ctr"/>
            <a:endParaRPr lang="en-US" sz="12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WHEN THE NEW LOT IS PUT IN USE,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GREEN</a:t>
            </a:r>
            <a:r>
              <a:rPr lang="en-US" sz="2400" dirty="0">
                <a:latin typeface="Comic Sans MS" panose="030F0702030302020204" pitchFamily="66" charset="0"/>
              </a:rPr>
              <a:t> STICKERS WILL BE PLACED OVER THE YELLOW STICKERS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NEW SHIPMENTS OF THE SAME LOT WILL GET THE SAME COLOR STICKERS.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624961"/>
            <a:ext cx="1503218" cy="7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LOT-TO-LOT VERIFICATION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277282"/>
            <a:ext cx="8305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TO VERIFY A NEW LOT, SELECT A NORMAL AND ABNORMAL PATIENT THAT WAS RUN ON THE OLD LOT, KEEPING SPECIMEN STABILITY IN MIND.</a:t>
            </a:r>
          </a:p>
          <a:p>
            <a:pPr algn="ctr"/>
            <a:endParaRPr lang="en-US" sz="1000" dirty="0">
              <a:latin typeface="Comic Sans MS" panose="030F0702030302020204" pitchFamily="66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sym typeface="Wingdings 3"/>
              </a:rPr>
              <a:t> </a:t>
            </a:r>
            <a:r>
              <a:rPr lang="en-US" sz="1400" dirty="0">
                <a:latin typeface="Comic Sans MS" panose="030F0702030302020204" pitchFamily="66" charset="0"/>
              </a:rPr>
              <a:t>TROPONIN LOT CHANGES REQUIRE AT LEAST THREE PATIENT SAMPLES:  A NORMAL, AN ALERT VALUE, AND A CRITICAL VALUE.</a:t>
            </a:r>
          </a:p>
          <a:p>
            <a:pPr algn="ctr"/>
            <a:endParaRPr lang="en-US" sz="1400" dirty="0"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RUN APPROPRIATE QC ON THE NEW LOT.</a:t>
            </a:r>
          </a:p>
          <a:p>
            <a:pPr algn="ctr"/>
            <a:endParaRPr lang="en-US" sz="1400" dirty="0">
              <a:latin typeface="Comic Sans MS" panose="030F0702030302020204" pitchFamily="66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sym typeface="Wingdings 3"/>
              </a:rPr>
              <a:t> </a:t>
            </a:r>
            <a:r>
              <a:rPr lang="en-US" sz="1400" dirty="0">
                <a:latin typeface="Comic Sans MS" panose="030F0702030302020204" pitchFamily="66" charset="0"/>
              </a:rPr>
              <a:t>EACH REAGENT WILL HAVE ACCEPTABILITY CRITERIA FOR THE PATIENT COMPARISONS.</a:t>
            </a:r>
          </a:p>
          <a:p>
            <a:pPr algn="ctr"/>
            <a:endParaRPr lang="en-US" sz="2000" dirty="0"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IF THE QC IS ABOUT THE SAME AS THE PREVIOUS LOT’S QC, AND THE PATIENT RESULTS AGREE WITHIN ACCEPTABLE LIMITS, PLACE A YELLOW STICKER OVER THE ORANGE STICKER.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75" y="5638800"/>
            <a:ext cx="762000" cy="7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LOT-TO-LOT VERIFICATION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8088" y="1447800"/>
            <a:ext cx="7848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IF THE QC IS OUT, OR IS SIGNIFICANTLY DIFFERENT (&gt;1 SD),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BUT THE PATIENT RESULTS ARE ACCEPTABLE</a:t>
            </a:r>
            <a:r>
              <a:rPr lang="en-US" sz="2800" dirty="0">
                <a:latin typeface="Comic Sans MS" panose="030F0702030302020204" pitchFamily="66" charset="0"/>
              </a:rPr>
              <a:t>, NOTIFY A SPECIALIST OR SUPERVISOR.  PLACE YELLOW STICKERS OVER THE ORANGE STICKERS ON THAT LOT.</a:t>
            </a:r>
          </a:p>
          <a:p>
            <a:pPr algn="ctr"/>
            <a:endParaRPr lang="en-US" sz="2800" dirty="0"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IF THE PATIENT RESULTS EXCEED THE ALLOWABLE DIFFERENCE, NOTIFY A SPECIALIST OR SUPERVISOR!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86" y="5638800"/>
            <a:ext cx="1078714" cy="7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HELPFUL HINTS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" y="1219200"/>
            <a:ext cx="7848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  <a:latin typeface="Comic Sans MS" panose="030F0702030302020204" pitchFamily="66" charset="0"/>
              </a:rPr>
              <a:t>DON’T RUN CONTROLS OVER AND OVER HOPING IT WILL COME IN</a:t>
            </a:r>
            <a:r>
              <a:rPr lang="en-US" sz="2200" dirty="0">
                <a:latin typeface="Comic Sans MS" panose="030F0702030302020204" pitchFamily="66" charset="0"/>
              </a:rPr>
              <a:t>, especially if you’re getting the same result.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omic Sans MS" panose="030F0702030302020204" pitchFamily="66" charset="0"/>
              </a:rPr>
              <a:t>Limit the time controls and calibrators are kept at room temperature to a minimum.  Always.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omic Sans MS" panose="030F0702030302020204" pitchFamily="66" charset="0"/>
              </a:rPr>
              <a:t>Check expiration dates.  Always.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omic Sans MS" panose="030F0702030302020204" pitchFamily="66" charset="0"/>
              </a:rPr>
              <a:t>Be aware of LOT#s of controls and calibrators.  Always.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omic Sans MS" panose="030F0702030302020204" pitchFamily="66" charset="0"/>
              </a:rPr>
              <a:t>Review the QC chart at the right of the Beaker results.  Look for results close to the mean, and scattered fairly evenly on both sides. </a:t>
            </a:r>
            <a:r>
              <a:rPr lang="en-US" sz="2200" i="1" dirty="0">
                <a:solidFill>
                  <a:srgbClr val="FFFF00"/>
                </a:solidFill>
                <a:latin typeface="Comic Sans MS" panose="030F0702030302020204" pitchFamily="66" charset="0"/>
              </a:rPr>
              <a:t>Just because your control is “in”, doesn’t mean that you’re “in control”</a:t>
            </a:r>
            <a:r>
              <a:rPr lang="en-US" sz="2200" dirty="0">
                <a:solidFill>
                  <a:srgbClr val="FFFF00"/>
                </a:solidFill>
                <a:latin typeface="Comic Sans MS" panose="030F0702030302020204" pitchFamily="66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omic Sans MS" panose="030F0702030302020204" pitchFamily="66" charset="0"/>
              </a:rPr>
              <a:t>Ask for help if you need it.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11" y="5638800"/>
            <a:ext cx="1016789" cy="7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67173"/>
            <a:ext cx="3048000" cy="466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1035364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It can’t always be like this, but with good lab practices and everyone’s help  monitoring QC, running QC won’t be torture…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87" y="5627872"/>
            <a:ext cx="1212013" cy="7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905000"/>
            <a:ext cx="62552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#QC123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#DONTPANIC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#YOUCANDOIT</a:t>
            </a:r>
          </a:p>
        </p:txBody>
      </p:sp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981200"/>
            <a:ext cx="7467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3000 Quality Control Procedure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3001 Lot to Lot Change Procedure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Basic Lessons in Laboratory Quality Control, </a:t>
            </a:r>
            <a:r>
              <a:rPr lang="en-US" sz="2000" dirty="0" err="1">
                <a:latin typeface="Comic Sans MS" panose="030F0702030302020204" pitchFamily="66" charset="0"/>
              </a:rPr>
              <a:t>BioRad</a:t>
            </a:r>
            <a:r>
              <a:rPr lang="en-US" sz="2000" dirty="0">
                <a:latin typeface="Comic Sans MS" panose="030F0702030302020204" pitchFamily="66" charset="0"/>
              </a:rPr>
              <a:t> QC Workbook, 2008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>
                <a:latin typeface="Comic Sans MS" panose="030F0702030302020204" pitchFamily="66" charset="0"/>
              </a:rPr>
              <a:t>Basic QC Practices, 3</a:t>
            </a:r>
            <a:r>
              <a:rPr lang="en-US" sz="2000" baseline="30000" dirty="0">
                <a:latin typeface="Comic Sans MS" panose="030F0702030302020204" pitchFamily="66" charset="0"/>
              </a:rPr>
              <a:t>rd</a:t>
            </a:r>
            <a:r>
              <a:rPr lang="en-US" sz="2000" dirty="0">
                <a:latin typeface="Comic Sans MS" panose="030F0702030302020204" pitchFamily="66" charset="0"/>
              </a:rPr>
              <a:t> Edition, James Westgard, Ph.D., 2010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dirty="0" err="1">
                <a:latin typeface="Comic Sans MS" panose="030F0702030302020204" pitchFamily="66" charset="0"/>
              </a:rPr>
              <a:t>Tietz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Testbook</a:t>
            </a:r>
            <a:r>
              <a:rPr lang="en-US" sz="2000" dirty="0">
                <a:latin typeface="Comic Sans MS" panose="030F0702030302020204" pitchFamily="66" charset="0"/>
              </a:rPr>
              <a:t> of Clinical Chemistry, 2</a:t>
            </a:r>
            <a:r>
              <a:rPr lang="en-US" sz="2000" baseline="30000" dirty="0">
                <a:latin typeface="Comic Sans MS" panose="030F0702030302020204" pitchFamily="66" charset="0"/>
              </a:rPr>
              <a:t>nd</a:t>
            </a:r>
            <a:r>
              <a:rPr lang="en-US" sz="2000" dirty="0">
                <a:latin typeface="Comic Sans MS" panose="030F0702030302020204" pitchFamily="66" charset="0"/>
              </a:rPr>
              <a:t> ed., </a:t>
            </a:r>
            <a:r>
              <a:rPr lang="en-US" sz="2000" dirty="0" err="1">
                <a:latin typeface="Comic Sans MS" panose="030F0702030302020204" pitchFamily="66" charset="0"/>
              </a:rPr>
              <a:t>Burtis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latin typeface="Comic Sans MS" panose="030F0702030302020204" pitchFamily="66" charset="0"/>
              </a:rPr>
              <a:t>Ashwood</a:t>
            </a:r>
            <a:r>
              <a:rPr lang="en-US" sz="2000" dirty="0">
                <a:latin typeface="Comic Sans MS" panose="030F0702030302020204" pitchFamily="66" charset="0"/>
              </a:rPr>
              <a:t>, editors, 1998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WHAT IS QUALITY CONTROL?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2590800"/>
            <a:ext cx="731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Statistical process that tracks the ability of reagents, instrumentation (and techs) to obtain an accurate result…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687669"/>
            <a:ext cx="1433848" cy="6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WHY DO WE RUN QC?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9602" y="2133600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Report out good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Detect SIGNIFICANT errors in a timely manner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If there is an error, identify the source of the error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591913"/>
            <a:ext cx="1752600" cy="7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5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STATISTICS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1861276"/>
            <a:ext cx="3929221" cy="397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53082" y="602235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GLUCOSE RESULTS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327666" y="36625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FREQUENCY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93" y="5566560"/>
            <a:ext cx="1219201" cy="8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8841" y="2209800"/>
            <a:ext cx="670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The “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MEAN</a:t>
            </a:r>
            <a:r>
              <a:rPr lang="en-US" sz="3200" dirty="0">
                <a:latin typeface="Comic Sans MS" panose="030F0702030302020204" pitchFamily="66" charset="0"/>
              </a:rPr>
              <a:t>”, or AVERAGE is a good estimate of a test’s ACCURACY: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4114800"/>
            <a:ext cx="3192087" cy="190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47" y="5636325"/>
            <a:ext cx="1009401" cy="75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 STATISTICS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4830349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Wingdings"/>
              </a:rPr>
              <a:t>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MEAN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38923" cy="21833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2971800"/>
            <a:ext cx="0" cy="177746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0491" y="2514600"/>
            <a:ext cx="228600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Normal Distribution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2261" y="2497723"/>
            <a:ext cx="228600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Skewed  Distribution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2514600"/>
            <a:ext cx="228600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Skewed Distribution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42509" y="3052887"/>
            <a:ext cx="0" cy="177746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86166" y="2966913"/>
            <a:ext cx="0" cy="177746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37659" y="4830349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Wingdings"/>
              </a:rPr>
              <a:t>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MEAN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1316" y="4830348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Wingdings"/>
              </a:rPr>
              <a:t>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MEAN</a:t>
            </a:r>
          </a:p>
        </p:txBody>
      </p:sp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9" y="5638800"/>
            <a:ext cx="1115063" cy="7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1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QC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b="1" dirty="0">
                <a:solidFill>
                  <a:srgbClr val="92D050"/>
                </a:solidFill>
                <a:latin typeface="Comic Sans MS" panose="030F0702030302020204" pitchFamily="66" charset="0"/>
              </a:rPr>
              <a:t>STATISTICS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9600" y="1795027"/>
            <a:ext cx="411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“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STANDARD DEVIATION</a:t>
            </a:r>
            <a:r>
              <a:rPr lang="en-US" sz="2800" dirty="0">
                <a:latin typeface="Comic Sans MS" panose="030F0702030302020204" pitchFamily="66" charset="0"/>
              </a:rPr>
              <a:t>”, or SD, is a measure of PRECISION.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0" y="4044142"/>
            <a:ext cx="411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Statistically, 95% of QC points will fall within ±2SD of the mean.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04904"/>
            <a:ext cx="3395663" cy="1694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795027"/>
            <a:ext cx="3291883" cy="183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2590800"/>
            <a:ext cx="1309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SD =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82" y="5638800"/>
            <a:ext cx="1052945" cy="7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</TotalTime>
  <Words>1207</Words>
  <Application>Microsoft Office PowerPoint</Application>
  <PresentationFormat>On-screen Show (4:3)</PresentationFormat>
  <Paragraphs>209</Paragraphs>
  <Slides>38</Slides>
  <Notes>0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Paper</vt:lpstr>
      <vt:lpstr>PowerPoint Presentation</vt:lpstr>
      <vt:lpstr>OBJECTIVES</vt:lpstr>
      <vt:lpstr>QUALITY CONTROL</vt:lpstr>
      <vt:lpstr>WHAT IS QUALITY CONTROL?</vt:lpstr>
      <vt:lpstr>WHY DO WE RUN QC?</vt:lpstr>
      <vt:lpstr>QC STATISTICS</vt:lpstr>
      <vt:lpstr>QC STATISTICS</vt:lpstr>
      <vt:lpstr>QC STATISTICS</vt:lpstr>
      <vt:lpstr>QC STATISTICS</vt:lpstr>
      <vt:lpstr>QC CHARTS</vt:lpstr>
      <vt:lpstr>QC STATISTICS</vt:lpstr>
      <vt:lpstr>CALIBRATION</vt:lpstr>
      <vt:lpstr>CALIBRATORS</vt:lpstr>
      <vt:lpstr>CALIBRATION</vt:lpstr>
      <vt:lpstr>CALIBRATION CRITERIA</vt:lpstr>
      <vt:lpstr>ACCURACY</vt:lpstr>
      <vt:lpstr>PRECISION</vt:lpstr>
      <vt:lpstr>SENSITIVITY</vt:lpstr>
      <vt:lpstr>CALIBRATION</vt:lpstr>
      <vt:lpstr>SO, QC IS “OUT”</vt:lpstr>
      <vt:lpstr>CHECK THE CONTROL</vt:lpstr>
      <vt:lpstr>IF NO APPARENT ISSUES     WITH THE CONTROL:  Rerun the test on a New Aliquot of Same Bottle of Control  IF THE BOTTLE OF CONTROL IS QUESTIONABLE, OR THE RERUN IS STILL OUT OF CONTROL:  Open a NEW BOTTLE of control and rerun the test.</vt:lpstr>
      <vt:lpstr>   CHECK THE REAGENT</vt:lpstr>
      <vt:lpstr>PowerPoint Presentation</vt:lpstr>
      <vt:lpstr>CHECK THE    CALIBRATOR</vt:lpstr>
      <vt:lpstr>      CHECK THE          CALIBRATOR</vt:lpstr>
      <vt:lpstr>CHECK THE CALIBRATOR</vt:lpstr>
      <vt:lpstr>STILL OUT??</vt:lpstr>
      <vt:lpstr>LOT CHANGES</vt:lpstr>
      <vt:lpstr>LOT-TO-LOT VERIFICATION</vt:lpstr>
      <vt:lpstr>LOT-TO-LOT VERIFICATION</vt:lpstr>
      <vt:lpstr>LOT-TO-LOT VERIFICATION</vt:lpstr>
      <vt:lpstr>LOT-TO-LOT VERIFICATION</vt:lpstr>
      <vt:lpstr>LOT-TO-LOT VERIFICATION</vt:lpstr>
      <vt:lpstr>HELPFUL HINTS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Megan Hinch</cp:lastModifiedBy>
  <cp:revision>128</cp:revision>
  <dcterms:created xsi:type="dcterms:W3CDTF">2017-10-19T19:42:40Z</dcterms:created>
  <dcterms:modified xsi:type="dcterms:W3CDTF">2017-12-15T14:47:02Z</dcterms:modified>
</cp:coreProperties>
</file>