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59" r:id="rId5"/>
    <p:sldId id="260" r:id="rId6"/>
    <p:sldId id="261" r:id="rId7"/>
    <p:sldId id="262" r:id="rId8"/>
    <p:sldId id="263" r:id="rId9"/>
    <p:sldId id="268" r:id="rId10"/>
    <p:sldId id="269" r:id="rId11"/>
    <p:sldId id="266" r:id="rId12"/>
    <p:sldId id="265" r:id="rId13"/>
    <p:sldId id="270" r:id="rId14"/>
    <p:sldId id="271" r:id="rId15"/>
    <p:sldId id="272" r:id="rId16"/>
    <p:sldId id="273" r:id="rId17"/>
    <p:sldId id="274" r:id="rId18"/>
    <p:sldId id="275" r:id="rId19"/>
    <p:sldId id="276" r:id="rId20"/>
  </p:sldIdLst>
  <p:sldSz cx="9144000" cy="6858000" type="screen4x3"/>
  <p:notesSz cx="6858000" cy="9144000"/>
  <p:custDataLst>
    <p:tags r:id="rId22"/>
  </p:custDataLst>
  <p:defaultTextStyle>
    <a:defPPr>
      <a:defRPr lang="en-US"/>
    </a:defPPr>
    <a:lvl1pPr algn="l" rtl="0" fontAlgn="base">
      <a:spcBef>
        <a:spcPct val="0"/>
      </a:spcBef>
      <a:spcAft>
        <a:spcPct val="0"/>
      </a:spcAft>
      <a:defRPr kern="1200">
        <a:solidFill>
          <a:schemeClr val="tx1"/>
        </a:solidFill>
        <a:latin typeface="Perpetua" panose="02020502060401020303"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erpetua" panose="02020502060401020303"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erpetua" panose="02020502060401020303"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erpetua" panose="02020502060401020303"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erpetua" panose="020205020604010203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erpetua" panose="020205020604010203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erpetua" panose="020205020604010203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erpetua" panose="020205020604010203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erpetua" panose="020205020604010203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7627" autoAdjust="0"/>
  </p:normalViewPr>
  <p:slideViewPr>
    <p:cSldViewPr>
      <p:cViewPr varScale="1">
        <p:scale>
          <a:sx n="115" d="100"/>
          <a:sy n="115" d="100"/>
        </p:scale>
        <p:origin x="1500" y="108"/>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250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4E5C40E-7F03-428A-A943-1C65606CA24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D8E03156-DD28-43FD-9C4E-373F59376B2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2E36E6A-561F-4D16-97F7-534E6D32C124}" type="datetimeFigureOut">
              <a:rPr lang="en-US"/>
              <a:pPr>
                <a:defRPr/>
              </a:pPr>
              <a:t>5/12/2021</a:t>
            </a:fld>
            <a:endParaRPr lang="en-US"/>
          </a:p>
        </p:txBody>
      </p:sp>
      <p:sp>
        <p:nvSpPr>
          <p:cNvPr id="4" name="Slide Image Placeholder 3">
            <a:extLst>
              <a:ext uri="{FF2B5EF4-FFF2-40B4-BE49-F238E27FC236}">
                <a16:creationId xmlns:a16="http://schemas.microsoft.com/office/drawing/2014/main" id="{E853CEF9-9965-4A11-83D7-4D30943E8F80}"/>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B71F24C5-E1FB-4DC3-B135-2C784752BD0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DDAA6B2-4B35-473C-B03A-D9795ADF2C1C}"/>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31166A45-B06E-4338-A525-1673CB7CA57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D995FC17-319A-45B4-9BA1-44A9396B898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5AD1C389-397C-4E08-A7AE-EC80536BEC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26BD23A9-C6DF-4C8B-98DC-C1DC4F69BA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u="sng"/>
              <a:t>DEFINITION OF LABORATORY GOOD DOCUMENTATION PRACTICE</a:t>
            </a:r>
          </a:p>
          <a:p>
            <a:pPr eaLnBrk="1" hangingPunct="1">
              <a:spcBef>
                <a:spcPct val="0"/>
              </a:spcBef>
            </a:pPr>
            <a:r>
              <a:rPr lang="en-US" altLang="en-US" b="1"/>
              <a:t>Document </a:t>
            </a:r>
            <a:r>
              <a:rPr lang="en-US" altLang="en-US"/>
              <a:t>is information (meaningful data) and its supporting medium, in form of paper, CD, Computer file, microfilm, x-Ray film etc</a:t>
            </a:r>
          </a:p>
          <a:p>
            <a:pPr eaLnBrk="1" hangingPunct="1">
              <a:spcBef>
                <a:spcPct val="0"/>
              </a:spcBef>
            </a:pPr>
            <a:r>
              <a:rPr lang="en-US" altLang="en-US"/>
              <a:t>Documents provides information or evidence or may serve as an official record.</a:t>
            </a:r>
          </a:p>
          <a:p>
            <a:pPr eaLnBrk="1" hangingPunct="1">
              <a:spcBef>
                <a:spcPct val="0"/>
              </a:spcBef>
            </a:pPr>
            <a:r>
              <a:rPr lang="en-US" altLang="en-US" b="1"/>
              <a:t>Record</a:t>
            </a:r>
            <a:r>
              <a:rPr lang="en-US" altLang="en-US"/>
              <a:t> is a document stating results achieved or provide evidence of activities performed.</a:t>
            </a:r>
          </a:p>
          <a:p>
            <a:pPr eaLnBrk="1" hangingPunct="1">
              <a:spcBef>
                <a:spcPct val="0"/>
              </a:spcBef>
            </a:pPr>
            <a:r>
              <a:rPr lang="en-US" altLang="en-US" b="1"/>
              <a:t>Guidelines</a:t>
            </a:r>
            <a:r>
              <a:rPr lang="en-US" altLang="en-US"/>
              <a:t> is a document that provides recommended practices and instructions.</a:t>
            </a:r>
          </a:p>
          <a:p>
            <a:pPr eaLnBrk="1" hangingPunct="1">
              <a:spcBef>
                <a:spcPct val="0"/>
              </a:spcBef>
            </a:pPr>
            <a:r>
              <a:rPr lang="en-US" altLang="en-US" b="1"/>
              <a:t>Policy</a:t>
            </a:r>
            <a:r>
              <a:rPr lang="en-US" altLang="en-US"/>
              <a:t> is a plan or adopted course or principle of action intended to influence and determine the decisions or actions of an organization.</a:t>
            </a:r>
          </a:p>
        </p:txBody>
      </p:sp>
      <p:sp>
        <p:nvSpPr>
          <p:cNvPr id="18436" name="Slide Number Placeholder 3">
            <a:extLst>
              <a:ext uri="{FF2B5EF4-FFF2-40B4-BE49-F238E27FC236}">
                <a16:creationId xmlns:a16="http://schemas.microsoft.com/office/drawing/2014/main" id="{0C818463-42BC-40E0-B090-BFB0AB5346D4}"/>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Perpetua" panose="02020502060401020303" pitchFamily="18" charset="0"/>
                <a:cs typeface="Arial" panose="020B0604020202020204" pitchFamily="34" charset="0"/>
              </a:defRPr>
            </a:lvl1pPr>
            <a:lvl2pPr marL="742950" indent="-285750" eaLnBrk="0" hangingPunct="0">
              <a:defRPr>
                <a:solidFill>
                  <a:schemeClr val="tx1"/>
                </a:solidFill>
                <a:latin typeface="Perpetua" panose="02020502060401020303" pitchFamily="18" charset="0"/>
                <a:cs typeface="Arial" panose="020B0604020202020204" pitchFamily="34" charset="0"/>
              </a:defRPr>
            </a:lvl2pPr>
            <a:lvl3pPr marL="1143000" indent="-228600" eaLnBrk="0" hangingPunct="0">
              <a:defRPr>
                <a:solidFill>
                  <a:schemeClr val="tx1"/>
                </a:solidFill>
                <a:latin typeface="Perpetua" panose="02020502060401020303" pitchFamily="18" charset="0"/>
                <a:cs typeface="Arial" panose="020B0604020202020204" pitchFamily="34" charset="0"/>
              </a:defRPr>
            </a:lvl3pPr>
            <a:lvl4pPr marL="1600200" indent="-228600" eaLnBrk="0" hangingPunct="0">
              <a:defRPr>
                <a:solidFill>
                  <a:schemeClr val="tx1"/>
                </a:solidFill>
                <a:latin typeface="Perpetua" panose="02020502060401020303" pitchFamily="18" charset="0"/>
                <a:cs typeface="Arial" panose="020B0604020202020204" pitchFamily="34" charset="0"/>
              </a:defRPr>
            </a:lvl4pPr>
            <a:lvl5pPr marL="2057400" indent="-228600" eaLnBrk="0" hangingPunct="0">
              <a:defRPr>
                <a:solidFill>
                  <a:schemeClr val="tx1"/>
                </a:solidFill>
                <a:latin typeface="Perpetua" panose="02020502060401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9pPr>
          </a:lstStyle>
          <a:p>
            <a:pPr eaLnBrk="1" hangingPunct="1"/>
            <a:fld id="{EB91B101-0C41-4857-854A-1D1D3F4FAB68}"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361924CB-0750-4F29-8F64-93099814E6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05921923-C43F-4B0B-A830-13A75EE0E1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dirty="0"/>
              <a:t>Purpose of Laboratory Documentation</a:t>
            </a:r>
          </a:p>
          <a:p>
            <a:pPr eaLnBrk="1" hangingPunct="1">
              <a:spcBef>
                <a:spcPct val="0"/>
              </a:spcBef>
            </a:pPr>
            <a:r>
              <a:rPr lang="en-US" altLang="en-US" dirty="0"/>
              <a:t>To provide the basic guide for good document practices with regard to creation, approval, review, maintenance, correction or errors, verification and archiving </a:t>
            </a:r>
            <a:r>
              <a:rPr lang="en-US" altLang="en-US" dirty="0" err="1"/>
              <a:t>etc</a:t>
            </a:r>
            <a:endParaRPr lang="en-US" altLang="en-US" dirty="0"/>
          </a:p>
          <a:p>
            <a:pPr eaLnBrk="1" hangingPunct="1">
              <a:spcBef>
                <a:spcPct val="0"/>
              </a:spcBef>
            </a:pPr>
            <a:r>
              <a:rPr lang="en-US" altLang="en-US" dirty="0"/>
              <a:t>Ensures documented evidence, traceability, provide records and audit trails for investigation</a:t>
            </a:r>
          </a:p>
          <a:p>
            <a:pPr eaLnBrk="1" hangingPunct="1">
              <a:spcBef>
                <a:spcPct val="0"/>
              </a:spcBef>
            </a:pPr>
            <a:r>
              <a:rPr lang="en-US" altLang="en-US" dirty="0"/>
              <a:t>Ensures availability of data for validation, review and statistical analysis.</a:t>
            </a:r>
          </a:p>
          <a:p>
            <a:pPr eaLnBrk="1" hangingPunct="1">
              <a:spcBef>
                <a:spcPct val="0"/>
              </a:spcBef>
            </a:pPr>
            <a:r>
              <a:rPr lang="en-US" altLang="en-US" dirty="0"/>
              <a:t>Control of Process - Ensures all staff knows what to do and when to do it.</a:t>
            </a:r>
          </a:p>
          <a:p>
            <a:pPr eaLnBrk="1" hangingPunct="1">
              <a:spcBef>
                <a:spcPct val="0"/>
              </a:spcBef>
            </a:pPr>
            <a:r>
              <a:rPr lang="en-US" altLang="en-US" dirty="0"/>
              <a:t>To improve performance</a:t>
            </a:r>
          </a:p>
          <a:p>
            <a:pPr eaLnBrk="1" hangingPunct="1">
              <a:spcBef>
                <a:spcPct val="0"/>
              </a:spcBef>
            </a:pPr>
            <a:r>
              <a:rPr lang="en-US" altLang="en-US" dirty="0"/>
              <a:t>Regulatory requirements.</a:t>
            </a:r>
          </a:p>
        </p:txBody>
      </p:sp>
      <p:sp>
        <p:nvSpPr>
          <p:cNvPr id="19460" name="Slide Number Placeholder 3">
            <a:extLst>
              <a:ext uri="{FF2B5EF4-FFF2-40B4-BE49-F238E27FC236}">
                <a16:creationId xmlns:a16="http://schemas.microsoft.com/office/drawing/2014/main" id="{128E45E9-2B5F-40AA-AD02-EEBFB72E009E}"/>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Perpetua" panose="02020502060401020303" pitchFamily="18" charset="0"/>
                <a:cs typeface="Arial" panose="020B0604020202020204" pitchFamily="34" charset="0"/>
              </a:defRPr>
            </a:lvl1pPr>
            <a:lvl2pPr marL="742950" indent="-285750" eaLnBrk="0" hangingPunct="0">
              <a:defRPr>
                <a:solidFill>
                  <a:schemeClr val="tx1"/>
                </a:solidFill>
                <a:latin typeface="Perpetua" panose="02020502060401020303" pitchFamily="18" charset="0"/>
                <a:cs typeface="Arial" panose="020B0604020202020204" pitchFamily="34" charset="0"/>
              </a:defRPr>
            </a:lvl2pPr>
            <a:lvl3pPr marL="1143000" indent="-228600" eaLnBrk="0" hangingPunct="0">
              <a:defRPr>
                <a:solidFill>
                  <a:schemeClr val="tx1"/>
                </a:solidFill>
                <a:latin typeface="Perpetua" panose="02020502060401020303" pitchFamily="18" charset="0"/>
                <a:cs typeface="Arial" panose="020B0604020202020204" pitchFamily="34" charset="0"/>
              </a:defRPr>
            </a:lvl3pPr>
            <a:lvl4pPr marL="1600200" indent="-228600" eaLnBrk="0" hangingPunct="0">
              <a:defRPr>
                <a:solidFill>
                  <a:schemeClr val="tx1"/>
                </a:solidFill>
                <a:latin typeface="Perpetua" panose="02020502060401020303" pitchFamily="18" charset="0"/>
                <a:cs typeface="Arial" panose="020B0604020202020204" pitchFamily="34" charset="0"/>
              </a:defRPr>
            </a:lvl4pPr>
            <a:lvl5pPr marL="2057400" indent="-228600" eaLnBrk="0" hangingPunct="0">
              <a:defRPr>
                <a:solidFill>
                  <a:schemeClr val="tx1"/>
                </a:solidFill>
                <a:latin typeface="Perpetua" panose="02020502060401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9pPr>
          </a:lstStyle>
          <a:p>
            <a:pPr eaLnBrk="1" hangingPunct="1"/>
            <a:fld id="{29021363-37CE-466D-87D2-4E245F4F08AE}"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98756CA1-D5E3-4077-8D02-0EFC5A7AD0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A3749E4D-75FC-425A-9998-800DE509B5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a:t>Types of Documentation and Records in Laboratory</a:t>
            </a:r>
          </a:p>
          <a:p>
            <a:pPr eaLnBrk="1" hangingPunct="1">
              <a:spcBef>
                <a:spcPct val="0"/>
              </a:spcBef>
              <a:buFontTx/>
              <a:buChar char="•"/>
            </a:pPr>
            <a:r>
              <a:rPr lang="en-US" altLang="en-US"/>
              <a:t>Standard Operating Procedures</a:t>
            </a:r>
          </a:p>
          <a:p>
            <a:pPr eaLnBrk="1" hangingPunct="1">
              <a:spcBef>
                <a:spcPct val="0"/>
              </a:spcBef>
              <a:buFontTx/>
              <a:buChar char="•"/>
            </a:pPr>
            <a:r>
              <a:rPr lang="en-US" altLang="en-US"/>
              <a:t>Laboratory Analytical Plans</a:t>
            </a:r>
          </a:p>
          <a:p>
            <a:pPr eaLnBrk="1" hangingPunct="1">
              <a:spcBef>
                <a:spcPct val="0"/>
              </a:spcBef>
              <a:buFontTx/>
              <a:buChar char="•"/>
            </a:pPr>
            <a:r>
              <a:rPr lang="en-US" altLang="en-US"/>
              <a:t>Laboratory Reference Standards</a:t>
            </a:r>
          </a:p>
          <a:p>
            <a:pPr eaLnBrk="1" hangingPunct="1">
              <a:spcBef>
                <a:spcPct val="0"/>
              </a:spcBef>
              <a:buFontTx/>
              <a:buChar char="•"/>
            </a:pPr>
            <a:r>
              <a:rPr lang="en-US" altLang="en-US"/>
              <a:t>Laboratory Note Books</a:t>
            </a:r>
          </a:p>
          <a:p>
            <a:pPr eaLnBrk="1" hangingPunct="1">
              <a:spcBef>
                <a:spcPct val="0"/>
              </a:spcBef>
              <a:buFontTx/>
              <a:buChar char="•"/>
            </a:pPr>
            <a:r>
              <a:rPr lang="en-US" altLang="en-US"/>
              <a:t>Temperature charts</a:t>
            </a:r>
          </a:p>
          <a:p>
            <a:pPr eaLnBrk="1" hangingPunct="1">
              <a:spcBef>
                <a:spcPct val="0"/>
              </a:spcBef>
              <a:buFontTx/>
              <a:buChar char="•"/>
            </a:pPr>
            <a:r>
              <a:rPr lang="en-US" altLang="en-US"/>
              <a:t>Corrective Action Preventive Action (CAPA)</a:t>
            </a:r>
          </a:p>
          <a:p>
            <a:pPr eaLnBrk="1" hangingPunct="1">
              <a:spcBef>
                <a:spcPct val="0"/>
              </a:spcBef>
              <a:buFontTx/>
              <a:buChar char="•"/>
            </a:pPr>
            <a:r>
              <a:rPr lang="en-US" altLang="en-US"/>
              <a:t>Lab staff training records</a:t>
            </a:r>
          </a:p>
          <a:p>
            <a:pPr eaLnBrk="1" hangingPunct="1">
              <a:spcBef>
                <a:spcPct val="0"/>
              </a:spcBef>
              <a:buFontTx/>
              <a:buChar char="•"/>
            </a:pPr>
            <a:r>
              <a:rPr lang="en-US" altLang="en-US"/>
              <a:t>Levey-Jennings chart</a:t>
            </a:r>
          </a:p>
        </p:txBody>
      </p:sp>
      <p:sp>
        <p:nvSpPr>
          <p:cNvPr id="20484" name="Slide Number Placeholder 3">
            <a:extLst>
              <a:ext uri="{FF2B5EF4-FFF2-40B4-BE49-F238E27FC236}">
                <a16:creationId xmlns:a16="http://schemas.microsoft.com/office/drawing/2014/main" id="{C9084881-3DBF-4377-9672-B773DC275558}"/>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Perpetua" panose="02020502060401020303" pitchFamily="18" charset="0"/>
                <a:cs typeface="Arial" panose="020B0604020202020204" pitchFamily="34" charset="0"/>
              </a:defRPr>
            </a:lvl1pPr>
            <a:lvl2pPr marL="742950" indent="-285750" eaLnBrk="0" hangingPunct="0">
              <a:defRPr>
                <a:solidFill>
                  <a:schemeClr val="tx1"/>
                </a:solidFill>
                <a:latin typeface="Perpetua" panose="02020502060401020303" pitchFamily="18" charset="0"/>
                <a:cs typeface="Arial" panose="020B0604020202020204" pitchFamily="34" charset="0"/>
              </a:defRPr>
            </a:lvl2pPr>
            <a:lvl3pPr marL="1143000" indent="-228600" eaLnBrk="0" hangingPunct="0">
              <a:defRPr>
                <a:solidFill>
                  <a:schemeClr val="tx1"/>
                </a:solidFill>
                <a:latin typeface="Perpetua" panose="02020502060401020303" pitchFamily="18" charset="0"/>
                <a:cs typeface="Arial" panose="020B0604020202020204" pitchFamily="34" charset="0"/>
              </a:defRPr>
            </a:lvl3pPr>
            <a:lvl4pPr marL="1600200" indent="-228600" eaLnBrk="0" hangingPunct="0">
              <a:defRPr>
                <a:solidFill>
                  <a:schemeClr val="tx1"/>
                </a:solidFill>
                <a:latin typeface="Perpetua" panose="02020502060401020303" pitchFamily="18" charset="0"/>
                <a:cs typeface="Arial" panose="020B0604020202020204" pitchFamily="34" charset="0"/>
              </a:defRPr>
            </a:lvl4pPr>
            <a:lvl5pPr marL="2057400" indent="-228600" eaLnBrk="0" hangingPunct="0">
              <a:defRPr>
                <a:solidFill>
                  <a:schemeClr val="tx1"/>
                </a:solidFill>
                <a:latin typeface="Perpetua" panose="02020502060401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9pPr>
          </a:lstStyle>
          <a:p>
            <a:pPr eaLnBrk="1" hangingPunct="1"/>
            <a:fld id="{1E273A06-F3AE-4038-BDAF-E1A3A7C7A293}"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58DD44A9-3DF8-447D-8492-C309FE4E5B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B00679F-0B18-4EFA-B5F2-1E9548541E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a:t>What constitutes Good  Documentation</a:t>
            </a:r>
          </a:p>
          <a:p>
            <a:pPr eaLnBrk="1" hangingPunct="1">
              <a:spcBef>
                <a:spcPct val="0"/>
              </a:spcBef>
            </a:pPr>
            <a:r>
              <a:rPr lang="en-US" altLang="en-US" b="1"/>
              <a:t>Legible:</a:t>
            </a:r>
            <a:r>
              <a:rPr lang="en-US" altLang="en-US"/>
              <a:t> everyone should be able to read what is written regardless of who, where or what has been written.</a:t>
            </a:r>
          </a:p>
          <a:p>
            <a:pPr eaLnBrk="1" hangingPunct="1">
              <a:spcBef>
                <a:spcPct val="0"/>
              </a:spcBef>
            </a:pPr>
            <a:r>
              <a:rPr lang="en-US" altLang="en-US" b="1"/>
              <a:t>Concise:</a:t>
            </a:r>
            <a:r>
              <a:rPr lang="en-US" altLang="en-US"/>
              <a:t> the document must provide clear information that is understood by all customers</a:t>
            </a:r>
          </a:p>
          <a:p>
            <a:pPr eaLnBrk="1" hangingPunct="1">
              <a:spcBef>
                <a:spcPct val="0"/>
              </a:spcBef>
            </a:pPr>
            <a:r>
              <a:rPr lang="en-US" altLang="en-US" b="1"/>
              <a:t>Traceable:</a:t>
            </a:r>
            <a:r>
              <a:rPr lang="en-US" altLang="en-US"/>
              <a:t> who recorded it, where and why</a:t>
            </a:r>
          </a:p>
          <a:p>
            <a:pPr eaLnBrk="1" hangingPunct="1">
              <a:spcBef>
                <a:spcPct val="0"/>
              </a:spcBef>
            </a:pPr>
            <a:r>
              <a:rPr lang="en-US" altLang="en-US" b="1"/>
              <a:t>Contemporaneous:</a:t>
            </a:r>
            <a:r>
              <a:rPr lang="en-US" altLang="en-US"/>
              <a:t> the information should be documented at the correct time frame along with flow of events</a:t>
            </a:r>
          </a:p>
          <a:p>
            <a:pPr eaLnBrk="1" hangingPunct="1">
              <a:spcBef>
                <a:spcPct val="0"/>
              </a:spcBef>
            </a:pPr>
            <a:r>
              <a:rPr lang="en-US" altLang="en-US" b="1"/>
              <a:t>Enduring:</a:t>
            </a:r>
            <a:r>
              <a:rPr lang="en-US" altLang="en-US"/>
              <a:t> Long lasting and durable</a:t>
            </a:r>
          </a:p>
          <a:p>
            <a:pPr eaLnBrk="1" hangingPunct="1">
              <a:spcBef>
                <a:spcPct val="0"/>
              </a:spcBef>
            </a:pPr>
            <a:r>
              <a:rPr lang="en-US" altLang="en-US" b="1"/>
              <a:t>Accessible:</a:t>
            </a:r>
            <a:r>
              <a:rPr lang="en-US" altLang="en-US"/>
              <a:t> Easily available for review.</a:t>
            </a:r>
          </a:p>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625EF283-B5A4-4B4B-B829-1CC3F135427F}"/>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Perpetua" panose="02020502060401020303" pitchFamily="18" charset="0"/>
                <a:cs typeface="Arial" panose="020B0604020202020204" pitchFamily="34" charset="0"/>
              </a:defRPr>
            </a:lvl1pPr>
            <a:lvl2pPr marL="742950" indent="-285750" eaLnBrk="0" hangingPunct="0">
              <a:defRPr>
                <a:solidFill>
                  <a:schemeClr val="tx1"/>
                </a:solidFill>
                <a:latin typeface="Perpetua" panose="02020502060401020303" pitchFamily="18" charset="0"/>
                <a:cs typeface="Arial" panose="020B0604020202020204" pitchFamily="34" charset="0"/>
              </a:defRPr>
            </a:lvl2pPr>
            <a:lvl3pPr marL="1143000" indent="-228600" eaLnBrk="0" hangingPunct="0">
              <a:defRPr>
                <a:solidFill>
                  <a:schemeClr val="tx1"/>
                </a:solidFill>
                <a:latin typeface="Perpetua" panose="02020502060401020303" pitchFamily="18" charset="0"/>
                <a:cs typeface="Arial" panose="020B0604020202020204" pitchFamily="34" charset="0"/>
              </a:defRPr>
            </a:lvl3pPr>
            <a:lvl4pPr marL="1600200" indent="-228600" eaLnBrk="0" hangingPunct="0">
              <a:defRPr>
                <a:solidFill>
                  <a:schemeClr val="tx1"/>
                </a:solidFill>
                <a:latin typeface="Perpetua" panose="02020502060401020303" pitchFamily="18" charset="0"/>
                <a:cs typeface="Arial" panose="020B0604020202020204" pitchFamily="34" charset="0"/>
              </a:defRPr>
            </a:lvl4pPr>
            <a:lvl5pPr marL="2057400" indent="-228600" eaLnBrk="0" hangingPunct="0">
              <a:defRPr>
                <a:solidFill>
                  <a:schemeClr val="tx1"/>
                </a:solidFill>
                <a:latin typeface="Perpetua" panose="02020502060401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9pPr>
          </a:lstStyle>
          <a:p>
            <a:pPr eaLnBrk="1" hangingPunct="1"/>
            <a:fld id="{19CCF563-982A-4F03-BD12-F3BDDE295812}"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210B73EC-CB00-4202-8462-912FC121E1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329036CC-DAFC-402E-AC1B-326207FF613C}"/>
              </a:ext>
            </a:extLst>
          </p:cNvPr>
          <p:cNvSpPr>
            <a:spLocks noGrp="1"/>
          </p:cNvSpPr>
          <p:nvPr>
            <p:ph type="body" idx="1"/>
          </p:nvPr>
        </p:nvSpPr>
        <p:spPr/>
        <p:txBody>
          <a:bodyPr>
            <a:normAutofit fontScale="92500" lnSpcReduction="10000"/>
          </a:bodyPr>
          <a:lstStyle/>
          <a:p>
            <a:pPr eaLnBrk="1" fontAlgn="auto" hangingPunct="1">
              <a:spcBef>
                <a:spcPts val="0"/>
              </a:spcBef>
              <a:spcAft>
                <a:spcPts val="0"/>
              </a:spcAft>
              <a:defRPr/>
            </a:pPr>
            <a:r>
              <a:rPr lang="en-US" b="1" u="sng" dirty="0"/>
              <a:t>Documentation Process in the Laboratory</a:t>
            </a:r>
          </a:p>
          <a:p>
            <a:pPr eaLnBrk="1" fontAlgn="auto" hangingPunct="1">
              <a:spcBef>
                <a:spcPts val="0"/>
              </a:spcBef>
              <a:spcAft>
                <a:spcPts val="0"/>
              </a:spcAft>
              <a:defRPr/>
            </a:pPr>
            <a:r>
              <a:rPr lang="en-US" b="1" dirty="0"/>
              <a:t>Document creation and approval</a:t>
            </a:r>
            <a:r>
              <a:rPr lang="en-US" dirty="0"/>
              <a:t>: the process owner or the person authorized should write the document on a standard format. The creation of document should be the responsibility of everyone in the Laboratory. An approved document should be signed and dated by appropriate authorized personnel. The document are signed in </a:t>
            </a:r>
            <a:r>
              <a:rPr lang="en-US" dirty="0" err="1"/>
              <a:t>permamnent</a:t>
            </a:r>
            <a:r>
              <a:rPr lang="en-US" dirty="0"/>
              <a:t> ink. The local standardized date format is used to date the document.</a:t>
            </a:r>
          </a:p>
          <a:p>
            <a:pPr eaLnBrk="1" fontAlgn="auto" hangingPunct="1">
              <a:spcBef>
                <a:spcPts val="0"/>
              </a:spcBef>
              <a:spcAft>
                <a:spcPts val="0"/>
              </a:spcAft>
              <a:defRPr/>
            </a:pPr>
            <a:r>
              <a:rPr lang="en-US" b="1" dirty="0"/>
              <a:t>Document use and data collection</a:t>
            </a:r>
          </a:p>
          <a:p>
            <a:pPr eaLnBrk="1" fontAlgn="auto" hangingPunct="1">
              <a:spcBef>
                <a:spcPts val="0"/>
              </a:spcBef>
              <a:spcAft>
                <a:spcPts val="0"/>
              </a:spcAft>
              <a:defRPr/>
            </a:pPr>
            <a:r>
              <a:rPr lang="en-US" b="1" dirty="0"/>
              <a:t>Document maintenance and verification: </a:t>
            </a:r>
            <a:r>
              <a:rPr lang="en-US" dirty="0"/>
              <a:t>the document should be reviewed regularly  and kept current. The documents and records should be retained and made available for appropriate duration under appropriate conditions. Electronic document management systems should be validated and electronic records backed-up.</a:t>
            </a:r>
          </a:p>
          <a:p>
            <a:pPr eaLnBrk="1" fontAlgn="auto" hangingPunct="1">
              <a:spcBef>
                <a:spcPts val="0"/>
              </a:spcBef>
              <a:spcAft>
                <a:spcPts val="0"/>
              </a:spcAft>
              <a:defRPr/>
            </a:pPr>
            <a:r>
              <a:rPr lang="en-US" b="1" dirty="0"/>
              <a:t>Record Review</a:t>
            </a:r>
          </a:p>
          <a:p>
            <a:pPr eaLnBrk="1" fontAlgn="auto" hangingPunct="1">
              <a:spcBef>
                <a:spcPts val="0"/>
              </a:spcBef>
              <a:spcAft>
                <a:spcPts val="0"/>
              </a:spcAft>
              <a:defRPr/>
            </a:pPr>
            <a:r>
              <a:rPr lang="en-US" b="1" dirty="0"/>
              <a:t>Record Modification and Correction: </a:t>
            </a:r>
            <a:r>
              <a:rPr lang="en-US" dirty="0"/>
              <a:t>Handwritten modifications are signed and dated. Where appropriate, the reason for alteration should be indicated. Electronic versions can be modified by authorized personnel and controlled by passwords or other means. A history must be maintained of changes and deletions to electronic versions.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The corrections can be made on record by drawing a single line through the information that needs to be corrected. All corrections or alterations shall be signed and dated. The original data should remained legible. Only personnel who have been approved to write or make changes to a document can correct or add to documents. Non-typographical error corrections or additions indicating change in data or acceptance status require a comment and should pass through full document change control. </a:t>
            </a:r>
            <a:r>
              <a:rPr lang="en-US" dirty="0" err="1"/>
              <a:t>Typographyical</a:t>
            </a:r>
            <a:r>
              <a:rPr lang="en-US" dirty="0"/>
              <a:t> error change or additions do not require approval.</a:t>
            </a:r>
          </a:p>
          <a:p>
            <a:pPr eaLnBrk="1" fontAlgn="auto" hangingPunct="1">
              <a:spcBef>
                <a:spcPts val="0"/>
              </a:spcBef>
              <a:spcAft>
                <a:spcPts val="0"/>
              </a:spcAft>
              <a:defRPr/>
            </a:pPr>
            <a:r>
              <a:rPr lang="en-US" b="1" dirty="0"/>
              <a:t>Record Archiving</a:t>
            </a:r>
          </a:p>
          <a:p>
            <a:pPr eaLnBrk="1" fontAlgn="auto" hangingPunct="1">
              <a:spcBef>
                <a:spcPts val="0"/>
              </a:spcBef>
              <a:spcAft>
                <a:spcPts val="0"/>
              </a:spcAft>
              <a:defRPr/>
            </a:pPr>
            <a:r>
              <a:rPr lang="en-US" b="1" dirty="0"/>
              <a:t>Record Destruction</a:t>
            </a:r>
          </a:p>
        </p:txBody>
      </p:sp>
      <p:sp>
        <p:nvSpPr>
          <p:cNvPr id="22532" name="Slide Number Placeholder 3">
            <a:extLst>
              <a:ext uri="{FF2B5EF4-FFF2-40B4-BE49-F238E27FC236}">
                <a16:creationId xmlns:a16="http://schemas.microsoft.com/office/drawing/2014/main" id="{AA05DBE9-ECE7-40E0-871D-234869300BD2}"/>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Perpetua" panose="02020502060401020303" pitchFamily="18" charset="0"/>
                <a:cs typeface="Arial" panose="020B0604020202020204" pitchFamily="34" charset="0"/>
              </a:defRPr>
            </a:lvl1pPr>
            <a:lvl2pPr marL="742950" indent="-285750" eaLnBrk="0" hangingPunct="0">
              <a:defRPr>
                <a:solidFill>
                  <a:schemeClr val="tx1"/>
                </a:solidFill>
                <a:latin typeface="Perpetua" panose="02020502060401020303" pitchFamily="18" charset="0"/>
                <a:cs typeface="Arial" panose="020B0604020202020204" pitchFamily="34" charset="0"/>
              </a:defRPr>
            </a:lvl2pPr>
            <a:lvl3pPr marL="1143000" indent="-228600" eaLnBrk="0" hangingPunct="0">
              <a:defRPr>
                <a:solidFill>
                  <a:schemeClr val="tx1"/>
                </a:solidFill>
                <a:latin typeface="Perpetua" panose="02020502060401020303" pitchFamily="18" charset="0"/>
                <a:cs typeface="Arial" panose="020B0604020202020204" pitchFamily="34" charset="0"/>
              </a:defRPr>
            </a:lvl3pPr>
            <a:lvl4pPr marL="1600200" indent="-228600" eaLnBrk="0" hangingPunct="0">
              <a:defRPr>
                <a:solidFill>
                  <a:schemeClr val="tx1"/>
                </a:solidFill>
                <a:latin typeface="Perpetua" panose="02020502060401020303" pitchFamily="18" charset="0"/>
                <a:cs typeface="Arial" panose="020B0604020202020204" pitchFamily="34" charset="0"/>
              </a:defRPr>
            </a:lvl4pPr>
            <a:lvl5pPr marL="2057400" indent="-228600" eaLnBrk="0" hangingPunct="0">
              <a:defRPr>
                <a:solidFill>
                  <a:schemeClr val="tx1"/>
                </a:solidFill>
                <a:latin typeface="Perpetua" panose="02020502060401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9pPr>
          </a:lstStyle>
          <a:p>
            <a:pPr eaLnBrk="1" hangingPunct="1"/>
            <a:fld id="{1BC03D6E-3EA6-499A-B73C-DE960E8F0CAA}"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6D0E797B-4921-46BF-AF4E-FA4A8F0E5A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C9EF1828-3516-4CF2-B830-5FF8D3D1C7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a:t>Principles of Good Documentation Practice</a:t>
            </a:r>
          </a:p>
          <a:p>
            <a:pPr eaLnBrk="1" hangingPunct="1">
              <a:spcBef>
                <a:spcPct val="0"/>
              </a:spcBef>
            </a:pPr>
            <a:r>
              <a:rPr lang="en-US" altLang="en-US"/>
              <a:t>A document bearing original signatures should never be destroyed.</a:t>
            </a:r>
          </a:p>
          <a:p>
            <a:pPr eaLnBrk="1" hangingPunct="1">
              <a:spcBef>
                <a:spcPct val="0"/>
              </a:spcBef>
            </a:pPr>
            <a:r>
              <a:rPr lang="en-US" altLang="en-US"/>
              <a:t>Never falsify information</a:t>
            </a:r>
          </a:p>
          <a:p>
            <a:pPr eaLnBrk="1" hangingPunct="1">
              <a:spcBef>
                <a:spcPct val="0"/>
              </a:spcBef>
            </a:pPr>
            <a:r>
              <a:rPr lang="en-US" altLang="en-US"/>
              <a:t>Never you a White-out and cover-over-tapes</a:t>
            </a:r>
          </a:p>
          <a:p>
            <a:pPr eaLnBrk="1" hangingPunct="1">
              <a:spcBef>
                <a:spcPct val="0"/>
              </a:spcBef>
            </a:pPr>
            <a:r>
              <a:rPr lang="en-US" altLang="en-US"/>
              <a:t>Never obliterate information or record</a:t>
            </a:r>
          </a:p>
          <a:p>
            <a:pPr eaLnBrk="1" hangingPunct="1">
              <a:spcBef>
                <a:spcPct val="0"/>
              </a:spcBef>
            </a:pPr>
            <a:r>
              <a:rPr lang="en-US" altLang="en-US"/>
              <a:t>Never over-write a record.</a:t>
            </a:r>
          </a:p>
          <a:p>
            <a:pPr eaLnBrk="1" hangingPunct="1">
              <a:spcBef>
                <a:spcPct val="0"/>
              </a:spcBef>
            </a:pPr>
            <a:r>
              <a:rPr lang="en-US" altLang="en-US"/>
              <a:t>Never use pencil – all information should be completed in permanent Black or Blue ink</a:t>
            </a:r>
          </a:p>
          <a:p>
            <a:pPr eaLnBrk="1" hangingPunct="1">
              <a:spcBef>
                <a:spcPct val="0"/>
              </a:spcBef>
            </a:pPr>
            <a:r>
              <a:rPr lang="en-US" altLang="en-US"/>
              <a:t>No spaces, lines or fields are to be left blank</a:t>
            </a:r>
          </a:p>
          <a:p>
            <a:pPr eaLnBrk="1" hangingPunct="1">
              <a:spcBef>
                <a:spcPct val="0"/>
              </a:spcBef>
            </a:pPr>
            <a:r>
              <a:rPr lang="en-US" altLang="en-US"/>
              <a:t>Never use symbols e.g ditto marks or arrows to indicate repetitive and consecutive</a:t>
            </a:r>
          </a:p>
          <a:p>
            <a:pPr eaLnBrk="1" hangingPunct="1">
              <a:spcBef>
                <a:spcPct val="0"/>
              </a:spcBef>
            </a:pPr>
            <a:endParaRPr lang="en-US" altLang="en-US"/>
          </a:p>
        </p:txBody>
      </p:sp>
      <p:sp>
        <p:nvSpPr>
          <p:cNvPr id="24580" name="Slide Number Placeholder 3">
            <a:extLst>
              <a:ext uri="{FF2B5EF4-FFF2-40B4-BE49-F238E27FC236}">
                <a16:creationId xmlns:a16="http://schemas.microsoft.com/office/drawing/2014/main" id="{0BFD3764-F83F-4A72-B2E1-88B8618BAD83}"/>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Perpetua" panose="02020502060401020303" pitchFamily="18" charset="0"/>
                <a:cs typeface="Arial" panose="020B0604020202020204" pitchFamily="34" charset="0"/>
              </a:defRPr>
            </a:lvl1pPr>
            <a:lvl2pPr marL="742950" indent="-285750" eaLnBrk="0" hangingPunct="0">
              <a:defRPr>
                <a:solidFill>
                  <a:schemeClr val="tx1"/>
                </a:solidFill>
                <a:latin typeface="Perpetua" panose="02020502060401020303" pitchFamily="18" charset="0"/>
                <a:cs typeface="Arial" panose="020B0604020202020204" pitchFamily="34" charset="0"/>
              </a:defRPr>
            </a:lvl2pPr>
            <a:lvl3pPr marL="1143000" indent="-228600" eaLnBrk="0" hangingPunct="0">
              <a:defRPr>
                <a:solidFill>
                  <a:schemeClr val="tx1"/>
                </a:solidFill>
                <a:latin typeface="Perpetua" panose="02020502060401020303" pitchFamily="18" charset="0"/>
                <a:cs typeface="Arial" panose="020B0604020202020204" pitchFamily="34" charset="0"/>
              </a:defRPr>
            </a:lvl3pPr>
            <a:lvl4pPr marL="1600200" indent="-228600" eaLnBrk="0" hangingPunct="0">
              <a:defRPr>
                <a:solidFill>
                  <a:schemeClr val="tx1"/>
                </a:solidFill>
                <a:latin typeface="Perpetua" panose="02020502060401020303" pitchFamily="18" charset="0"/>
                <a:cs typeface="Arial" panose="020B0604020202020204" pitchFamily="34" charset="0"/>
              </a:defRPr>
            </a:lvl4pPr>
            <a:lvl5pPr marL="2057400" indent="-228600" eaLnBrk="0" hangingPunct="0">
              <a:defRPr>
                <a:solidFill>
                  <a:schemeClr val="tx1"/>
                </a:solidFill>
                <a:latin typeface="Perpetua" panose="02020502060401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9pPr>
          </a:lstStyle>
          <a:p>
            <a:pPr eaLnBrk="1" hangingPunct="1"/>
            <a:fld id="{D90E0AE1-3C28-487B-969C-1C315CC58CB8}"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33EE5B2-11F2-4474-B884-424239BA9F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DF04DA0B-C4F9-45E0-BB10-6F8F652A05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a:t>Benefits of Good Documentation Practice</a:t>
            </a:r>
          </a:p>
          <a:p>
            <a:pPr eaLnBrk="1" hangingPunct="1">
              <a:spcBef>
                <a:spcPct val="0"/>
              </a:spcBef>
            </a:pPr>
            <a:r>
              <a:rPr lang="en-US" altLang="en-US"/>
              <a:t>Build confidence in the Laboratory Quality System</a:t>
            </a:r>
          </a:p>
          <a:p>
            <a:pPr eaLnBrk="1" hangingPunct="1">
              <a:spcBef>
                <a:spcPct val="0"/>
              </a:spcBef>
            </a:pPr>
            <a:r>
              <a:rPr lang="en-US" altLang="en-US"/>
              <a:t>Reduce efforts to compliance with regulatory bodies</a:t>
            </a:r>
          </a:p>
          <a:p>
            <a:pPr eaLnBrk="1" hangingPunct="1">
              <a:spcBef>
                <a:spcPct val="0"/>
              </a:spcBef>
            </a:pPr>
            <a:r>
              <a:rPr lang="en-US" altLang="en-US"/>
              <a:t>Allows for achievements of required results.</a:t>
            </a:r>
          </a:p>
          <a:p>
            <a:pPr eaLnBrk="1" hangingPunct="1">
              <a:spcBef>
                <a:spcPct val="0"/>
              </a:spcBef>
            </a:pPr>
            <a:r>
              <a:rPr lang="en-US" altLang="en-US"/>
              <a:t>Correct, complete, current and consistent information effectively meets customers and stakeholders’ requirements.</a:t>
            </a:r>
          </a:p>
          <a:p>
            <a:pPr eaLnBrk="1" hangingPunct="1">
              <a:spcBef>
                <a:spcPct val="0"/>
              </a:spcBef>
            </a:pPr>
            <a:r>
              <a:rPr lang="en-US" altLang="en-US"/>
              <a:t>Enables the Laboratory activities to be arranged into functional patterns for specific action.</a:t>
            </a:r>
          </a:p>
          <a:p>
            <a:pPr eaLnBrk="1" hangingPunct="1">
              <a:spcBef>
                <a:spcPct val="0"/>
              </a:spcBef>
            </a:pPr>
            <a:r>
              <a:rPr lang="en-US" altLang="en-US"/>
              <a:t>Create structures so that staff can systematically coordinate to conduct business.</a:t>
            </a:r>
          </a:p>
          <a:p>
            <a:pPr eaLnBrk="1" hangingPunct="1">
              <a:spcBef>
                <a:spcPct val="0"/>
              </a:spcBef>
            </a:pPr>
            <a:r>
              <a:rPr lang="en-US" altLang="en-US"/>
              <a:t>Training of Laboratory staff.</a:t>
            </a:r>
          </a:p>
          <a:p>
            <a:pPr eaLnBrk="1" hangingPunct="1">
              <a:spcBef>
                <a:spcPct val="0"/>
              </a:spcBef>
            </a:pPr>
            <a:r>
              <a:rPr lang="en-US" altLang="en-US"/>
              <a:t>Solve complicated problems</a:t>
            </a:r>
          </a:p>
          <a:p>
            <a:pPr eaLnBrk="1" hangingPunct="1">
              <a:spcBef>
                <a:spcPct val="0"/>
              </a:spcBef>
            </a:pPr>
            <a:r>
              <a:rPr lang="en-US" altLang="en-US"/>
              <a:t>Reduce or eliminate assumptions and second-guessing.</a:t>
            </a:r>
          </a:p>
          <a:p>
            <a:pPr eaLnBrk="1" hangingPunct="1">
              <a:spcBef>
                <a:spcPct val="0"/>
              </a:spcBef>
            </a:pPr>
            <a:r>
              <a:rPr lang="en-US" altLang="en-US"/>
              <a:t>Eliminate the need to re-ask the same questions</a:t>
            </a:r>
          </a:p>
          <a:p>
            <a:pPr eaLnBrk="1" hangingPunct="1">
              <a:spcBef>
                <a:spcPct val="0"/>
              </a:spcBef>
            </a:pPr>
            <a:r>
              <a:rPr lang="en-US" altLang="en-US"/>
              <a:t>Specify clear instructions for staff</a:t>
            </a:r>
          </a:p>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66E865A6-F3B4-4B95-A110-BFD6CF7C2EE2}"/>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Perpetua" panose="02020502060401020303" pitchFamily="18" charset="0"/>
                <a:cs typeface="Arial" panose="020B0604020202020204" pitchFamily="34" charset="0"/>
              </a:defRPr>
            </a:lvl1pPr>
            <a:lvl2pPr marL="742950" indent="-285750" eaLnBrk="0" hangingPunct="0">
              <a:defRPr>
                <a:solidFill>
                  <a:schemeClr val="tx1"/>
                </a:solidFill>
                <a:latin typeface="Perpetua" panose="02020502060401020303" pitchFamily="18" charset="0"/>
                <a:cs typeface="Arial" panose="020B0604020202020204" pitchFamily="34" charset="0"/>
              </a:defRPr>
            </a:lvl2pPr>
            <a:lvl3pPr marL="1143000" indent="-228600" eaLnBrk="0" hangingPunct="0">
              <a:defRPr>
                <a:solidFill>
                  <a:schemeClr val="tx1"/>
                </a:solidFill>
                <a:latin typeface="Perpetua" panose="02020502060401020303" pitchFamily="18" charset="0"/>
                <a:cs typeface="Arial" panose="020B0604020202020204" pitchFamily="34" charset="0"/>
              </a:defRPr>
            </a:lvl3pPr>
            <a:lvl4pPr marL="1600200" indent="-228600" eaLnBrk="0" hangingPunct="0">
              <a:defRPr>
                <a:solidFill>
                  <a:schemeClr val="tx1"/>
                </a:solidFill>
                <a:latin typeface="Perpetua" panose="02020502060401020303" pitchFamily="18" charset="0"/>
                <a:cs typeface="Arial" panose="020B0604020202020204" pitchFamily="34" charset="0"/>
              </a:defRPr>
            </a:lvl4pPr>
            <a:lvl5pPr marL="2057400" indent="-228600" eaLnBrk="0" hangingPunct="0">
              <a:defRPr>
                <a:solidFill>
                  <a:schemeClr val="tx1"/>
                </a:solidFill>
                <a:latin typeface="Perpetua" panose="02020502060401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9pPr>
          </a:lstStyle>
          <a:p>
            <a:pPr eaLnBrk="1" hangingPunct="1"/>
            <a:fld id="{44108B23-AD27-462F-BD3B-3F440336C01C}"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BDB8836E-E39F-4030-A834-401CC373DD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5C1C72D2-04F1-4177-A26A-82170B9B3A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a:t>Common Documentation Errors</a:t>
            </a:r>
          </a:p>
          <a:p>
            <a:pPr eaLnBrk="1" hangingPunct="1">
              <a:spcBef>
                <a:spcPct val="0"/>
              </a:spcBef>
            </a:pPr>
            <a:r>
              <a:rPr lang="en-US" altLang="en-US"/>
              <a:t>Missing signature and dates at the time of activity performed.</a:t>
            </a:r>
          </a:p>
          <a:p>
            <a:pPr eaLnBrk="1" hangingPunct="1">
              <a:spcBef>
                <a:spcPct val="0"/>
              </a:spcBef>
            </a:pPr>
            <a:r>
              <a:rPr lang="en-US" altLang="en-US"/>
              <a:t>The write-over</a:t>
            </a:r>
          </a:p>
          <a:p>
            <a:pPr eaLnBrk="1" hangingPunct="1">
              <a:spcBef>
                <a:spcPct val="0"/>
              </a:spcBef>
            </a:pPr>
            <a:r>
              <a:rPr lang="en-US" altLang="en-US"/>
              <a:t>Non-uniform date and signature entry</a:t>
            </a:r>
          </a:p>
          <a:p>
            <a:pPr eaLnBrk="1" hangingPunct="1">
              <a:spcBef>
                <a:spcPct val="0"/>
              </a:spcBef>
            </a:pPr>
            <a:r>
              <a:rPr lang="en-US" altLang="en-US"/>
              <a:t>Writing a note that activity was performed on one day and signed for on other day.</a:t>
            </a:r>
          </a:p>
          <a:p>
            <a:pPr eaLnBrk="1" hangingPunct="1">
              <a:spcBef>
                <a:spcPct val="0"/>
              </a:spcBef>
            </a:pPr>
            <a:r>
              <a:rPr lang="en-US" altLang="en-US"/>
              <a:t>Blank spaces</a:t>
            </a:r>
          </a:p>
          <a:p>
            <a:pPr eaLnBrk="1" hangingPunct="1">
              <a:spcBef>
                <a:spcPct val="0"/>
              </a:spcBef>
            </a:pPr>
            <a:r>
              <a:rPr lang="en-US" altLang="en-US"/>
              <a:t>Illegible writing</a:t>
            </a:r>
          </a:p>
          <a:p>
            <a:pPr eaLnBrk="1" hangingPunct="1">
              <a:spcBef>
                <a:spcPct val="0"/>
              </a:spcBef>
            </a:pPr>
            <a:r>
              <a:rPr lang="en-US" altLang="en-US"/>
              <a:t>Too many corrections</a:t>
            </a:r>
          </a:p>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7BED4290-13E2-4974-A22D-6EC639FFA932}"/>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Perpetua" panose="02020502060401020303" pitchFamily="18" charset="0"/>
                <a:cs typeface="Arial" panose="020B0604020202020204" pitchFamily="34" charset="0"/>
              </a:defRPr>
            </a:lvl1pPr>
            <a:lvl2pPr marL="742950" indent="-285750" eaLnBrk="0" hangingPunct="0">
              <a:defRPr>
                <a:solidFill>
                  <a:schemeClr val="tx1"/>
                </a:solidFill>
                <a:latin typeface="Perpetua" panose="02020502060401020303" pitchFamily="18" charset="0"/>
                <a:cs typeface="Arial" panose="020B0604020202020204" pitchFamily="34" charset="0"/>
              </a:defRPr>
            </a:lvl2pPr>
            <a:lvl3pPr marL="1143000" indent="-228600" eaLnBrk="0" hangingPunct="0">
              <a:defRPr>
                <a:solidFill>
                  <a:schemeClr val="tx1"/>
                </a:solidFill>
                <a:latin typeface="Perpetua" panose="02020502060401020303" pitchFamily="18" charset="0"/>
                <a:cs typeface="Arial" panose="020B0604020202020204" pitchFamily="34" charset="0"/>
              </a:defRPr>
            </a:lvl3pPr>
            <a:lvl4pPr marL="1600200" indent="-228600" eaLnBrk="0" hangingPunct="0">
              <a:defRPr>
                <a:solidFill>
                  <a:schemeClr val="tx1"/>
                </a:solidFill>
                <a:latin typeface="Perpetua" panose="02020502060401020303" pitchFamily="18" charset="0"/>
                <a:cs typeface="Arial" panose="020B0604020202020204" pitchFamily="34" charset="0"/>
              </a:defRPr>
            </a:lvl4pPr>
            <a:lvl5pPr marL="2057400" indent="-228600" eaLnBrk="0" hangingPunct="0">
              <a:defRPr>
                <a:solidFill>
                  <a:schemeClr val="tx1"/>
                </a:solidFill>
                <a:latin typeface="Perpetua" panose="02020502060401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Perpetua" panose="02020502060401020303" pitchFamily="18" charset="0"/>
                <a:cs typeface="Arial" panose="020B0604020202020204" pitchFamily="34" charset="0"/>
              </a:defRPr>
            </a:lvl9pPr>
          </a:lstStyle>
          <a:p>
            <a:pPr eaLnBrk="1" hangingPunct="1"/>
            <a:fld id="{D8C6E9FE-E49C-4AE4-9BD2-06AF83500E4F}"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FD1A1BB-C105-4761-A4EA-89B30564C2AC}"/>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10">
            <a:extLst>
              <a:ext uri="{FF2B5EF4-FFF2-40B4-BE49-F238E27FC236}">
                <a16:creationId xmlns:a16="http://schemas.microsoft.com/office/drawing/2014/main" id="{365CEFAB-8026-444A-AA56-4E9849AABDBD}"/>
              </a:ext>
            </a:extLst>
          </p:cNvPr>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a:extLst>
              <a:ext uri="{FF2B5EF4-FFF2-40B4-BE49-F238E27FC236}">
                <a16:creationId xmlns:a16="http://schemas.microsoft.com/office/drawing/2014/main" id="{6E346733-D28A-4112-8E44-7F7B9E5D3001}"/>
              </a:ext>
            </a:extLst>
          </p:cNvPr>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a:extLst>
              <a:ext uri="{FF2B5EF4-FFF2-40B4-BE49-F238E27FC236}">
                <a16:creationId xmlns:a16="http://schemas.microsoft.com/office/drawing/2014/main" id="{2015464C-2D68-4F85-A82E-40A62DE2A722}"/>
              </a:ext>
            </a:extLst>
          </p:cNvPr>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a:extLst>
              <a:ext uri="{FF2B5EF4-FFF2-40B4-BE49-F238E27FC236}">
                <a16:creationId xmlns:a16="http://schemas.microsoft.com/office/drawing/2014/main" id="{7D597FDE-8B6E-4C11-BA5D-026844B3EBA4}"/>
              </a:ext>
            </a:extLst>
          </p:cNvPr>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a:extLst>
              <a:ext uri="{FF2B5EF4-FFF2-40B4-BE49-F238E27FC236}">
                <a16:creationId xmlns:a16="http://schemas.microsoft.com/office/drawing/2014/main" id="{5D938CCC-355D-4763-BAB8-7D8506F550AE}"/>
              </a:ext>
            </a:extLst>
          </p:cNvPr>
          <p:cNvSpPr>
            <a:spLocks noGrp="1"/>
          </p:cNvSpPr>
          <p:nvPr>
            <p:ph type="dt" sz="half" idx="10"/>
          </p:nvPr>
        </p:nvSpPr>
        <p:spPr/>
        <p:txBody>
          <a:bodyPr/>
          <a:lstStyle>
            <a:lvl1pPr>
              <a:defRPr/>
            </a:lvl1pPr>
          </a:lstStyle>
          <a:p>
            <a:pPr>
              <a:defRPr/>
            </a:pPr>
            <a:fld id="{FD203C30-38A3-43C7-8E84-BE0E395AE9B2}" type="datetimeFigureOut">
              <a:rPr lang="en-US"/>
              <a:pPr>
                <a:defRPr/>
              </a:pPr>
              <a:t>5/12/2021</a:t>
            </a:fld>
            <a:endParaRPr lang="en-US"/>
          </a:p>
        </p:txBody>
      </p:sp>
      <p:sp>
        <p:nvSpPr>
          <p:cNvPr id="12" name="Footer Placeholder 16">
            <a:extLst>
              <a:ext uri="{FF2B5EF4-FFF2-40B4-BE49-F238E27FC236}">
                <a16:creationId xmlns:a16="http://schemas.microsoft.com/office/drawing/2014/main" id="{EAC40617-E898-4C10-9A8C-71C0E8069BFF}"/>
              </a:ext>
            </a:extLst>
          </p:cNvPr>
          <p:cNvSpPr>
            <a:spLocks noGrp="1"/>
          </p:cNvSpPr>
          <p:nvPr>
            <p:ph type="ftr" sz="quarter" idx="11"/>
          </p:nvPr>
        </p:nvSpPr>
        <p:spPr/>
        <p:txBody>
          <a:bodyPr/>
          <a:lstStyle>
            <a:lvl1pPr>
              <a:defRPr/>
            </a:lvl1pPr>
          </a:lstStyle>
          <a:p>
            <a:pPr>
              <a:defRPr/>
            </a:pPr>
            <a:endParaRPr lang="en-US"/>
          </a:p>
        </p:txBody>
      </p:sp>
      <p:sp>
        <p:nvSpPr>
          <p:cNvPr id="13" name="Slide Number Placeholder 28">
            <a:extLst>
              <a:ext uri="{FF2B5EF4-FFF2-40B4-BE49-F238E27FC236}">
                <a16:creationId xmlns:a16="http://schemas.microsoft.com/office/drawing/2014/main" id="{D932CFA0-04C5-4D94-89ED-22A52B20A880}"/>
              </a:ext>
            </a:extLst>
          </p:cNvPr>
          <p:cNvSpPr>
            <a:spLocks noGrp="1"/>
          </p:cNvSpPr>
          <p:nvPr>
            <p:ph type="sldNum" sz="quarter" idx="12"/>
          </p:nvPr>
        </p:nvSpPr>
        <p:spPr/>
        <p:txBody>
          <a:bodyPr/>
          <a:lstStyle>
            <a:lvl1pPr>
              <a:defRPr/>
            </a:lvl1pPr>
          </a:lstStyle>
          <a:p>
            <a:fld id="{861C6EF6-D7F2-4008-B97F-F8E790DF7129}" type="slidenum">
              <a:rPr lang="en-US" altLang="en-US"/>
              <a:pPr/>
              <a:t>‹#›</a:t>
            </a:fld>
            <a:endParaRPr lang="en-US" altLang="en-US"/>
          </a:p>
        </p:txBody>
      </p:sp>
    </p:spTree>
    <p:extLst>
      <p:ext uri="{BB962C8B-B14F-4D97-AF65-F5344CB8AC3E}">
        <p14:creationId xmlns:p14="http://schemas.microsoft.com/office/powerpoint/2010/main" val="19006991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872A8A11-293E-40D1-B942-6E05349197FA}"/>
              </a:ext>
            </a:extLst>
          </p:cNvPr>
          <p:cNvSpPr>
            <a:spLocks noGrp="1"/>
          </p:cNvSpPr>
          <p:nvPr>
            <p:ph type="dt" sz="half" idx="10"/>
          </p:nvPr>
        </p:nvSpPr>
        <p:spPr/>
        <p:txBody>
          <a:bodyPr/>
          <a:lstStyle>
            <a:lvl1pPr>
              <a:defRPr/>
            </a:lvl1pPr>
          </a:lstStyle>
          <a:p>
            <a:pPr>
              <a:defRPr/>
            </a:pPr>
            <a:fld id="{A290925F-5F39-4C4D-8793-BDBEFCE9E24E}" type="datetimeFigureOut">
              <a:rPr lang="en-US"/>
              <a:pPr>
                <a:defRPr/>
              </a:pPr>
              <a:t>5/12/2021</a:t>
            </a:fld>
            <a:endParaRPr lang="en-US"/>
          </a:p>
        </p:txBody>
      </p:sp>
      <p:sp>
        <p:nvSpPr>
          <p:cNvPr id="5" name="Footer Placeholder 2">
            <a:extLst>
              <a:ext uri="{FF2B5EF4-FFF2-40B4-BE49-F238E27FC236}">
                <a16:creationId xmlns:a16="http://schemas.microsoft.com/office/drawing/2014/main" id="{906A4AAE-DC49-414A-8904-09B73E2DDB0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E71195F5-EA8D-4B53-B206-E39C519CB7F6}"/>
              </a:ext>
            </a:extLst>
          </p:cNvPr>
          <p:cNvSpPr>
            <a:spLocks noGrp="1"/>
          </p:cNvSpPr>
          <p:nvPr>
            <p:ph type="sldNum" sz="quarter" idx="12"/>
          </p:nvPr>
        </p:nvSpPr>
        <p:spPr/>
        <p:txBody>
          <a:bodyPr/>
          <a:lstStyle>
            <a:lvl1pPr>
              <a:defRPr/>
            </a:lvl1pPr>
          </a:lstStyle>
          <a:p>
            <a:fld id="{76DE8D15-03F2-4372-9F9F-52D6227275F8}" type="slidenum">
              <a:rPr lang="en-US" altLang="en-US"/>
              <a:pPr/>
              <a:t>‹#›</a:t>
            </a:fld>
            <a:endParaRPr lang="en-US" altLang="en-US"/>
          </a:p>
        </p:txBody>
      </p:sp>
    </p:spTree>
    <p:extLst>
      <p:ext uri="{BB962C8B-B14F-4D97-AF65-F5344CB8AC3E}">
        <p14:creationId xmlns:p14="http://schemas.microsoft.com/office/powerpoint/2010/main" val="3574792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4E03B67-EFC0-4110-830E-028F7777FCA9}"/>
              </a:ext>
            </a:extLst>
          </p:cNvPr>
          <p:cNvSpPr>
            <a:spLocks noGrp="1"/>
          </p:cNvSpPr>
          <p:nvPr>
            <p:ph type="dt" sz="half" idx="10"/>
          </p:nvPr>
        </p:nvSpPr>
        <p:spPr/>
        <p:txBody>
          <a:bodyPr/>
          <a:lstStyle>
            <a:lvl1pPr>
              <a:defRPr/>
            </a:lvl1pPr>
          </a:lstStyle>
          <a:p>
            <a:pPr>
              <a:defRPr/>
            </a:pPr>
            <a:fld id="{4510E059-4DFF-433F-8BE1-8913376E27BB}" type="datetimeFigureOut">
              <a:rPr lang="en-US"/>
              <a:pPr>
                <a:defRPr/>
              </a:pPr>
              <a:t>5/12/2021</a:t>
            </a:fld>
            <a:endParaRPr lang="en-US"/>
          </a:p>
        </p:txBody>
      </p:sp>
      <p:sp>
        <p:nvSpPr>
          <p:cNvPr id="5" name="Footer Placeholder 2">
            <a:extLst>
              <a:ext uri="{FF2B5EF4-FFF2-40B4-BE49-F238E27FC236}">
                <a16:creationId xmlns:a16="http://schemas.microsoft.com/office/drawing/2014/main" id="{32E87160-9CDB-44A3-B3EF-A2BDDA7FDC8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0DFA1075-3368-4345-A5CC-4E6CC9A035EF}"/>
              </a:ext>
            </a:extLst>
          </p:cNvPr>
          <p:cNvSpPr>
            <a:spLocks noGrp="1"/>
          </p:cNvSpPr>
          <p:nvPr>
            <p:ph type="sldNum" sz="quarter" idx="12"/>
          </p:nvPr>
        </p:nvSpPr>
        <p:spPr/>
        <p:txBody>
          <a:bodyPr/>
          <a:lstStyle>
            <a:lvl1pPr>
              <a:defRPr/>
            </a:lvl1pPr>
          </a:lstStyle>
          <a:p>
            <a:fld id="{6E636DD9-278A-4BB1-B7B7-5A4560EE9A0B}" type="slidenum">
              <a:rPr lang="en-US" altLang="en-US"/>
              <a:pPr/>
              <a:t>‹#›</a:t>
            </a:fld>
            <a:endParaRPr lang="en-US" altLang="en-US"/>
          </a:p>
        </p:txBody>
      </p:sp>
    </p:spTree>
    <p:extLst>
      <p:ext uri="{BB962C8B-B14F-4D97-AF65-F5344CB8AC3E}">
        <p14:creationId xmlns:p14="http://schemas.microsoft.com/office/powerpoint/2010/main" val="3233428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C2F593F9-3002-446A-9941-29CB590B0A0D}"/>
              </a:ext>
            </a:extLst>
          </p:cNvPr>
          <p:cNvSpPr>
            <a:spLocks noGrp="1"/>
          </p:cNvSpPr>
          <p:nvPr>
            <p:ph type="dt" sz="half" idx="10"/>
          </p:nvPr>
        </p:nvSpPr>
        <p:spPr/>
        <p:txBody>
          <a:bodyPr/>
          <a:lstStyle>
            <a:lvl1pPr>
              <a:defRPr/>
            </a:lvl1pPr>
          </a:lstStyle>
          <a:p>
            <a:pPr>
              <a:defRPr/>
            </a:pPr>
            <a:fld id="{61AF0071-5CE7-4D1F-9481-80269C49BE40}" type="datetimeFigureOut">
              <a:rPr lang="en-US"/>
              <a:pPr>
                <a:defRPr/>
              </a:pPr>
              <a:t>5/12/2021</a:t>
            </a:fld>
            <a:endParaRPr lang="en-US"/>
          </a:p>
        </p:txBody>
      </p:sp>
      <p:sp>
        <p:nvSpPr>
          <p:cNvPr id="5" name="Footer Placeholder 2">
            <a:extLst>
              <a:ext uri="{FF2B5EF4-FFF2-40B4-BE49-F238E27FC236}">
                <a16:creationId xmlns:a16="http://schemas.microsoft.com/office/drawing/2014/main" id="{CF779CC4-0F65-41B6-8A36-1C4CDB1123A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5C5E0B88-9261-4AF4-BC67-CA50A5EDF499}"/>
              </a:ext>
            </a:extLst>
          </p:cNvPr>
          <p:cNvSpPr>
            <a:spLocks noGrp="1"/>
          </p:cNvSpPr>
          <p:nvPr>
            <p:ph type="sldNum" sz="quarter" idx="12"/>
          </p:nvPr>
        </p:nvSpPr>
        <p:spPr/>
        <p:txBody>
          <a:bodyPr/>
          <a:lstStyle>
            <a:lvl1pPr>
              <a:defRPr/>
            </a:lvl1pPr>
          </a:lstStyle>
          <a:p>
            <a:fld id="{3026FABD-82A4-42E9-812D-BC8783A5184F}" type="slidenum">
              <a:rPr lang="en-US" altLang="en-US"/>
              <a:pPr/>
              <a:t>‹#›</a:t>
            </a:fld>
            <a:endParaRPr lang="en-US" altLang="en-US"/>
          </a:p>
        </p:txBody>
      </p:sp>
    </p:spTree>
    <p:extLst>
      <p:ext uri="{BB962C8B-B14F-4D97-AF65-F5344CB8AC3E}">
        <p14:creationId xmlns:p14="http://schemas.microsoft.com/office/powerpoint/2010/main" val="3998400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25D1ECD-7EB0-4518-9FF8-096BB3F10A05}"/>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10">
            <a:extLst>
              <a:ext uri="{FF2B5EF4-FFF2-40B4-BE49-F238E27FC236}">
                <a16:creationId xmlns:a16="http://schemas.microsoft.com/office/drawing/2014/main" id="{0A395958-8698-4D6E-A1EC-535FC6A43908}"/>
              </a:ext>
            </a:extLst>
          </p:cNvPr>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a:extLst>
              <a:ext uri="{FF2B5EF4-FFF2-40B4-BE49-F238E27FC236}">
                <a16:creationId xmlns:a16="http://schemas.microsoft.com/office/drawing/2014/main" id="{86C10F93-5E17-4BBD-B867-D1F2543692D6}"/>
              </a:ext>
            </a:extLst>
          </p:cNvPr>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a:extLst>
              <a:ext uri="{FF2B5EF4-FFF2-40B4-BE49-F238E27FC236}">
                <a16:creationId xmlns:a16="http://schemas.microsoft.com/office/drawing/2014/main" id="{20648739-6CC3-4B10-9E0E-C19440D494FC}"/>
              </a:ext>
            </a:extLst>
          </p:cNvPr>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a:extLst>
              <a:ext uri="{FF2B5EF4-FFF2-40B4-BE49-F238E27FC236}">
                <a16:creationId xmlns:a16="http://schemas.microsoft.com/office/drawing/2014/main" id="{9232CE1A-F106-4AB1-ADE9-0BCAAD7CD611}"/>
              </a:ext>
            </a:extLst>
          </p:cNvPr>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a:extLst>
              <a:ext uri="{FF2B5EF4-FFF2-40B4-BE49-F238E27FC236}">
                <a16:creationId xmlns:a16="http://schemas.microsoft.com/office/drawing/2014/main" id="{83EADC48-1052-4A90-BDF6-FFD02CFC20AC}"/>
              </a:ext>
            </a:extLst>
          </p:cNvPr>
          <p:cNvSpPr>
            <a:spLocks noGrp="1"/>
          </p:cNvSpPr>
          <p:nvPr>
            <p:ph type="dt" sz="half" idx="10"/>
          </p:nvPr>
        </p:nvSpPr>
        <p:spPr/>
        <p:txBody>
          <a:bodyPr/>
          <a:lstStyle>
            <a:lvl1pPr>
              <a:defRPr/>
            </a:lvl1pPr>
          </a:lstStyle>
          <a:p>
            <a:pPr>
              <a:defRPr/>
            </a:pPr>
            <a:fld id="{2805EBEE-B895-417C-B288-6BB8C2018DB8}" type="datetimeFigureOut">
              <a:rPr lang="en-US"/>
              <a:pPr>
                <a:defRPr/>
              </a:pPr>
              <a:t>5/12/2021</a:t>
            </a:fld>
            <a:endParaRPr lang="en-US"/>
          </a:p>
        </p:txBody>
      </p:sp>
      <p:sp>
        <p:nvSpPr>
          <p:cNvPr id="10" name="Footer Placeholder 4">
            <a:extLst>
              <a:ext uri="{FF2B5EF4-FFF2-40B4-BE49-F238E27FC236}">
                <a16:creationId xmlns:a16="http://schemas.microsoft.com/office/drawing/2014/main" id="{6179004D-45E2-46FE-8284-AA257DD83425}"/>
              </a:ext>
            </a:extLst>
          </p:cNvPr>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B84167B0-E824-41F1-8127-4E71E263718B}"/>
              </a:ext>
            </a:extLst>
          </p:cNvPr>
          <p:cNvSpPr>
            <a:spLocks noGrp="1"/>
          </p:cNvSpPr>
          <p:nvPr>
            <p:ph type="sldNum" sz="quarter" idx="12"/>
          </p:nvPr>
        </p:nvSpPr>
        <p:spPr>
          <a:xfrm>
            <a:off x="146050" y="6208713"/>
            <a:ext cx="457200" cy="457200"/>
          </a:xfrm>
        </p:spPr>
        <p:txBody>
          <a:bodyPr/>
          <a:lstStyle>
            <a:lvl1pPr>
              <a:defRPr/>
            </a:lvl1pPr>
          </a:lstStyle>
          <a:p>
            <a:fld id="{0CF7F0A5-E90E-4928-8981-ECA8E8D2798B}" type="slidenum">
              <a:rPr lang="en-US" altLang="en-US"/>
              <a:pPr/>
              <a:t>‹#›</a:t>
            </a:fld>
            <a:endParaRPr lang="en-US" altLang="en-US"/>
          </a:p>
        </p:txBody>
      </p:sp>
    </p:spTree>
    <p:extLst>
      <p:ext uri="{BB962C8B-B14F-4D97-AF65-F5344CB8AC3E}">
        <p14:creationId xmlns:p14="http://schemas.microsoft.com/office/powerpoint/2010/main" val="11314492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F2A48282-3B8F-447E-8630-20BA15439923}"/>
              </a:ext>
            </a:extLst>
          </p:cNvPr>
          <p:cNvSpPr>
            <a:spLocks noGrp="1"/>
          </p:cNvSpPr>
          <p:nvPr>
            <p:ph type="dt" sz="half" idx="10"/>
          </p:nvPr>
        </p:nvSpPr>
        <p:spPr/>
        <p:txBody>
          <a:bodyPr/>
          <a:lstStyle>
            <a:lvl1pPr>
              <a:defRPr/>
            </a:lvl1pPr>
          </a:lstStyle>
          <a:p>
            <a:pPr>
              <a:defRPr/>
            </a:pPr>
            <a:fld id="{936D7FAA-14F5-450E-88DB-5D0FD44B6FE1}" type="datetimeFigureOut">
              <a:rPr lang="en-US"/>
              <a:pPr>
                <a:defRPr/>
              </a:pPr>
              <a:t>5/12/2021</a:t>
            </a:fld>
            <a:endParaRPr lang="en-US"/>
          </a:p>
        </p:txBody>
      </p:sp>
      <p:sp>
        <p:nvSpPr>
          <p:cNvPr id="6" name="Footer Placeholder 2">
            <a:extLst>
              <a:ext uri="{FF2B5EF4-FFF2-40B4-BE49-F238E27FC236}">
                <a16:creationId xmlns:a16="http://schemas.microsoft.com/office/drawing/2014/main" id="{FB70B966-F2CC-43E1-8431-B232A1D70AD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955D1514-332C-4465-B8D4-4C1140F3101B}"/>
              </a:ext>
            </a:extLst>
          </p:cNvPr>
          <p:cNvSpPr>
            <a:spLocks noGrp="1"/>
          </p:cNvSpPr>
          <p:nvPr>
            <p:ph type="sldNum" sz="quarter" idx="12"/>
          </p:nvPr>
        </p:nvSpPr>
        <p:spPr/>
        <p:txBody>
          <a:bodyPr/>
          <a:lstStyle>
            <a:lvl1pPr>
              <a:defRPr/>
            </a:lvl1pPr>
          </a:lstStyle>
          <a:p>
            <a:fld id="{67BAC074-FC8F-4D51-9181-775A810D70F5}" type="slidenum">
              <a:rPr lang="en-US" altLang="en-US"/>
              <a:pPr/>
              <a:t>‹#›</a:t>
            </a:fld>
            <a:endParaRPr lang="en-US" altLang="en-US"/>
          </a:p>
        </p:txBody>
      </p:sp>
    </p:spTree>
    <p:extLst>
      <p:ext uri="{BB962C8B-B14F-4D97-AF65-F5344CB8AC3E}">
        <p14:creationId xmlns:p14="http://schemas.microsoft.com/office/powerpoint/2010/main" val="3241073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a:extLst>
              <a:ext uri="{FF2B5EF4-FFF2-40B4-BE49-F238E27FC236}">
                <a16:creationId xmlns:a16="http://schemas.microsoft.com/office/drawing/2014/main" id="{EC3E1137-C109-417B-B51E-63DE858570D8}"/>
              </a:ext>
            </a:extLst>
          </p:cNvPr>
          <p:cNvSpPr>
            <a:spLocks noGrp="1"/>
          </p:cNvSpPr>
          <p:nvPr>
            <p:ph type="dt" sz="half" idx="10"/>
          </p:nvPr>
        </p:nvSpPr>
        <p:spPr/>
        <p:txBody>
          <a:bodyPr/>
          <a:lstStyle>
            <a:lvl1pPr>
              <a:defRPr/>
            </a:lvl1pPr>
          </a:lstStyle>
          <a:p>
            <a:pPr>
              <a:defRPr/>
            </a:pPr>
            <a:fld id="{04BDBF2D-09CB-44A5-8342-82125AD81481}" type="datetimeFigureOut">
              <a:rPr lang="en-US"/>
              <a:pPr>
                <a:defRPr/>
              </a:pPr>
              <a:t>5/12/2021</a:t>
            </a:fld>
            <a:endParaRPr lang="en-US"/>
          </a:p>
        </p:txBody>
      </p:sp>
      <p:sp>
        <p:nvSpPr>
          <p:cNvPr id="8" name="Footer Placeholder 2">
            <a:extLst>
              <a:ext uri="{FF2B5EF4-FFF2-40B4-BE49-F238E27FC236}">
                <a16:creationId xmlns:a16="http://schemas.microsoft.com/office/drawing/2014/main" id="{D4771A23-8687-4519-8922-39829A4FA27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22">
            <a:extLst>
              <a:ext uri="{FF2B5EF4-FFF2-40B4-BE49-F238E27FC236}">
                <a16:creationId xmlns:a16="http://schemas.microsoft.com/office/drawing/2014/main" id="{0EC185F0-C75A-45D7-B2DF-A442D538492C}"/>
              </a:ext>
            </a:extLst>
          </p:cNvPr>
          <p:cNvSpPr>
            <a:spLocks noGrp="1"/>
          </p:cNvSpPr>
          <p:nvPr>
            <p:ph type="sldNum" sz="quarter" idx="12"/>
          </p:nvPr>
        </p:nvSpPr>
        <p:spPr/>
        <p:txBody>
          <a:bodyPr/>
          <a:lstStyle>
            <a:lvl1pPr>
              <a:defRPr/>
            </a:lvl1pPr>
          </a:lstStyle>
          <a:p>
            <a:fld id="{9AF81AA7-C44E-4A93-9D0F-E9B38E0AFF50}" type="slidenum">
              <a:rPr lang="en-US" altLang="en-US"/>
              <a:pPr/>
              <a:t>‹#›</a:t>
            </a:fld>
            <a:endParaRPr lang="en-US" altLang="en-US"/>
          </a:p>
        </p:txBody>
      </p:sp>
    </p:spTree>
    <p:extLst>
      <p:ext uri="{BB962C8B-B14F-4D97-AF65-F5344CB8AC3E}">
        <p14:creationId xmlns:p14="http://schemas.microsoft.com/office/powerpoint/2010/main" val="3112862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id="{1EDB0F03-2606-425E-8F25-43EED02EB2EB}"/>
              </a:ext>
            </a:extLst>
          </p:cNvPr>
          <p:cNvSpPr>
            <a:spLocks noGrp="1"/>
          </p:cNvSpPr>
          <p:nvPr>
            <p:ph type="dt" sz="half" idx="10"/>
          </p:nvPr>
        </p:nvSpPr>
        <p:spPr/>
        <p:txBody>
          <a:bodyPr/>
          <a:lstStyle>
            <a:lvl1pPr>
              <a:defRPr/>
            </a:lvl1pPr>
          </a:lstStyle>
          <a:p>
            <a:pPr>
              <a:defRPr/>
            </a:pPr>
            <a:fld id="{10A3095D-1273-4776-B9E9-42780D8E743C}" type="datetimeFigureOut">
              <a:rPr lang="en-US"/>
              <a:pPr>
                <a:defRPr/>
              </a:pPr>
              <a:t>5/12/2021</a:t>
            </a:fld>
            <a:endParaRPr lang="en-US"/>
          </a:p>
        </p:txBody>
      </p:sp>
      <p:sp>
        <p:nvSpPr>
          <p:cNvPr id="4" name="Footer Placeholder 2">
            <a:extLst>
              <a:ext uri="{FF2B5EF4-FFF2-40B4-BE49-F238E27FC236}">
                <a16:creationId xmlns:a16="http://schemas.microsoft.com/office/drawing/2014/main" id="{C60EDCB1-E4B1-4A3A-A819-43DBB1A1B54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BE5FF348-494E-4075-944C-AD5DD3C513D5}"/>
              </a:ext>
            </a:extLst>
          </p:cNvPr>
          <p:cNvSpPr>
            <a:spLocks noGrp="1"/>
          </p:cNvSpPr>
          <p:nvPr>
            <p:ph type="sldNum" sz="quarter" idx="12"/>
          </p:nvPr>
        </p:nvSpPr>
        <p:spPr/>
        <p:txBody>
          <a:bodyPr/>
          <a:lstStyle>
            <a:lvl1pPr>
              <a:defRPr/>
            </a:lvl1pPr>
          </a:lstStyle>
          <a:p>
            <a:fld id="{BE17110A-D99A-414A-A124-30B60A683F43}" type="slidenum">
              <a:rPr lang="en-US" altLang="en-US"/>
              <a:pPr/>
              <a:t>‹#›</a:t>
            </a:fld>
            <a:endParaRPr lang="en-US" altLang="en-US"/>
          </a:p>
        </p:txBody>
      </p:sp>
    </p:spTree>
    <p:extLst>
      <p:ext uri="{BB962C8B-B14F-4D97-AF65-F5344CB8AC3E}">
        <p14:creationId xmlns:p14="http://schemas.microsoft.com/office/powerpoint/2010/main" val="1736847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DD54870A-D034-49D0-94AB-8E7446692E97}"/>
              </a:ext>
            </a:extLst>
          </p:cNvPr>
          <p:cNvSpPr>
            <a:spLocks noGrp="1"/>
          </p:cNvSpPr>
          <p:nvPr>
            <p:ph type="dt" sz="half" idx="10"/>
          </p:nvPr>
        </p:nvSpPr>
        <p:spPr/>
        <p:txBody>
          <a:bodyPr/>
          <a:lstStyle>
            <a:lvl1pPr>
              <a:defRPr/>
            </a:lvl1pPr>
          </a:lstStyle>
          <a:p>
            <a:pPr>
              <a:defRPr/>
            </a:pPr>
            <a:fld id="{AC95E44B-04D7-48C4-AB5C-A00AAB576250}" type="datetimeFigureOut">
              <a:rPr lang="en-US"/>
              <a:pPr>
                <a:defRPr/>
              </a:pPr>
              <a:t>5/12/2021</a:t>
            </a:fld>
            <a:endParaRPr lang="en-US"/>
          </a:p>
        </p:txBody>
      </p:sp>
      <p:sp>
        <p:nvSpPr>
          <p:cNvPr id="3" name="Footer Placeholder 2">
            <a:extLst>
              <a:ext uri="{FF2B5EF4-FFF2-40B4-BE49-F238E27FC236}">
                <a16:creationId xmlns:a16="http://schemas.microsoft.com/office/drawing/2014/main" id="{96716060-62EE-42C2-8A0F-A37356ACD81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D116F469-14CE-4799-B10E-53B3872AE974}"/>
              </a:ext>
            </a:extLst>
          </p:cNvPr>
          <p:cNvSpPr>
            <a:spLocks noGrp="1"/>
          </p:cNvSpPr>
          <p:nvPr>
            <p:ph type="sldNum" sz="quarter" idx="12"/>
          </p:nvPr>
        </p:nvSpPr>
        <p:spPr/>
        <p:txBody>
          <a:bodyPr/>
          <a:lstStyle>
            <a:lvl1pPr>
              <a:defRPr/>
            </a:lvl1pPr>
          </a:lstStyle>
          <a:p>
            <a:fld id="{8EDA6398-B6D5-4F78-A827-ADF33D7A5BB5}" type="slidenum">
              <a:rPr lang="en-US" altLang="en-US"/>
              <a:pPr/>
              <a:t>‹#›</a:t>
            </a:fld>
            <a:endParaRPr lang="en-US" altLang="en-US"/>
          </a:p>
        </p:txBody>
      </p:sp>
    </p:spTree>
    <p:extLst>
      <p:ext uri="{BB962C8B-B14F-4D97-AF65-F5344CB8AC3E}">
        <p14:creationId xmlns:p14="http://schemas.microsoft.com/office/powerpoint/2010/main" val="437198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D4D9D4-E221-4ECA-9F9B-9C5E07F9E5F2}"/>
              </a:ext>
            </a:extLst>
          </p:cNvPr>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10">
            <a:extLst>
              <a:ext uri="{FF2B5EF4-FFF2-40B4-BE49-F238E27FC236}">
                <a16:creationId xmlns:a16="http://schemas.microsoft.com/office/drawing/2014/main" id="{97751756-DA38-4D66-A9D3-157131FBA737}"/>
              </a:ext>
            </a:extLst>
          </p:cNvPr>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a:extLst>
              <a:ext uri="{FF2B5EF4-FFF2-40B4-BE49-F238E27FC236}">
                <a16:creationId xmlns:a16="http://schemas.microsoft.com/office/drawing/2014/main" id="{3C40B236-5D6E-42B6-AE22-4E4F4724A947}"/>
              </a:ext>
            </a:extLst>
          </p:cNvPr>
          <p:cNvSpPr>
            <a:spLocks noGrp="1"/>
          </p:cNvSpPr>
          <p:nvPr>
            <p:ph type="dt" sz="half" idx="10"/>
          </p:nvPr>
        </p:nvSpPr>
        <p:spPr/>
        <p:txBody>
          <a:bodyPr/>
          <a:lstStyle>
            <a:lvl1pPr>
              <a:defRPr/>
            </a:lvl1pPr>
          </a:lstStyle>
          <a:p>
            <a:pPr>
              <a:defRPr/>
            </a:pPr>
            <a:fld id="{6649A0BE-945D-4145-B1EE-99D3D1B2CEAB}" type="datetimeFigureOut">
              <a:rPr lang="en-US"/>
              <a:pPr>
                <a:defRPr/>
              </a:pPr>
              <a:t>5/12/2021</a:t>
            </a:fld>
            <a:endParaRPr lang="en-US"/>
          </a:p>
        </p:txBody>
      </p:sp>
      <p:sp>
        <p:nvSpPr>
          <p:cNvPr id="8" name="Footer Placeholder 5">
            <a:extLst>
              <a:ext uri="{FF2B5EF4-FFF2-40B4-BE49-F238E27FC236}">
                <a16:creationId xmlns:a16="http://schemas.microsoft.com/office/drawing/2014/main" id="{3E3B4F31-8A65-41E5-A22B-4708CEC95A2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6">
            <a:extLst>
              <a:ext uri="{FF2B5EF4-FFF2-40B4-BE49-F238E27FC236}">
                <a16:creationId xmlns:a16="http://schemas.microsoft.com/office/drawing/2014/main" id="{AFC8DF37-0E70-49EF-A9A1-45CDA50EF6FE}"/>
              </a:ext>
            </a:extLst>
          </p:cNvPr>
          <p:cNvSpPr>
            <a:spLocks noGrp="1"/>
          </p:cNvSpPr>
          <p:nvPr>
            <p:ph type="sldNum" sz="quarter" idx="12"/>
          </p:nvPr>
        </p:nvSpPr>
        <p:spPr/>
        <p:txBody>
          <a:bodyPr/>
          <a:lstStyle>
            <a:lvl1pPr>
              <a:defRPr/>
            </a:lvl1pPr>
          </a:lstStyle>
          <a:p>
            <a:fld id="{614F890F-3C5F-4543-951F-C22A42E23987}" type="slidenum">
              <a:rPr lang="en-US" altLang="en-US"/>
              <a:pPr/>
              <a:t>‹#›</a:t>
            </a:fld>
            <a:endParaRPr lang="en-US" altLang="en-US"/>
          </a:p>
        </p:txBody>
      </p:sp>
    </p:spTree>
    <p:extLst>
      <p:ext uri="{BB962C8B-B14F-4D97-AF65-F5344CB8AC3E}">
        <p14:creationId xmlns:p14="http://schemas.microsoft.com/office/powerpoint/2010/main" val="3979508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4454A33-D13D-473E-BB04-D683C81FF512}"/>
              </a:ext>
            </a:extLst>
          </p:cNvPr>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a:extLst>
              <a:ext uri="{FF2B5EF4-FFF2-40B4-BE49-F238E27FC236}">
                <a16:creationId xmlns:a16="http://schemas.microsoft.com/office/drawing/2014/main" id="{9354D4CC-23A2-4916-92A7-2D52FAD4E4B5}"/>
              </a:ext>
            </a:extLst>
          </p:cNvPr>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a:extLst>
              <a:ext uri="{FF2B5EF4-FFF2-40B4-BE49-F238E27FC236}">
                <a16:creationId xmlns:a16="http://schemas.microsoft.com/office/drawing/2014/main" id="{6DDDFC62-54FA-441C-BC1C-808E273B3A87}"/>
              </a:ext>
            </a:extLst>
          </p:cNvPr>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a:extLst>
              <a:ext uri="{FF2B5EF4-FFF2-40B4-BE49-F238E27FC236}">
                <a16:creationId xmlns:a16="http://schemas.microsoft.com/office/drawing/2014/main" id="{B4AFC979-0566-4B13-AE1C-8D224DA1B9A7}"/>
              </a:ext>
            </a:extLst>
          </p:cNvPr>
          <p:cNvSpPr>
            <a:spLocks noGrp="1"/>
          </p:cNvSpPr>
          <p:nvPr>
            <p:ph type="dt" sz="half" idx="10"/>
          </p:nvPr>
        </p:nvSpPr>
        <p:spPr/>
        <p:txBody>
          <a:bodyPr/>
          <a:lstStyle>
            <a:lvl1pPr>
              <a:defRPr/>
            </a:lvl1pPr>
          </a:lstStyle>
          <a:p>
            <a:pPr>
              <a:defRPr/>
            </a:pPr>
            <a:fld id="{955D530E-250D-464A-BF56-D4047D3FF9A2}" type="datetimeFigureOut">
              <a:rPr lang="en-US"/>
              <a:pPr>
                <a:defRPr/>
              </a:pPr>
              <a:t>5/12/2021</a:t>
            </a:fld>
            <a:endParaRPr lang="en-US"/>
          </a:p>
        </p:txBody>
      </p:sp>
      <p:sp>
        <p:nvSpPr>
          <p:cNvPr id="9" name="Footer Placeholder 5">
            <a:extLst>
              <a:ext uri="{FF2B5EF4-FFF2-40B4-BE49-F238E27FC236}">
                <a16:creationId xmlns:a16="http://schemas.microsoft.com/office/drawing/2014/main" id="{E9CC1815-E035-450F-8298-31EAA6F6C189}"/>
              </a:ext>
            </a:extLst>
          </p:cNvPr>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EC034733-22DA-45F7-AD57-89E4E58FF219}"/>
              </a:ext>
            </a:extLst>
          </p:cNvPr>
          <p:cNvSpPr>
            <a:spLocks noGrp="1"/>
          </p:cNvSpPr>
          <p:nvPr>
            <p:ph type="sldNum" sz="quarter" idx="12"/>
          </p:nvPr>
        </p:nvSpPr>
        <p:spPr>
          <a:xfrm>
            <a:off x="146050" y="6208713"/>
            <a:ext cx="457200" cy="457200"/>
          </a:xfrm>
        </p:spPr>
        <p:txBody>
          <a:bodyPr/>
          <a:lstStyle>
            <a:lvl1pPr>
              <a:defRPr/>
            </a:lvl1pPr>
          </a:lstStyle>
          <a:p>
            <a:fld id="{70FECCDF-9EA4-4E7C-963B-4AA1D8929411}" type="slidenum">
              <a:rPr lang="en-US" altLang="en-US"/>
              <a:pPr/>
              <a:t>‹#›</a:t>
            </a:fld>
            <a:endParaRPr lang="en-US" altLang="en-US"/>
          </a:p>
        </p:txBody>
      </p:sp>
    </p:spTree>
    <p:extLst>
      <p:ext uri="{BB962C8B-B14F-4D97-AF65-F5344CB8AC3E}">
        <p14:creationId xmlns:p14="http://schemas.microsoft.com/office/powerpoint/2010/main" val="2155456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A9346B7-5A21-401C-A646-DD071F9A4F97}"/>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a:extLst>
              <a:ext uri="{FF2B5EF4-FFF2-40B4-BE49-F238E27FC236}">
                <a16:creationId xmlns:a16="http://schemas.microsoft.com/office/drawing/2014/main" id="{6728F52C-56CE-467E-9271-E938CDE2E725}"/>
              </a:ext>
            </a:extLst>
          </p:cNvPr>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a:extLst>
              <a:ext uri="{FF2B5EF4-FFF2-40B4-BE49-F238E27FC236}">
                <a16:creationId xmlns:a16="http://schemas.microsoft.com/office/drawing/2014/main" id="{2EA4C7FC-BF23-4978-B4B0-59357AA7DFD9}"/>
              </a:ext>
            </a:extLst>
          </p:cNvPr>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a:extLst>
              <a:ext uri="{FF2B5EF4-FFF2-40B4-BE49-F238E27FC236}">
                <a16:creationId xmlns:a16="http://schemas.microsoft.com/office/drawing/2014/main" id="{ED7E3684-F954-4E73-9D03-899DD766F947}"/>
              </a:ext>
            </a:extLst>
          </p:cNvPr>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3F771794-3282-44A9-B937-17EDD10C17F1}"/>
              </a:ext>
            </a:extLst>
          </p:cNvPr>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3588EC18-D3BA-4821-8A5D-119CD1542FA4}" type="datetimeFigureOut">
              <a:rPr lang="en-US"/>
              <a:pPr>
                <a:defRPr/>
              </a:pPr>
              <a:t>5/12/2021</a:t>
            </a:fld>
            <a:endParaRPr lang="en-US"/>
          </a:p>
        </p:txBody>
      </p:sp>
      <p:sp>
        <p:nvSpPr>
          <p:cNvPr id="3" name="Footer Placeholder 2">
            <a:extLst>
              <a:ext uri="{FF2B5EF4-FFF2-40B4-BE49-F238E27FC236}">
                <a16:creationId xmlns:a16="http://schemas.microsoft.com/office/drawing/2014/main" id="{6645CA79-D6C5-49AF-8788-8014187AD4FC}"/>
              </a:ext>
            </a:extLst>
          </p:cNvPr>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a:extLst>
              <a:ext uri="{FF2B5EF4-FFF2-40B4-BE49-F238E27FC236}">
                <a16:creationId xmlns:a16="http://schemas.microsoft.com/office/drawing/2014/main" id="{1BA72373-1DAC-4828-8B6E-EDC2DD19FB5A}"/>
              </a:ext>
            </a:extLst>
          </p:cNvPr>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a:defRPr sz="1400">
                <a:solidFill>
                  <a:srgbClr val="FFFFFF"/>
                </a:solidFill>
                <a:latin typeface="Franklin Gothic Book" panose="020B0503020102020204" pitchFamily="34" charset="0"/>
              </a:defRPr>
            </a:lvl1pPr>
          </a:lstStyle>
          <a:p>
            <a:fld id="{8ABEB2DB-6BDB-49BC-841F-9AA99F4AE2D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98" r:id="rId1"/>
    <p:sldLayoutId id="2147483691" r:id="rId2"/>
    <p:sldLayoutId id="2147483699" r:id="rId3"/>
    <p:sldLayoutId id="2147483692" r:id="rId4"/>
    <p:sldLayoutId id="2147483693" r:id="rId5"/>
    <p:sldLayoutId id="2147483694" r:id="rId6"/>
    <p:sldLayoutId id="2147483695" r:id="rId7"/>
    <p:sldLayoutId id="2147483700" r:id="rId8"/>
    <p:sldLayoutId id="2147483701" r:id="rId9"/>
    <p:sldLayoutId id="2147483696" r:id="rId10"/>
    <p:sldLayoutId id="2147483697"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anose="05020102010507070707"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pixabay.com/en/question-board-chalk-school-1262378/" TargetMode="External"/><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2FEB838D-A27B-48DF-A099-E4B7F084DB11}"/>
              </a:ext>
            </a:extLst>
          </p:cNvPr>
          <p:cNvSpPr>
            <a:spLocks noGrp="1"/>
          </p:cNvSpPr>
          <p:nvPr>
            <p:ph type="ctrTitle"/>
          </p:nvPr>
        </p:nvSpPr>
        <p:spPr>
          <a:xfrm>
            <a:off x="457200" y="1506538"/>
            <a:ext cx="8229600" cy="1470025"/>
          </a:xfrm>
        </p:spPr>
        <p:txBody>
          <a:bodyPr/>
          <a:lstStyle/>
          <a:p>
            <a:pPr eaLnBrk="1" hangingPunct="1"/>
            <a:r>
              <a:rPr altLang="en-US" b="1"/>
              <a:t>GOOD DOCUMENTATION PRACTICES IN CLINICAL LABORATORY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7D5C-94BA-4EA2-BF6C-D6F7746803ED}"/>
              </a:ext>
            </a:extLst>
          </p:cNvPr>
          <p:cNvSpPr>
            <a:spLocks noGrp="1"/>
          </p:cNvSpPr>
          <p:nvPr>
            <p:ph type="title"/>
          </p:nvPr>
        </p:nvSpPr>
        <p:spPr/>
        <p:txBody>
          <a:bodyPr/>
          <a:lstStyle/>
          <a:p>
            <a:r>
              <a:rPr lang="en-US" b="1" dirty="0"/>
              <a:t>Data Entry</a:t>
            </a:r>
            <a:endParaRPr lang="en-US" dirty="0"/>
          </a:p>
        </p:txBody>
      </p:sp>
      <p:sp>
        <p:nvSpPr>
          <p:cNvPr id="3" name="Content Placeholder 2">
            <a:extLst>
              <a:ext uri="{FF2B5EF4-FFF2-40B4-BE49-F238E27FC236}">
                <a16:creationId xmlns:a16="http://schemas.microsoft.com/office/drawing/2014/main" id="{185FFD66-FDE0-4DE1-8DBE-164960BC3D1D}"/>
              </a:ext>
            </a:extLst>
          </p:cNvPr>
          <p:cNvSpPr>
            <a:spLocks noGrp="1"/>
          </p:cNvSpPr>
          <p:nvPr>
            <p:ph sz="quarter" idx="1"/>
          </p:nvPr>
        </p:nvSpPr>
        <p:spPr/>
        <p:txBody>
          <a:bodyPr/>
          <a:lstStyle/>
          <a:p>
            <a:r>
              <a:rPr lang="en-US" dirty="0"/>
              <a:t>Spaces and cells cannot be left “blank”!</a:t>
            </a:r>
          </a:p>
          <a:p>
            <a:r>
              <a:rPr lang="en-US" dirty="0"/>
              <a:t>When spaces or cells do not contain information, EACH must contain the appropriate “not applicable” entry. Or N/A</a:t>
            </a:r>
          </a:p>
          <a:p>
            <a:r>
              <a:rPr lang="en-US" dirty="0"/>
              <a:t>This rule applies to all documents - electronic and written.</a:t>
            </a:r>
          </a:p>
          <a:p>
            <a:r>
              <a:rPr lang="en-US" dirty="0"/>
              <a:t>Never use lines (with or without arrows) to show a continuation of values or entries in a column or row. </a:t>
            </a:r>
          </a:p>
          <a:p>
            <a:r>
              <a:rPr lang="en-US" dirty="0"/>
              <a:t>Don’t vary your initials or signature</a:t>
            </a:r>
          </a:p>
          <a:p>
            <a:pPr marL="0" indent="0">
              <a:buNone/>
            </a:pPr>
            <a:r>
              <a:rPr lang="en-US" dirty="0">
                <a:latin typeface="Brush Script Std" panose="03060802040607070404" pitchFamily="66" charset="0"/>
              </a:rPr>
              <a:t>	Fabrizio Saraceni</a:t>
            </a:r>
            <a:r>
              <a:rPr lang="en-US" dirty="0"/>
              <a:t>  or </a:t>
            </a:r>
            <a:r>
              <a:rPr lang="en-US" dirty="0" err="1">
                <a:latin typeface="Brush Script Std" panose="03060802040607070404" pitchFamily="66" charset="0"/>
              </a:rPr>
              <a:t>FSaraceni</a:t>
            </a:r>
            <a:r>
              <a:rPr lang="en-US" dirty="0"/>
              <a:t>  not both</a:t>
            </a:r>
          </a:p>
        </p:txBody>
      </p:sp>
    </p:spTree>
    <p:extLst>
      <p:ext uri="{BB962C8B-B14F-4D97-AF65-F5344CB8AC3E}">
        <p14:creationId xmlns:p14="http://schemas.microsoft.com/office/powerpoint/2010/main" val="1452827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CB56A-074B-4DD8-AC71-984B447E6EED}"/>
              </a:ext>
            </a:extLst>
          </p:cNvPr>
          <p:cNvSpPr>
            <a:spLocks noGrp="1"/>
          </p:cNvSpPr>
          <p:nvPr>
            <p:ph type="title"/>
          </p:nvPr>
        </p:nvSpPr>
        <p:spPr/>
        <p:txBody>
          <a:bodyPr/>
          <a:lstStyle/>
          <a:p>
            <a:r>
              <a:rPr lang="en-US" b="1" dirty="0"/>
              <a:t>Why do people document poorly?</a:t>
            </a:r>
          </a:p>
        </p:txBody>
      </p:sp>
      <p:sp>
        <p:nvSpPr>
          <p:cNvPr id="3" name="Content Placeholder 2">
            <a:extLst>
              <a:ext uri="{FF2B5EF4-FFF2-40B4-BE49-F238E27FC236}">
                <a16:creationId xmlns:a16="http://schemas.microsoft.com/office/drawing/2014/main" id="{65C738F9-4237-46D1-B4CC-E3F31761E576}"/>
              </a:ext>
            </a:extLst>
          </p:cNvPr>
          <p:cNvSpPr>
            <a:spLocks noGrp="1"/>
          </p:cNvSpPr>
          <p:nvPr>
            <p:ph sz="quarter" idx="1"/>
          </p:nvPr>
        </p:nvSpPr>
        <p:spPr/>
        <p:txBody>
          <a:bodyPr/>
          <a:lstStyle/>
          <a:p>
            <a:r>
              <a:rPr lang="en-US" dirty="0"/>
              <a:t>People don’t clearly understand what or when to document</a:t>
            </a:r>
          </a:p>
          <a:p>
            <a:r>
              <a:rPr lang="en-US" dirty="0"/>
              <a:t>Procedures may not be completely understood or followed</a:t>
            </a:r>
          </a:p>
          <a:p>
            <a:r>
              <a:rPr lang="en-US" dirty="0"/>
              <a:t>People don’t understand the legal role of documentation</a:t>
            </a:r>
          </a:p>
          <a:p>
            <a:r>
              <a:rPr lang="en-US" dirty="0"/>
              <a:t>People don’t relate records to auditing</a:t>
            </a:r>
          </a:p>
          <a:p>
            <a:r>
              <a:rPr lang="en-US" dirty="0"/>
              <a:t>People are people – they will make mistakes</a:t>
            </a:r>
          </a:p>
          <a:p>
            <a:r>
              <a:rPr lang="en-US" dirty="0"/>
              <a:t>People don’t always know how to correct errors properly</a:t>
            </a:r>
          </a:p>
          <a:p>
            <a:r>
              <a:rPr lang="en-US" dirty="0"/>
              <a:t>People aren’t always held accountable</a:t>
            </a:r>
          </a:p>
        </p:txBody>
      </p:sp>
    </p:spTree>
    <p:extLst>
      <p:ext uri="{BB962C8B-B14F-4D97-AF65-F5344CB8AC3E}">
        <p14:creationId xmlns:p14="http://schemas.microsoft.com/office/powerpoint/2010/main" val="2353833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08C8B7B6-D6A5-447E-BE1A-B6D48B008282}"/>
              </a:ext>
            </a:extLst>
          </p:cNvPr>
          <p:cNvSpPr>
            <a:spLocks noGrp="1"/>
          </p:cNvSpPr>
          <p:nvPr>
            <p:ph type="title"/>
          </p:nvPr>
        </p:nvSpPr>
        <p:spPr>
          <a:xfrm>
            <a:off x="914400" y="274638"/>
            <a:ext cx="7772400" cy="868362"/>
          </a:xfrm>
        </p:spPr>
        <p:txBody>
          <a:bodyPr/>
          <a:lstStyle/>
          <a:p>
            <a:pPr eaLnBrk="1" hangingPunct="1"/>
            <a:r>
              <a:rPr lang="en-US" altLang="en-US" b="1" dirty="0">
                <a:solidFill>
                  <a:schemeClr val="tx1"/>
                </a:solidFill>
              </a:rPr>
              <a:t>Common Documentation Errors</a:t>
            </a:r>
          </a:p>
        </p:txBody>
      </p:sp>
      <p:sp>
        <p:nvSpPr>
          <p:cNvPr id="12291" name="Content Placeholder 2">
            <a:extLst>
              <a:ext uri="{FF2B5EF4-FFF2-40B4-BE49-F238E27FC236}">
                <a16:creationId xmlns:a16="http://schemas.microsoft.com/office/drawing/2014/main" id="{F0827B9F-C237-4C3F-9B0D-8094596AD2BC}"/>
              </a:ext>
            </a:extLst>
          </p:cNvPr>
          <p:cNvSpPr>
            <a:spLocks noGrp="1"/>
          </p:cNvSpPr>
          <p:nvPr>
            <p:ph sz="quarter" idx="1"/>
          </p:nvPr>
        </p:nvSpPr>
        <p:spPr/>
        <p:txBody>
          <a:bodyPr/>
          <a:lstStyle/>
          <a:p>
            <a:pPr eaLnBrk="1" hangingPunct="1"/>
            <a:r>
              <a:rPr lang="en-US" altLang="en-US"/>
              <a:t>Missing signature and dates at the time of activity performed.</a:t>
            </a:r>
          </a:p>
          <a:p>
            <a:pPr eaLnBrk="1" hangingPunct="1"/>
            <a:r>
              <a:rPr lang="en-US" altLang="en-US"/>
              <a:t>The write-over</a:t>
            </a:r>
          </a:p>
          <a:p>
            <a:pPr eaLnBrk="1" hangingPunct="1"/>
            <a:r>
              <a:rPr lang="en-US" altLang="en-US"/>
              <a:t>Non-uniform date and signature entry</a:t>
            </a:r>
          </a:p>
          <a:p>
            <a:pPr eaLnBrk="1" hangingPunct="1"/>
            <a:r>
              <a:rPr lang="en-US" altLang="en-US"/>
              <a:t>Writing a note that activity was performed on one day and signed for on other day.</a:t>
            </a:r>
          </a:p>
          <a:p>
            <a:pPr eaLnBrk="1" hangingPunct="1"/>
            <a:r>
              <a:rPr lang="en-US" altLang="en-US"/>
              <a:t>Blank spaces</a:t>
            </a:r>
          </a:p>
          <a:p>
            <a:pPr eaLnBrk="1" hangingPunct="1"/>
            <a:r>
              <a:rPr lang="en-US" altLang="en-US"/>
              <a:t>Illegible writing</a:t>
            </a:r>
          </a:p>
          <a:p>
            <a:pPr eaLnBrk="1" hangingPunct="1"/>
            <a:r>
              <a:rPr lang="en-US" altLang="en-US"/>
              <a:t>Too many corrections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1B84D-76A4-4E74-9D67-0E823F1CF885}"/>
              </a:ext>
            </a:extLst>
          </p:cNvPr>
          <p:cNvSpPr>
            <a:spLocks noGrp="1"/>
          </p:cNvSpPr>
          <p:nvPr>
            <p:ph type="title"/>
          </p:nvPr>
        </p:nvSpPr>
        <p:spPr/>
        <p:txBody>
          <a:bodyPr/>
          <a:lstStyle/>
          <a:p>
            <a:r>
              <a:rPr lang="en-US" b="1" dirty="0"/>
              <a:t>Corrections must be proper</a:t>
            </a:r>
          </a:p>
        </p:txBody>
      </p:sp>
      <p:sp>
        <p:nvSpPr>
          <p:cNvPr id="3" name="Content Placeholder 2">
            <a:extLst>
              <a:ext uri="{FF2B5EF4-FFF2-40B4-BE49-F238E27FC236}">
                <a16:creationId xmlns:a16="http://schemas.microsoft.com/office/drawing/2014/main" id="{323E5D8D-0A6C-49E9-B4FF-DE429EFF8181}"/>
              </a:ext>
            </a:extLst>
          </p:cNvPr>
          <p:cNvSpPr>
            <a:spLocks noGrp="1"/>
          </p:cNvSpPr>
          <p:nvPr>
            <p:ph sz="quarter" idx="1"/>
          </p:nvPr>
        </p:nvSpPr>
        <p:spPr/>
        <p:txBody>
          <a:bodyPr/>
          <a:lstStyle/>
          <a:p>
            <a:r>
              <a:rPr lang="en-US" dirty="0"/>
              <a:t>Never mask original entry</a:t>
            </a:r>
          </a:p>
          <a:p>
            <a:pPr lvl="1"/>
            <a:r>
              <a:rPr lang="en-US" dirty="0"/>
              <a:t>No “white out”, write overs or scratching out</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r>
              <a:rPr lang="en-US" dirty="0"/>
              <a:t>One line through error, enter correction, initial/date</a:t>
            </a:r>
          </a:p>
          <a:p>
            <a:pPr lvl="2"/>
            <a:r>
              <a:rPr lang="en-US" dirty="0"/>
              <a:t>Error must still be visible</a:t>
            </a:r>
          </a:p>
        </p:txBody>
      </p:sp>
      <p:pic>
        <p:nvPicPr>
          <p:cNvPr id="5" name="Picture 4">
            <a:extLst>
              <a:ext uri="{FF2B5EF4-FFF2-40B4-BE49-F238E27FC236}">
                <a16:creationId xmlns:a16="http://schemas.microsoft.com/office/drawing/2014/main" id="{9578B0E4-9E3D-4C7A-967D-7563920A0E8F}"/>
              </a:ext>
            </a:extLst>
          </p:cNvPr>
          <p:cNvPicPr>
            <a:picLocks noChangeAspect="1"/>
          </p:cNvPicPr>
          <p:nvPr/>
        </p:nvPicPr>
        <p:blipFill>
          <a:blip r:embed="rId2"/>
          <a:stretch>
            <a:fillRect/>
          </a:stretch>
        </p:blipFill>
        <p:spPr>
          <a:xfrm>
            <a:off x="2209800" y="2438400"/>
            <a:ext cx="3606985" cy="2800494"/>
          </a:xfrm>
          <a:prstGeom prst="rect">
            <a:avLst/>
          </a:prstGeom>
        </p:spPr>
      </p:pic>
    </p:spTree>
    <p:extLst>
      <p:ext uri="{BB962C8B-B14F-4D97-AF65-F5344CB8AC3E}">
        <p14:creationId xmlns:p14="http://schemas.microsoft.com/office/powerpoint/2010/main" val="254256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89F5D-E589-4566-A422-7F33BA217CCE}"/>
              </a:ext>
            </a:extLst>
          </p:cNvPr>
          <p:cNvSpPr>
            <a:spLocks noGrp="1"/>
          </p:cNvSpPr>
          <p:nvPr>
            <p:ph type="title"/>
          </p:nvPr>
        </p:nvSpPr>
        <p:spPr/>
        <p:txBody>
          <a:bodyPr/>
          <a:lstStyle/>
          <a:p>
            <a:r>
              <a:rPr lang="en-US" b="1" dirty="0"/>
              <a:t>Corrections must be proper</a:t>
            </a:r>
          </a:p>
        </p:txBody>
      </p:sp>
      <p:sp>
        <p:nvSpPr>
          <p:cNvPr id="3" name="Content Placeholder 2">
            <a:extLst>
              <a:ext uri="{FF2B5EF4-FFF2-40B4-BE49-F238E27FC236}">
                <a16:creationId xmlns:a16="http://schemas.microsoft.com/office/drawing/2014/main" id="{C575B457-D970-45D7-BBBC-11FE3977B4BA}"/>
              </a:ext>
            </a:extLst>
          </p:cNvPr>
          <p:cNvSpPr>
            <a:spLocks noGrp="1"/>
          </p:cNvSpPr>
          <p:nvPr>
            <p:ph sz="quarter" idx="1"/>
          </p:nvPr>
        </p:nvSpPr>
        <p:spPr/>
        <p:txBody>
          <a:bodyPr/>
          <a:lstStyle/>
          <a:p>
            <a:r>
              <a:rPr lang="en-US" dirty="0"/>
              <a:t>Draw a single line through the incorrect entry</a:t>
            </a:r>
          </a:p>
          <a:p>
            <a:pPr lvl="1"/>
            <a:r>
              <a:rPr lang="en-US" dirty="0"/>
              <a:t>Enter correct information above or to the side of the incorrect entry</a:t>
            </a:r>
          </a:p>
          <a:p>
            <a:pPr lvl="1"/>
            <a:r>
              <a:rPr lang="en-US" dirty="0"/>
              <a:t>Write your initials and date of correction, write justification if possible</a:t>
            </a:r>
          </a:p>
          <a:p>
            <a:r>
              <a:rPr lang="en-US" dirty="0"/>
              <a:t>If data is missing, a mistaken blank entry, circle blank area</a:t>
            </a:r>
          </a:p>
          <a:p>
            <a:pPr lvl="1"/>
            <a:r>
              <a:rPr lang="en-US" dirty="0"/>
              <a:t>Enter correct information above or to the side of the circled blank</a:t>
            </a:r>
          </a:p>
          <a:p>
            <a:pPr lvl="1"/>
            <a:r>
              <a:rPr lang="en-US" dirty="0"/>
              <a:t>Write your initials and date of correction, write justification if possible</a:t>
            </a:r>
          </a:p>
          <a:p>
            <a:endParaRPr lang="en-US" dirty="0"/>
          </a:p>
        </p:txBody>
      </p:sp>
    </p:spTree>
    <p:extLst>
      <p:ext uri="{BB962C8B-B14F-4D97-AF65-F5344CB8AC3E}">
        <p14:creationId xmlns:p14="http://schemas.microsoft.com/office/powerpoint/2010/main" val="999810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E2E95-ECF0-4C32-8178-8078082027C8}"/>
              </a:ext>
            </a:extLst>
          </p:cNvPr>
          <p:cNvSpPr>
            <a:spLocks noGrp="1"/>
          </p:cNvSpPr>
          <p:nvPr>
            <p:ph type="title"/>
          </p:nvPr>
        </p:nvSpPr>
        <p:spPr/>
        <p:txBody>
          <a:bodyPr/>
          <a:lstStyle/>
          <a:p>
            <a:r>
              <a:rPr lang="en-US" b="1" dirty="0"/>
              <a:t>Do not….</a:t>
            </a:r>
          </a:p>
        </p:txBody>
      </p:sp>
      <p:sp>
        <p:nvSpPr>
          <p:cNvPr id="3" name="Content Placeholder 2">
            <a:extLst>
              <a:ext uri="{FF2B5EF4-FFF2-40B4-BE49-F238E27FC236}">
                <a16:creationId xmlns:a16="http://schemas.microsoft.com/office/drawing/2014/main" id="{27E70B58-B825-4EBF-A966-D85C1DC46AB1}"/>
              </a:ext>
            </a:extLst>
          </p:cNvPr>
          <p:cNvSpPr>
            <a:spLocks noGrp="1"/>
          </p:cNvSpPr>
          <p:nvPr>
            <p:ph sz="quarter" idx="1"/>
          </p:nvPr>
        </p:nvSpPr>
        <p:spPr/>
        <p:txBody>
          <a:bodyPr/>
          <a:lstStyle/>
          <a:p>
            <a:r>
              <a:rPr lang="en-US" dirty="0"/>
              <a:t>…remove any original pages</a:t>
            </a:r>
          </a:p>
          <a:p>
            <a:r>
              <a:rPr lang="en-US" dirty="0"/>
              <a:t>…make any temporary entries on bits of paper or hand </a:t>
            </a:r>
          </a:p>
          <a:p>
            <a:r>
              <a:rPr lang="en-US" dirty="0"/>
              <a:t>…use “Sticky” Notes</a:t>
            </a:r>
          </a:p>
          <a:p>
            <a:r>
              <a:rPr lang="en-US" dirty="0"/>
              <a:t>…back-date or post-date</a:t>
            </a:r>
          </a:p>
          <a:p>
            <a:r>
              <a:rPr lang="en-US" dirty="0"/>
              <a:t>…use asterisks that may cause confusion (such as using the same asterisk for different footnotes)</a:t>
            </a:r>
          </a:p>
          <a:p>
            <a:r>
              <a:rPr lang="en-US" dirty="0"/>
              <a:t>…transcribe data from original log to another</a:t>
            </a:r>
          </a:p>
        </p:txBody>
      </p:sp>
    </p:spTree>
    <p:extLst>
      <p:ext uri="{BB962C8B-B14F-4D97-AF65-F5344CB8AC3E}">
        <p14:creationId xmlns:p14="http://schemas.microsoft.com/office/powerpoint/2010/main" val="622603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01594-8548-449B-A868-1BBCD2F64F69}"/>
              </a:ext>
            </a:extLst>
          </p:cNvPr>
          <p:cNvSpPr>
            <a:spLocks noGrp="1"/>
          </p:cNvSpPr>
          <p:nvPr>
            <p:ph type="title"/>
          </p:nvPr>
        </p:nvSpPr>
        <p:spPr/>
        <p:txBody>
          <a:bodyPr/>
          <a:lstStyle/>
          <a:p>
            <a:r>
              <a:rPr lang="en-US" b="1" dirty="0"/>
              <a:t>Document Review</a:t>
            </a:r>
          </a:p>
        </p:txBody>
      </p:sp>
      <p:sp>
        <p:nvSpPr>
          <p:cNvPr id="3" name="Content Placeholder 2">
            <a:extLst>
              <a:ext uri="{FF2B5EF4-FFF2-40B4-BE49-F238E27FC236}">
                <a16:creationId xmlns:a16="http://schemas.microsoft.com/office/drawing/2014/main" id="{7A58C78A-9B65-4F3C-8CE6-91415BECDE6D}"/>
              </a:ext>
            </a:extLst>
          </p:cNvPr>
          <p:cNvSpPr>
            <a:spLocks noGrp="1"/>
          </p:cNvSpPr>
          <p:nvPr>
            <p:ph sz="quarter" idx="1"/>
          </p:nvPr>
        </p:nvSpPr>
        <p:spPr/>
        <p:txBody>
          <a:bodyPr/>
          <a:lstStyle/>
          <a:p>
            <a:r>
              <a:rPr lang="en-US" dirty="0"/>
              <a:t>Must be timely – weekly, monthly, semiannual, annual reviews should be on time to identify errors before they become bigger problems</a:t>
            </a:r>
          </a:p>
          <a:p>
            <a:r>
              <a:rPr lang="en-US" dirty="0"/>
              <a:t>Must check for:</a:t>
            </a:r>
          </a:p>
          <a:p>
            <a:r>
              <a:rPr lang="en-US" dirty="0"/>
              <a:t>All data within acceptable limits</a:t>
            </a:r>
          </a:p>
          <a:p>
            <a:pPr lvl="1"/>
            <a:r>
              <a:rPr lang="en-US" dirty="0"/>
              <a:t>Deviations must be noted with corrective action documented</a:t>
            </a:r>
          </a:p>
          <a:p>
            <a:r>
              <a:rPr lang="en-US" dirty="0"/>
              <a:t>Missing records and out-prints</a:t>
            </a:r>
          </a:p>
          <a:p>
            <a:r>
              <a:rPr lang="en-US" dirty="0"/>
              <a:t>Incomplete entries</a:t>
            </a:r>
          </a:p>
          <a:p>
            <a:r>
              <a:rPr lang="en-US" dirty="0"/>
              <a:t>Illegible corrections</a:t>
            </a:r>
          </a:p>
        </p:txBody>
      </p:sp>
    </p:spTree>
    <p:extLst>
      <p:ext uri="{BB962C8B-B14F-4D97-AF65-F5344CB8AC3E}">
        <p14:creationId xmlns:p14="http://schemas.microsoft.com/office/powerpoint/2010/main" val="691496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C5B9B-BF58-4659-A81E-B741931D86D9}"/>
              </a:ext>
            </a:extLst>
          </p:cNvPr>
          <p:cNvSpPr>
            <a:spLocks noGrp="1"/>
          </p:cNvSpPr>
          <p:nvPr>
            <p:ph type="title"/>
          </p:nvPr>
        </p:nvSpPr>
        <p:spPr/>
        <p:txBody>
          <a:bodyPr/>
          <a:lstStyle/>
          <a:p>
            <a:r>
              <a:rPr lang="en-US" b="1" dirty="0"/>
              <a:t>Accountability</a:t>
            </a:r>
          </a:p>
        </p:txBody>
      </p:sp>
      <p:sp>
        <p:nvSpPr>
          <p:cNvPr id="3" name="Content Placeholder 2">
            <a:extLst>
              <a:ext uri="{FF2B5EF4-FFF2-40B4-BE49-F238E27FC236}">
                <a16:creationId xmlns:a16="http://schemas.microsoft.com/office/drawing/2014/main" id="{ACAD1B6E-FC5E-48F2-BD55-F35FCD65C096}"/>
              </a:ext>
            </a:extLst>
          </p:cNvPr>
          <p:cNvSpPr>
            <a:spLocks noGrp="1"/>
          </p:cNvSpPr>
          <p:nvPr>
            <p:ph sz="quarter" idx="1"/>
          </p:nvPr>
        </p:nvSpPr>
        <p:spPr/>
        <p:txBody>
          <a:bodyPr/>
          <a:lstStyle/>
          <a:p>
            <a:r>
              <a:rPr lang="en-US" dirty="0"/>
              <a:t>Too many or repeated documentation errors require corrective action and preventive action (CAPA)</a:t>
            </a:r>
          </a:p>
          <a:p>
            <a:r>
              <a:rPr lang="en-US" dirty="0"/>
              <a:t>List the documentation errors /mistakes/ deviation</a:t>
            </a:r>
          </a:p>
          <a:p>
            <a:r>
              <a:rPr lang="en-US" dirty="0"/>
              <a:t>Classify and trend</a:t>
            </a:r>
          </a:p>
          <a:p>
            <a:r>
              <a:rPr lang="en-US" dirty="0"/>
              <a:t>Train the persons</a:t>
            </a:r>
          </a:p>
          <a:p>
            <a:r>
              <a:rPr lang="en-US" dirty="0"/>
              <a:t>Correction where possible</a:t>
            </a:r>
          </a:p>
          <a:p>
            <a:r>
              <a:rPr lang="en-US" dirty="0"/>
              <a:t>Report the deviation to QA</a:t>
            </a:r>
          </a:p>
          <a:p>
            <a:r>
              <a:rPr lang="en-US" dirty="0"/>
              <a:t>Investigation &amp; root cause</a:t>
            </a:r>
          </a:p>
          <a:p>
            <a:r>
              <a:rPr lang="en-US" dirty="0"/>
              <a:t>Understand issue &amp; take CAPA</a:t>
            </a:r>
          </a:p>
        </p:txBody>
      </p:sp>
    </p:spTree>
    <p:extLst>
      <p:ext uri="{BB962C8B-B14F-4D97-AF65-F5344CB8AC3E}">
        <p14:creationId xmlns:p14="http://schemas.microsoft.com/office/powerpoint/2010/main" val="1352716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64FFF-F0BB-4AC7-BD79-FE5117C5C05A}"/>
              </a:ext>
            </a:extLst>
          </p:cNvPr>
          <p:cNvSpPr>
            <a:spLocks noGrp="1"/>
          </p:cNvSpPr>
          <p:nvPr>
            <p:ph type="title"/>
          </p:nvPr>
        </p:nvSpPr>
        <p:spPr/>
        <p:txBody>
          <a:bodyPr/>
          <a:lstStyle/>
          <a:p>
            <a:r>
              <a:rPr lang="en-US" b="1" dirty="0"/>
              <a:t>Summary</a:t>
            </a:r>
          </a:p>
        </p:txBody>
      </p:sp>
      <p:sp>
        <p:nvSpPr>
          <p:cNvPr id="3" name="Content Placeholder 2">
            <a:extLst>
              <a:ext uri="{FF2B5EF4-FFF2-40B4-BE49-F238E27FC236}">
                <a16:creationId xmlns:a16="http://schemas.microsoft.com/office/drawing/2014/main" id="{4076E72F-8DB4-4BE2-9BEB-A9664C1B431D}"/>
              </a:ext>
            </a:extLst>
          </p:cNvPr>
          <p:cNvSpPr>
            <a:spLocks noGrp="1"/>
          </p:cNvSpPr>
          <p:nvPr>
            <p:ph sz="quarter" idx="1"/>
          </p:nvPr>
        </p:nvSpPr>
        <p:spPr/>
        <p:txBody>
          <a:bodyPr/>
          <a:lstStyle/>
          <a:p>
            <a:r>
              <a:rPr lang="en-US" dirty="0"/>
              <a:t>Documentation is a record of our work history</a:t>
            </a:r>
          </a:p>
          <a:p>
            <a:r>
              <a:rPr lang="en-US" dirty="0"/>
              <a:t>GMP documents are legal documents</a:t>
            </a:r>
          </a:p>
          <a:p>
            <a:r>
              <a:rPr lang="en-US" dirty="0"/>
              <a:t>The “double check” (review) assures that our work is correct</a:t>
            </a:r>
          </a:p>
          <a:p>
            <a:r>
              <a:rPr lang="en-US" dirty="0"/>
              <a:t>All work should be documented at the time work is performed</a:t>
            </a:r>
          </a:p>
          <a:p>
            <a:r>
              <a:rPr lang="en-US" dirty="0"/>
              <a:t>Correct the errors properly</a:t>
            </a:r>
          </a:p>
          <a:p>
            <a:r>
              <a:rPr lang="en-US" dirty="0"/>
              <a:t>Report the deviations if any and implement the CAPA</a:t>
            </a:r>
          </a:p>
          <a:p>
            <a:r>
              <a:rPr lang="en-US" dirty="0"/>
              <a:t>Train all staff on GDP and explain the consequences</a:t>
            </a:r>
          </a:p>
          <a:p>
            <a:pPr marL="0" indent="0">
              <a:buNone/>
            </a:pPr>
            <a:endParaRPr lang="en-US" dirty="0"/>
          </a:p>
        </p:txBody>
      </p:sp>
    </p:spTree>
    <p:extLst>
      <p:ext uri="{BB962C8B-B14F-4D97-AF65-F5344CB8AC3E}">
        <p14:creationId xmlns:p14="http://schemas.microsoft.com/office/powerpoint/2010/main" val="15396416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ext&#10;&#10;Description automatically generated">
            <a:extLst>
              <a:ext uri="{FF2B5EF4-FFF2-40B4-BE49-F238E27FC236}">
                <a16:creationId xmlns:a16="http://schemas.microsoft.com/office/drawing/2014/main" id="{11AA2D4D-C275-4651-B04C-124C143B6A1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381000"/>
            <a:ext cx="9144000" cy="6096000"/>
          </a:xfrm>
          <a:prstGeom prst="rect">
            <a:avLst/>
          </a:prstGeom>
        </p:spPr>
      </p:pic>
    </p:spTree>
    <p:extLst>
      <p:ext uri="{BB962C8B-B14F-4D97-AF65-F5344CB8AC3E}">
        <p14:creationId xmlns:p14="http://schemas.microsoft.com/office/powerpoint/2010/main" val="3709231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19EE4-2370-4EDC-BCC3-D259EF1D5B3D}"/>
              </a:ext>
            </a:extLst>
          </p:cNvPr>
          <p:cNvSpPr>
            <a:spLocks noGrp="1"/>
          </p:cNvSpPr>
          <p:nvPr>
            <p:ph type="title"/>
          </p:nvPr>
        </p:nvSpPr>
        <p:spPr/>
        <p:txBody>
          <a:bodyPr>
            <a:normAutofit fontScale="90000"/>
          </a:bodyPr>
          <a:lstStyle/>
          <a:p>
            <a:pPr eaLnBrk="1" fontAlgn="auto" hangingPunct="1">
              <a:spcAft>
                <a:spcPts val="0"/>
              </a:spcAft>
              <a:defRPr/>
            </a:pPr>
            <a:r>
              <a:rPr lang="en-US" b="1" dirty="0">
                <a:solidFill>
                  <a:schemeClr val="tx1"/>
                </a:solidFill>
              </a:rPr>
              <a:t>What is Good Documentation Practice?</a:t>
            </a:r>
          </a:p>
        </p:txBody>
      </p:sp>
      <p:sp>
        <p:nvSpPr>
          <p:cNvPr id="3" name="Content Placeholder 2">
            <a:extLst>
              <a:ext uri="{FF2B5EF4-FFF2-40B4-BE49-F238E27FC236}">
                <a16:creationId xmlns:a16="http://schemas.microsoft.com/office/drawing/2014/main" id="{0B50BC2F-561A-4034-A948-DB91BCB5278D}"/>
              </a:ext>
            </a:extLst>
          </p:cNvPr>
          <p:cNvSpPr>
            <a:spLocks noGrp="1"/>
          </p:cNvSpPr>
          <p:nvPr>
            <p:ph sz="quarter" idx="1"/>
          </p:nvPr>
        </p:nvSpPr>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en-US" dirty="0"/>
              <a:t>Document is information (meaningful data) and its supporting medium, in form of paper, CD, Computer file, microfilm, x-Ray film etc</a:t>
            </a:r>
          </a:p>
          <a:p>
            <a:pPr marL="274320" indent="-274320" eaLnBrk="1" fontAlgn="auto" hangingPunct="1">
              <a:spcBef>
                <a:spcPts val="580"/>
              </a:spcBef>
              <a:spcAft>
                <a:spcPts val="0"/>
              </a:spcAft>
              <a:buFont typeface="Wingdings 2"/>
              <a:buChar char=""/>
              <a:defRPr/>
            </a:pPr>
            <a:r>
              <a:rPr lang="en-US" dirty="0"/>
              <a:t>Documents provides information or evidence or may serve as an official record.</a:t>
            </a:r>
          </a:p>
          <a:p>
            <a:pPr marL="274320" indent="-274320" eaLnBrk="1" fontAlgn="auto" hangingPunct="1">
              <a:spcBef>
                <a:spcPts val="580"/>
              </a:spcBef>
              <a:spcAft>
                <a:spcPts val="0"/>
              </a:spcAft>
              <a:buFont typeface="Wingdings 2"/>
              <a:buChar char=""/>
              <a:defRPr/>
            </a:pPr>
            <a:r>
              <a:rPr lang="en-US" dirty="0"/>
              <a:t>Record is a document stating results achieved or provide evidence of activities performed.</a:t>
            </a:r>
          </a:p>
          <a:p>
            <a:pPr marL="274320" indent="-274320" eaLnBrk="1" fontAlgn="auto" hangingPunct="1">
              <a:spcBef>
                <a:spcPts val="580"/>
              </a:spcBef>
              <a:spcAft>
                <a:spcPts val="0"/>
              </a:spcAft>
              <a:buFont typeface="Wingdings 2"/>
              <a:buChar char=""/>
              <a:defRPr/>
            </a:pPr>
            <a:r>
              <a:rPr lang="en-US" dirty="0"/>
              <a:t>Guidelines is a document that provides recommended practices and instructions.</a:t>
            </a:r>
          </a:p>
          <a:p>
            <a:pPr marL="274320" indent="-274320" eaLnBrk="1" fontAlgn="auto" hangingPunct="1">
              <a:spcBef>
                <a:spcPts val="580"/>
              </a:spcBef>
              <a:spcAft>
                <a:spcPts val="0"/>
              </a:spcAft>
              <a:buFont typeface="Wingdings 2"/>
              <a:buChar char=""/>
              <a:defRPr/>
            </a:pPr>
            <a:r>
              <a:rPr lang="en-US" dirty="0"/>
              <a:t>Policy is a plan or adopted course or principle of action intended to influence and determine the decisions or actions of an organization.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8D6BA-4591-4593-8848-263C148EC203}"/>
              </a:ext>
            </a:extLst>
          </p:cNvPr>
          <p:cNvSpPr>
            <a:spLocks noGrp="1"/>
          </p:cNvSpPr>
          <p:nvPr>
            <p:ph type="title"/>
          </p:nvPr>
        </p:nvSpPr>
        <p:spPr>
          <a:xfrm>
            <a:off x="914400" y="274638"/>
            <a:ext cx="7772400" cy="563562"/>
          </a:xfrm>
        </p:spPr>
        <p:txBody>
          <a:bodyPr>
            <a:normAutofit fontScale="90000"/>
          </a:bodyPr>
          <a:lstStyle/>
          <a:p>
            <a:pPr eaLnBrk="1" fontAlgn="auto" hangingPunct="1">
              <a:spcAft>
                <a:spcPts val="0"/>
              </a:spcAft>
              <a:defRPr/>
            </a:pPr>
            <a:r>
              <a:rPr lang="en-US" b="1" dirty="0">
                <a:solidFill>
                  <a:schemeClr val="tx1"/>
                </a:solidFill>
              </a:rPr>
              <a:t>Purpose of Laboratory Documentation</a:t>
            </a:r>
          </a:p>
        </p:txBody>
      </p:sp>
      <p:sp>
        <p:nvSpPr>
          <p:cNvPr id="8195" name="Content Placeholder 2">
            <a:extLst>
              <a:ext uri="{FF2B5EF4-FFF2-40B4-BE49-F238E27FC236}">
                <a16:creationId xmlns:a16="http://schemas.microsoft.com/office/drawing/2014/main" id="{68A6D4B3-4B52-472B-8B68-7D7354D2FDC3}"/>
              </a:ext>
            </a:extLst>
          </p:cNvPr>
          <p:cNvSpPr>
            <a:spLocks noGrp="1"/>
          </p:cNvSpPr>
          <p:nvPr>
            <p:ph sz="quarter" idx="1"/>
          </p:nvPr>
        </p:nvSpPr>
        <p:spPr>
          <a:xfrm>
            <a:off x="914400" y="914400"/>
            <a:ext cx="7772400" cy="5105400"/>
          </a:xfrm>
        </p:spPr>
        <p:txBody>
          <a:bodyPr/>
          <a:lstStyle/>
          <a:p>
            <a:pPr eaLnBrk="1" hangingPunct="1"/>
            <a:r>
              <a:rPr lang="en-US" altLang="en-US" dirty="0"/>
              <a:t>To provide the basic guide for good document practices with regard to creation, approval, review, maintenance, correction or errors, verification and archiving </a:t>
            </a:r>
            <a:r>
              <a:rPr lang="en-US" altLang="en-US" dirty="0" err="1"/>
              <a:t>etc</a:t>
            </a:r>
            <a:endParaRPr lang="en-US" altLang="en-US" dirty="0"/>
          </a:p>
          <a:p>
            <a:pPr eaLnBrk="1" hangingPunct="1"/>
            <a:r>
              <a:rPr lang="en-US" altLang="en-US" dirty="0"/>
              <a:t>Ensures documented evidence, traceability, provide records and audit trails for investigation</a:t>
            </a:r>
          </a:p>
          <a:p>
            <a:pPr eaLnBrk="1" hangingPunct="1"/>
            <a:r>
              <a:rPr lang="en-US" altLang="en-US" dirty="0"/>
              <a:t>Ensures availability of data for validation, review and statistical analysis</a:t>
            </a:r>
          </a:p>
          <a:p>
            <a:pPr eaLnBrk="1" hangingPunct="1"/>
            <a:r>
              <a:rPr lang="en-US" altLang="en-US" dirty="0"/>
              <a:t>Control of Process - Ensures all staff knows what to do and when to do it</a:t>
            </a:r>
          </a:p>
          <a:p>
            <a:pPr eaLnBrk="1" hangingPunct="1"/>
            <a:r>
              <a:rPr lang="en-US" altLang="en-US" dirty="0"/>
              <a:t>To improve performance</a:t>
            </a:r>
          </a:p>
          <a:p>
            <a:pPr eaLnBrk="1" hangingPunct="1"/>
            <a:r>
              <a:rPr lang="en-US" altLang="en-US" dirty="0"/>
              <a:t>Regulatory requirements</a:t>
            </a:r>
          </a:p>
          <a:p>
            <a:pPr eaLnBrk="1" hangingPunct="1"/>
            <a:r>
              <a:rPr lang="en-US" altLang="en-US" dirty="0"/>
              <a:t>To be able to stand up in court</a:t>
            </a:r>
          </a:p>
          <a:p>
            <a:pPr eaLnBrk="1" hangingPunct="1"/>
            <a:endParaRPr lang="en-US" altLang="en-US" dirty="0"/>
          </a:p>
          <a:p>
            <a:pPr eaLnBrk="1" hangingPunct="1"/>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7BE414EB-9F7B-4D80-AD18-6535492AA42E}"/>
              </a:ext>
            </a:extLst>
          </p:cNvPr>
          <p:cNvSpPr>
            <a:spLocks noGrp="1"/>
          </p:cNvSpPr>
          <p:nvPr>
            <p:ph type="title"/>
          </p:nvPr>
        </p:nvSpPr>
        <p:spPr>
          <a:xfrm>
            <a:off x="304800" y="274638"/>
            <a:ext cx="8382000" cy="868362"/>
          </a:xfrm>
        </p:spPr>
        <p:txBody>
          <a:bodyPr/>
          <a:lstStyle/>
          <a:p>
            <a:pPr eaLnBrk="1" hangingPunct="1"/>
            <a:r>
              <a:rPr lang="en-US" altLang="en-US" sz="2800" b="1">
                <a:solidFill>
                  <a:schemeClr val="tx1"/>
                </a:solidFill>
              </a:rPr>
              <a:t>Types of Documentation and Records in Laboratory</a:t>
            </a:r>
          </a:p>
        </p:txBody>
      </p:sp>
      <p:sp>
        <p:nvSpPr>
          <p:cNvPr id="9219" name="Content Placeholder 2">
            <a:extLst>
              <a:ext uri="{FF2B5EF4-FFF2-40B4-BE49-F238E27FC236}">
                <a16:creationId xmlns:a16="http://schemas.microsoft.com/office/drawing/2014/main" id="{99087F57-5DCC-44F8-AF75-06D5C7DB9C44}"/>
              </a:ext>
            </a:extLst>
          </p:cNvPr>
          <p:cNvSpPr>
            <a:spLocks noGrp="1"/>
          </p:cNvSpPr>
          <p:nvPr>
            <p:ph sz="quarter" idx="1"/>
          </p:nvPr>
        </p:nvSpPr>
        <p:spPr/>
        <p:txBody>
          <a:bodyPr/>
          <a:lstStyle/>
          <a:p>
            <a:pPr eaLnBrk="1" hangingPunct="1"/>
            <a:r>
              <a:rPr lang="en-US" altLang="en-US" dirty="0"/>
              <a:t>Standard Operating Procedures</a:t>
            </a:r>
          </a:p>
          <a:p>
            <a:pPr eaLnBrk="1" hangingPunct="1"/>
            <a:r>
              <a:rPr lang="en-US" altLang="en-US" dirty="0"/>
              <a:t>Instrument maintenance/repair logs</a:t>
            </a:r>
          </a:p>
          <a:p>
            <a:pPr eaLnBrk="1" hangingPunct="1"/>
            <a:r>
              <a:rPr lang="en-US" altLang="en-US" dirty="0"/>
              <a:t>Proficiency testing results</a:t>
            </a:r>
          </a:p>
          <a:p>
            <a:pPr eaLnBrk="1" hangingPunct="1"/>
            <a:r>
              <a:rPr lang="en-US" altLang="en-US" dirty="0"/>
              <a:t>Validation Plans</a:t>
            </a:r>
          </a:p>
          <a:p>
            <a:pPr eaLnBrk="1" hangingPunct="1"/>
            <a:r>
              <a:rPr lang="en-US" altLang="en-US" dirty="0"/>
              <a:t>Temperature charts</a:t>
            </a:r>
          </a:p>
          <a:p>
            <a:pPr eaLnBrk="1" hangingPunct="1"/>
            <a:r>
              <a:rPr lang="en-US" altLang="en-US" dirty="0"/>
              <a:t>Corrective Action Preventive Action (CAPA)</a:t>
            </a:r>
          </a:p>
          <a:p>
            <a:pPr eaLnBrk="1" hangingPunct="1"/>
            <a:r>
              <a:rPr lang="en-US" altLang="en-US" dirty="0"/>
              <a:t>Lab staff training/competency records</a:t>
            </a:r>
          </a:p>
          <a:p>
            <a:pPr eaLnBrk="1" hangingPunct="1"/>
            <a:r>
              <a:rPr lang="en-US" altLang="en-US" dirty="0"/>
              <a:t>Levey-Jennings chart/QC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CA698-F80F-4A8C-B290-10A7488A8A62}"/>
              </a:ext>
            </a:extLst>
          </p:cNvPr>
          <p:cNvSpPr>
            <a:spLocks noGrp="1"/>
          </p:cNvSpPr>
          <p:nvPr>
            <p:ph type="title"/>
          </p:nvPr>
        </p:nvSpPr>
        <p:spPr/>
        <p:txBody>
          <a:bodyPr>
            <a:normAutofit fontScale="90000"/>
          </a:bodyPr>
          <a:lstStyle/>
          <a:p>
            <a:pPr eaLnBrk="1" fontAlgn="auto" hangingPunct="1">
              <a:spcAft>
                <a:spcPts val="0"/>
              </a:spcAft>
              <a:defRPr/>
            </a:pPr>
            <a:r>
              <a:rPr lang="en-US" sz="3600" b="1" dirty="0">
                <a:solidFill>
                  <a:schemeClr val="tx1"/>
                </a:solidFill>
              </a:rPr>
              <a:t>What constitutes  Good  Documentation</a:t>
            </a:r>
          </a:p>
        </p:txBody>
      </p:sp>
      <p:sp>
        <p:nvSpPr>
          <p:cNvPr id="10243" name="Content Placeholder 2">
            <a:extLst>
              <a:ext uri="{FF2B5EF4-FFF2-40B4-BE49-F238E27FC236}">
                <a16:creationId xmlns:a16="http://schemas.microsoft.com/office/drawing/2014/main" id="{52BCDF0B-8145-4939-9BCB-7D31B12E721B}"/>
              </a:ext>
            </a:extLst>
          </p:cNvPr>
          <p:cNvSpPr>
            <a:spLocks noGrp="1"/>
          </p:cNvSpPr>
          <p:nvPr>
            <p:ph sz="quarter" idx="1"/>
          </p:nvPr>
        </p:nvSpPr>
        <p:spPr/>
        <p:txBody>
          <a:bodyPr/>
          <a:lstStyle/>
          <a:p>
            <a:pPr eaLnBrk="1" hangingPunct="1"/>
            <a:r>
              <a:rPr lang="en-US" altLang="en-US" b="1"/>
              <a:t>Legible:</a:t>
            </a:r>
            <a:r>
              <a:rPr lang="en-US" altLang="en-US"/>
              <a:t> everyone should be able to read what is written regardless of who, where or what has been written.</a:t>
            </a:r>
          </a:p>
          <a:p>
            <a:pPr eaLnBrk="1" hangingPunct="1"/>
            <a:r>
              <a:rPr lang="en-US" altLang="en-US" b="1"/>
              <a:t>Concise:</a:t>
            </a:r>
            <a:r>
              <a:rPr lang="en-US" altLang="en-US"/>
              <a:t> the document must provide clear information that is understood by all customers</a:t>
            </a:r>
          </a:p>
          <a:p>
            <a:pPr eaLnBrk="1" hangingPunct="1"/>
            <a:r>
              <a:rPr lang="en-US" altLang="en-US" b="1"/>
              <a:t>Traceable:</a:t>
            </a:r>
            <a:r>
              <a:rPr lang="en-US" altLang="en-US"/>
              <a:t> who recorded it, where and why</a:t>
            </a:r>
          </a:p>
          <a:p>
            <a:pPr eaLnBrk="1" hangingPunct="1"/>
            <a:r>
              <a:rPr lang="en-US" altLang="en-US" b="1"/>
              <a:t>Contemporaneous:</a:t>
            </a:r>
            <a:r>
              <a:rPr lang="en-US" altLang="en-US"/>
              <a:t> the information should be documented at the correct time frame along with flow of events</a:t>
            </a:r>
          </a:p>
          <a:p>
            <a:pPr eaLnBrk="1" hangingPunct="1"/>
            <a:r>
              <a:rPr lang="en-US" altLang="en-US" b="1"/>
              <a:t>Enduring:</a:t>
            </a:r>
            <a:r>
              <a:rPr lang="en-US" altLang="en-US"/>
              <a:t> Long lasting and durable</a:t>
            </a:r>
          </a:p>
          <a:p>
            <a:pPr eaLnBrk="1" hangingPunct="1"/>
            <a:r>
              <a:rPr lang="en-US" altLang="en-US" b="1"/>
              <a:t>Accessible:</a:t>
            </a:r>
            <a:r>
              <a:rPr lang="en-US" altLang="en-US"/>
              <a:t> Easily available for review.</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3CC75DF-8550-413A-A0A4-952FD3CB86E5}"/>
              </a:ext>
            </a:extLst>
          </p:cNvPr>
          <p:cNvSpPr>
            <a:spLocks noGrp="1"/>
          </p:cNvSpPr>
          <p:nvPr>
            <p:ph type="title"/>
          </p:nvPr>
        </p:nvSpPr>
        <p:spPr/>
        <p:txBody>
          <a:bodyPr/>
          <a:lstStyle/>
          <a:p>
            <a:pPr eaLnBrk="1" hangingPunct="1"/>
            <a:r>
              <a:rPr lang="en-US" altLang="en-US" sz="3200" b="1">
                <a:solidFill>
                  <a:schemeClr val="tx1"/>
                </a:solidFill>
              </a:rPr>
              <a:t>Documentation Process in the Laboratory</a:t>
            </a:r>
          </a:p>
        </p:txBody>
      </p:sp>
      <p:sp>
        <p:nvSpPr>
          <p:cNvPr id="11267" name="Content Placeholder 2">
            <a:extLst>
              <a:ext uri="{FF2B5EF4-FFF2-40B4-BE49-F238E27FC236}">
                <a16:creationId xmlns:a16="http://schemas.microsoft.com/office/drawing/2014/main" id="{DCC4AE6C-8156-40B4-A0EB-31DCF18B1CED}"/>
              </a:ext>
            </a:extLst>
          </p:cNvPr>
          <p:cNvSpPr>
            <a:spLocks noGrp="1"/>
          </p:cNvSpPr>
          <p:nvPr>
            <p:ph sz="quarter" idx="1"/>
          </p:nvPr>
        </p:nvSpPr>
        <p:spPr/>
        <p:txBody>
          <a:bodyPr/>
          <a:lstStyle/>
          <a:p>
            <a:pPr eaLnBrk="1" hangingPunct="1"/>
            <a:r>
              <a:rPr lang="en-US" altLang="en-US" dirty="0"/>
              <a:t>Document creation and approval</a:t>
            </a:r>
          </a:p>
          <a:p>
            <a:pPr eaLnBrk="1" hangingPunct="1"/>
            <a:r>
              <a:rPr lang="en-US" altLang="en-US" dirty="0"/>
              <a:t>Document use and data collection</a:t>
            </a:r>
          </a:p>
          <a:p>
            <a:pPr eaLnBrk="1" hangingPunct="1"/>
            <a:r>
              <a:rPr lang="en-US" altLang="en-US" dirty="0"/>
              <a:t>Document maintenance and verification</a:t>
            </a:r>
          </a:p>
          <a:p>
            <a:pPr eaLnBrk="1" hangingPunct="1"/>
            <a:r>
              <a:rPr lang="en-US" altLang="en-US" dirty="0"/>
              <a:t>Record Review</a:t>
            </a:r>
          </a:p>
          <a:p>
            <a:pPr eaLnBrk="1" hangingPunct="1"/>
            <a:r>
              <a:rPr lang="en-US" altLang="en-US" dirty="0"/>
              <a:t>Record Modification and Correction</a:t>
            </a:r>
          </a:p>
          <a:p>
            <a:pPr eaLnBrk="1" hangingPunct="1"/>
            <a:r>
              <a:rPr lang="en-US" altLang="en-US" dirty="0"/>
              <a:t>Record Archiving</a:t>
            </a:r>
          </a:p>
          <a:p>
            <a:pPr eaLnBrk="1" hangingPunct="1"/>
            <a:r>
              <a:rPr lang="en-US" altLang="en-US" dirty="0"/>
              <a:t>Record Destruction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4CAC977-8F3A-4458-B7D7-DB3021214C9B}"/>
              </a:ext>
            </a:extLst>
          </p:cNvPr>
          <p:cNvSpPr>
            <a:spLocks noGrp="1"/>
          </p:cNvSpPr>
          <p:nvPr>
            <p:ph type="title"/>
          </p:nvPr>
        </p:nvSpPr>
        <p:spPr>
          <a:xfrm>
            <a:off x="533400" y="274638"/>
            <a:ext cx="8153400" cy="1143000"/>
          </a:xfrm>
        </p:spPr>
        <p:txBody>
          <a:bodyPr/>
          <a:lstStyle/>
          <a:p>
            <a:pPr eaLnBrk="1" hangingPunct="1"/>
            <a:r>
              <a:rPr lang="en-US" altLang="en-US" sz="3200" b="1">
                <a:solidFill>
                  <a:schemeClr val="tx1"/>
                </a:solidFill>
              </a:rPr>
              <a:t>Principles of Good Documentation Practice</a:t>
            </a:r>
          </a:p>
        </p:txBody>
      </p:sp>
      <p:sp>
        <p:nvSpPr>
          <p:cNvPr id="3" name="Content Placeholder 2">
            <a:extLst>
              <a:ext uri="{FF2B5EF4-FFF2-40B4-BE49-F238E27FC236}">
                <a16:creationId xmlns:a16="http://schemas.microsoft.com/office/drawing/2014/main" id="{F98EF099-C964-4C5F-9EF9-F188FF3A9D28}"/>
              </a:ext>
            </a:extLst>
          </p:cNvPr>
          <p:cNvSpPr>
            <a:spLocks noGrp="1"/>
          </p:cNvSpPr>
          <p:nvPr>
            <p:ph sz="quarter" idx="1"/>
          </p:nvPr>
        </p:nvSpPr>
        <p:spPr/>
        <p:txBody>
          <a:bodyPr>
            <a:normAutofit fontScale="85000" lnSpcReduction="10000"/>
          </a:bodyPr>
          <a:lstStyle/>
          <a:p>
            <a:pPr marL="274320" indent="-274320" eaLnBrk="1" fontAlgn="auto" hangingPunct="1">
              <a:spcBef>
                <a:spcPts val="580"/>
              </a:spcBef>
              <a:spcAft>
                <a:spcPts val="0"/>
              </a:spcAft>
              <a:buFont typeface="Wingdings 2"/>
              <a:buChar char=""/>
              <a:defRPr/>
            </a:pPr>
            <a:r>
              <a:rPr lang="en-US" dirty="0"/>
              <a:t>A document bearing original signatures should never be destroyed.</a:t>
            </a:r>
          </a:p>
          <a:p>
            <a:pPr marL="274320" indent="-274320" eaLnBrk="1" fontAlgn="auto" hangingPunct="1">
              <a:spcBef>
                <a:spcPts val="580"/>
              </a:spcBef>
              <a:spcAft>
                <a:spcPts val="0"/>
              </a:spcAft>
              <a:buFont typeface="Wingdings 2"/>
              <a:buChar char=""/>
              <a:defRPr/>
            </a:pPr>
            <a:r>
              <a:rPr lang="en-US" dirty="0"/>
              <a:t>Never falsify information</a:t>
            </a:r>
          </a:p>
          <a:p>
            <a:pPr marL="274320" indent="-274320" eaLnBrk="1" fontAlgn="auto" hangingPunct="1">
              <a:spcBef>
                <a:spcPts val="580"/>
              </a:spcBef>
              <a:spcAft>
                <a:spcPts val="0"/>
              </a:spcAft>
              <a:buFont typeface="Wingdings 2"/>
              <a:buChar char=""/>
              <a:defRPr/>
            </a:pPr>
            <a:r>
              <a:rPr lang="en-US" dirty="0"/>
              <a:t>Never use White-out and cover-over-tapes</a:t>
            </a:r>
          </a:p>
          <a:p>
            <a:pPr marL="274320" indent="-274320" eaLnBrk="1" fontAlgn="auto" hangingPunct="1">
              <a:spcBef>
                <a:spcPts val="580"/>
              </a:spcBef>
              <a:spcAft>
                <a:spcPts val="0"/>
              </a:spcAft>
              <a:buFont typeface="Wingdings 2"/>
              <a:buChar char=""/>
              <a:defRPr/>
            </a:pPr>
            <a:r>
              <a:rPr lang="en-US" dirty="0"/>
              <a:t>Never obliterate information or record</a:t>
            </a:r>
          </a:p>
          <a:p>
            <a:pPr marL="274320" indent="-274320" eaLnBrk="1" fontAlgn="auto" hangingPunct="1">
              <a:spcBef>
                <a:spcPts val="580"/>
              </a:spcBef>
              <a:spcAft>
                <a:spcPts val="0"/>
              </a:spcAft>
              <a:buFont typeface="Wingdings 2"/>
              <a:buChar char=""/>
              <a:defRPr/>
            </a:pPr>
            <a:r>
              <a:rPr lang="en-US" dirty="0"/>
              <a:t>Never over-write a record.</a:t>
            </a:r>
          </a:p>
          <a:p>
            <a:pPr marL="274320" indent="-274320" eaLnBrk="1" fontAlgn="auto" hangingPunct="1">
              <a:spcBef>
                <a:spcPts val="580"/>
              </a:spcBef>
              <a:spcAft>
                <a:spcPts val="0"/>
              </a:spcAft>
              <a:buFont typeface="Wingdings 2"/>
              <a:buChar char=""/>
              <a:defRPr/>
            </a:pPr>
            <a:r>
              <a:rPr lang="en-US" dirty="0"/>
              <a:t>Never use pencil – all information should be completed in permanent Black or Blue ink</a:t>
            </a:r>
          </a:p>
          <a:p>
            <a:pPr marL="274320" indent="-274320" eaLnBrk="1" fontAlgn="auto" hangingPunct="1">
              <a:spcBef>
                <a:spcPts val="580"/>
              </a:spcBef>
              <a:spcAft>
                <a:spcPts val="0"/>
              </a:spcAft>
              <a:buFont typeface="Wingdings 2"/>
              <a:buChar char=""/>
              <a:defRPr/>
            </a:pPr>
            <a:r>
              <a:rPr lang="en-US" dirty="0"/>
              <a:t>No spaces, lines or fields are to be left blank</a:t>
            </a:r>
          </a:p>
          <a:p>
            <a:pPr marL="274320" indent="-274320" eaLnBrk="1" fontAlgn="auto" hangingPunct="1">
              <a:spcBef>
                <a:spcPts val="580"/>
              </a:spcBef>
              <a:spcAft>
                <a:spcPts val="0"/>
              </a:spcAft>
              <a:buFont typeface="Wingdings 2"/>
              <a:buChar char=""/>
              <a:defRPr/>
            </a:pPr>
            <a:r>
              <a:rPr lang="en-US" dirty="0"/>
              <a:t>Never use symbols e.g., ditto marks or arrows to indicate repetitive and consecutive</a:t>
            </a:r>
          </a:p>
          <a:p>
            <a:pPr marL="274320" indent="-274320" eaLnBrk="1" fontAlgn="auto" hangingPunct="1">
              <a:spcBef>
                <a:spcPts val="580"/>
              </a:spcBef>
              <a:spcAft>
                <a:spcPts val="0"/>
              </a:spcAft>
              <a:buFont typeface="Wingdings 2"/>
              <a:buChar char=""/>
              <a:defRPr/>
            </a:pPr>
            <a:r>
              <a:rPr lang="en-US" dirty="0"/>
              <a:t>Good documents do not generate questions</a:t>
            </a:r>
          </a:p>
          <a:p>
            <a:pPr marL="274320" indent="-274320" eaLnBrk="1" fontAlgn="auto" hangingPunct="1">
              <a:spcBef>
                <a:spcPts val="580"/>
              </a:spcBef>
              <a:spcAft>
                <a:spcPts val="0"/>
              </a:spcAft>
              <a:buFont typeface="Wingdings 2"/>
              <a:buChar char=""/>
              <a:defRPr/>
            </a:pPr>
            <a:r>
              <a:rPr lang="en-US" dirty="0"/>
              <a:t>Good documents have enough detail to be understood in the future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E2541-4616-415B-B668-26582ED925CF}"/>
              </a:ext>
            </a:extLst>
          </p:cNvPr>
          <p:cNvSpPr>
            <a:spLocks noGrp="1"/>
          </p:cNvSpPr>
          <p:nvPr>
            <p:ph type="title"/>
          </p:nvPr>
        </p:nvSpPr>
        <p:spPr>
          <a:xfrm>
            <a:off x="762000" y="274638"/>
            <a:ext cx="7924800" cy="563562"/>
          </a:xfrm>
        </p:spPr>
        <p:txBody>
          <a:bodyPr>
            <a:normAutofit fontScale="90000"/>
          </a:bodyPr>
          <a:lstStyle/>
          <a:p>
            <a:pPr eaLnBrk="1" fontAlgn="auto" hangingPunct="1">
              <a:spcAft>
                <a:spcPts val="0"/>
              </a:spcAft>
              <a:defRPr/>
            </a:pPr>
            <a:r>
              <a:rPr lang="en-US" sz="3200" b="1" dirty="0">
                <a:solidFill>
                  <a:schemeClr val="tx1"/>
                </a:solidFill>
              </a:rPr>
              <a:t>Benefits of Good Documentation Practice</a:t>
            </a:r>
          </a:p>
        </p:txBody>
      </p:sp>
      <p:sp>
        <p:nvSpPr>
          <p:cNvPr id="14339" name="Content Placeholder 2">
            <a:extLst>
              <a:ext uri="{FF2B5EF4-FFF2-40B4-BE49-F238E27FC236}">
                <a16:creationId xmlns:a16="http://schemas.microsoft.com/office/drawing/2014/main" id="{FB35BA4B-CE65-4205-ABA1-57FF5F3E47A2}"/>
              </a:ext>
            </a:extLst>
          </p:cNvPr>
          <p:cNvSpPr>
            <a:spLocks noGrp="1"/>
          </p:cNvSpPr>
          <p:nvPr>
            <p:ph sz="quarter" idx="1"/>
          </p:nvPr>
        </p:nvSpPr>
        <p:spPr>
          <a:xfrm>
            <a:off x="914400" y="914400"/>
            <a:ext cx="7772400" cy="5486400"/>
          </a:xfrm>
        </p:spPr>
        <p:txBody>
          <a:bodyPr/>
          <a:lstStyle/>
          <a:p>
            <a:pPr eaLnBrk="1" hangingPunct="1"/>
            <a:r>
              <a:rPr lang="en-US" altLang="en-US" sz="2400" dirty="0"/>
              <a:t>Build confidence in the Laboratory Quality System</a:t>
            </a:r>
          </a:p>
          <a:p>
            <a:pPr eaLnBrk="1" hangingPunct="1"/>
            <a:r>
              <a:rPr lang="en-US" altLang="en-US" sz="2400" dirty="0"/>
              <a:t>Reduce efforts to compliance with regulatory bodies</a:t>
            </a:r>
          </a:p>
          <a:p>
            <a:pPr eaLnBrk="1" hangingPunct="1"/>
            <a:r>
              <a:rPr lang="en-US" altLang="en-US" sz="2400" dirty="0"/>
              <a:t>Allows for achievements of required results.</a:t>
            </a:r>
          </a:p>
          <a:p>
            <a:pPr eaLnBrk="1" hangingPunct="1"/>
            <a:r>
              <a:rPr lang="en-US" altLang="en-US" sz="2400" dirty="0"/>
              <a:t>Correct, complete, current and consistent information effectively meets customers and stakeholders’ requirements.</a:t>
            </a:r>
          </a:p>
          <a:p>
            <a:pPr eaLnBrk="1" hangingPunct="1"/>
            <a:r>
              <a:rPr lang="en-US" altLang="en-US" sz="2400" dirty="0"/>
              <a:t>Enables the Laboratory activities to be arranged into functional patterns for specific action.</a:t>
            </a:r>
          </a:p>
          <a:p>
            <a:pPr eaLnBrk="1" hangingPunct="1"/>
            <a:r>
              <a:rPr lang="en-US" altLang="en-US" sz="2400" dirty="0"/>
              <a:t>Training of Laboratory staff.</a:t>
            </a:r>
          </a:p>
          <a:p>
            <a:pPr eaLnBrk="1" hangingPunct="1"/>
            <a:r>
              <a:rPr lang="en-US" altLang="en-US" sz="2400" dirty="0"/>
              <a:t>Solve complicated problems</a:t>
            </a:r>
          </a:p>
          <a:p>
            <a:pPr eaLnBrk="1" hangingPunct="1"/>
            <a:r>
              <a:rPr lang="en-US" altLang="en-US" sz="2400" dirty="0"/>
              <a:t>Reduce or eliminate assumptions and second-guessing.</a:t>
            </a:r>
          </a:p>
          <a:p>
            <a:pPr eaLnBrk="1" hangingPunct="1"/>
            <a:r>
              <a:rPr lang="en-US" altLang="en-US" sz="2400" dirty="0"/>
              <a:t>Eliminate the need to re-ask the same questions</a:t>
            </a:r>
          </a:p>
          <a:p>
            <a:pPr eaLnBrk="1" hangingPunct="1"/>
            <a:r>
              <a:rPr lang="en-US" altLang="en-US" sz="2400" dirty="0"/>
              <a:t>Specify clear instructions for staff</a:t>
            </a:r>
          </a:p>
          <a:p>
            <a:pPr eaLnBrk="1" hangingPunct="1"/>
            <a:r>
              <a:rPr lang="en-US" altLang="en-US" sz="2400" dirty="0"/>
              <a:t>Be able to stand up in court</a:t>
            </a:r>
          </a:p>
          <a:p>
            <a:pPr eaLnBrk="1" hangingPunct="1"/>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D10C6-9058-4A40-B805-4DD267F2785A}"/>
              </a:ext>
            </a:extLst>
          </p:cNvPr>
          <p:cNvSpPr>
            <a:spLocks noGrp="1"/>
          </p:cNvSpPr>
          <p:nvPr>
            <p:ph type="title"/>
          </p:nvPr>
        </p:nvSpPr>
        <p:spPr/>
        <p:txBody>
          <a:bodyPr/>
          <a:lstStyle/>
          <a:p>
            <a:r>
              <a:rPr lang="en-US" b="1" dirty="0"/>
              <a:t>Data Entry</a:t>
            </a:r>
          </a:p>
        </p:txBody>
      </p:sp>
      <p:sp>
        <p:nvSpPr>
          <p:cNvPr id="3" name="Content Placeholder 2">
            <a:extLst>
              <a:ext uri="{FF2B5EF4-FFF2-40B4-BE49-F238E27FC236}">
                <a16:creationId xmlns:a16="http://schemas.microsoft.com/office/drawing/2014/main" id="{D48ADD44-6151-4EA7-941E-D312F85EB7B9}"/>
              </a:ext>
            </a:extLst>
          </p:cNvPr>
          <p:cNvSpPr>
            <a:spLocks noGrp="1"/>
          </p:cNvSpPr>
          <p:nvPr>
            <p:ph sz="quarter" idx="1"/>
          </p:nvPr>
        </p:nvSpPr>
        <p:spPr/>
        <p:txBody>
          <a:bodyPr/>
          <a:lstStyle/>
          <a:p>
            <a:r>
              <a:rPr lang="en-US" dirty="0"/>
              <a:t>Enter complete and accurate information at the time work is performed.</a:t>
            </a:r>
          </a:p>
          <a:p>
            <a:r>
              <a:rPr lang="en-US" dirty="0"/>
              <a:t>Enter signature or initials (according to procedure)</a:t>
            </a:r>
          </a:p>
          <a:p>
            <a:r>
              <a:rPr lang="en-US" dirty="0"/>
              <a:t>When one or more person complete the task, all person must sign.</a:t>
            </a:r>
          </a:p>
          <a:p>
            <a:r>
              <a:rPr lang="en-US" dirty="0"/>
              <a:t>Never sign your name for performance of a job for work actually performed by someone else.</a:t>
            </a:r>
          </a:p>
          <a:p>
            <a:r>
              <a:rPr lang="en-US" dirty="0"/>
              <a:t>Limit the use of abbreviations and acronyms.</a:t>
            </a:r>
          </a:p>
          <a:p>
            <a:r>
              <a:rPr lang="en-US" dirty="0"/>
              <a:t>Use only non-water soluble blue or black ink pens</a:t>
            </a:r>
          </a:p>
        </p:txBody>
      </p:sp>
    </p:spTree>
    <p:extLst>
      <p:ext uri="{BB962C8B-B14F-4D97-AF65-F5344CB8AC3E}">
        <p14:creationId xmlns:p14="http://schemas.microsoft.com/office/powerpoint/2010/main" val="4341439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GOOD DOCUMENTATION PRACTICES IN CLINICAL LABORATORY&amp;quot;&quot;/&gt;&lt;property id=&quot;20307&quot; value=&quot;256&quot;/&gt;&lt;/object&gt;&lt;object type=&quot;3&quot; unique_id=&quot;10004&quot;&gt;&lt;property id=&quot;20148&quot; value=&quot;5&quot;/&gt;&lt;property id=&quot;20300&quot; value=&quot;Slide 2 - &amp;quot;What is Good Documentation Practice?&amp;quot;&quot;/&gt;&lt;property id=&quot;20307&quot; value=&quot;257&quot;/&gt;&lt;/object&gt;&lt;object type=&quot;3&quot; unique_id=&quot;10005&quot;&gt;&lt;property id=&quot;20148&quot; value=&quot;5&quot;/&gt;&lt;property id=&quot;20300&quot; value=&quot;Slide 3 - &amp;quot;Purpose of Laboratory Documentation&amp;quot;&quot;/&gt;&lt;property id=&quot;20307&quot; value=&quot;258&quot;/&gt;&lt;/object&gt;&lt;object type=&quot;3&quot; unique_id=&quot;10006&quot;&gt;&lt;property id=&quot;20148&quot; value=&quot;5&quot;/&gt;&lt;property id=&quot;20300&quot; value=&quot;Slide 4 - &amp;quot;Types of Documentation and Records in Laboratory&amp;quot;&quot;/&gt;&lt;property id=&quot;20307&quot; value=&quot;259&quot;/&gt;&lt;/object&gt;&lt;object type=&quot;3&quot; unique_id=&quot;10007&quot;&gt;&lt;property id=&quot;20148&quot; value=&quot;5&quot;/&gt;&lt;property id=&quot;20300&quot; value=&quot;Slide 5 - &amp;quot;What constitutes  Good  Documentation&amp;quot;&quot;/&gt;&lt;property id=&quot;20307&quot; value=&quot;260&quot;/&gt;&lt;/object&gt;&lt;object type=&quot;3&quot; unique_id=&quot;10008&quot;&gt;&lt;property id=&quot;20148&quot; value=&quot;5&quot;/&gt;&lt;property id=&quot;20300&quot; value=&quot;Slide 6 - &amp;quot;Documentation Process in the Laboratory&amp;quot;&quot;/&gt;&lt;property id=&quot;20307&quot; value=&quot;261&quot;/&gt;&lt;/object&gt;&lt;object type=&quot;3&quot; unique_id=&quot;10009&quot;&gt;&lt;property id=&quot;20148&quot; value=&quot;5&quot;/&gt;&lt;property id=&quot;20300&quot; value=&quot;Slide 7 - &amp;quot;Common Documentation Errors&amp;quot;&quot;/&gt;&lt;property id=&quot;20307&quot; value=&quot;265&quot;/&gt;&lt;/object&gt;&lt;object type=&quot;3&quot; unique_id=&quot;10010&quot;&gt;&lt;property id=&quot;20148&quot; value=&quot;5&quot;/&gt;&lt;property id=&quot;20300&quot; value=&quot;Slide 8 - &amp;quot;Principles of Good Documentation Practice&amp;quot;&quot;/&gt;&lt;property id=&quot;20307&quot; value=&quot;262&quot;/&gt;&lt;/object&gt;&lt;object type=&quot;3&quot; unique_id=&quot;10011&quot;&gt;&lt;property id=&quot;20148&quot; value=&quot;5&quot;/&gt;&lt;property id=&quot;20300&quot; value=&quot;Slide 9 - &amp;quot;Benefits of Good Documentation Practice&amp;quot;&quot;/&gt;&lt;property id=&quot;20307&quot; value=&quot;263&quot;/&gt;&lt;/object&gt;&lt;object type=&quot;3&quot; unique_id=&quot;10012&quot;&gt;&lt;property id=&quot;20148&quot; value=&quot;5&quot;/&gt;&lt;property id=&quot;20300&quot; value=&quot;Slide 10 - &amp;quot;Benefits of Good Documentation Practice&amp;quot;&quot;/&gt;&lt;property id=&quot;20307&quot; value=&quot;264&quot;/&gt;&lt;/object&gt;&lt;/object&gt;&lt;object type=&quot;8&quot; unique_id=&quot;10024&quot;&gt;&lt;/object&gt;&lt;/object&gt;&lt;/database&gt;"/>
  <p:tag name="MMPROD_NEXTUNIQUEID" val="10009"/>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3616</TotalTime>
  <Words>1878</Words>
  <Application>Microsoft Office PowerPoint</Application>
  <PresentationFormat>On-screen Show (4:3)</PresentationFormat>
  <Paragraphs>219</Paragraphs>
  <Slides>19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Brush Script Std</vt:lpstr>
      <vt:lpstr>Calibri</vt:lpstr>
      <vt:lpstr>Franklin Gothic Book</vt:lpstr>
      <vt:lpstr>Perpetua</vt:lpstr>
      <vt:lpstr>Wingdings 2</vt:lpstr>
      <vt:lpstr>Equity</vt:lpstr>
      <vt:lpstr>GOOD DOCUMENTATION PRACTICES IN CLINICAL LABORATORY</vt:lpstr>
      <vt:lpstr>What is Good Documentation Practice?</vt:lpstr>
      <vt:lpstr>Purpose of Laboratory Documentation</vt:lpstr>
      <vt:lpstr>Types of Documentation and Records in Laboratory</vt:lpstr>
      <vt:lpstr>What constitutes  Good  Documentation</vt:lpstr>
      <vt:lpstr>Documentation Process in the Laboratory</vt:lpstr>
      <vt:lpstr>Principles of Good Documentation Practice</vt:lpstr>
      <vt:lpstr>Benefits of Good Documentation Practice</vt:lpstr>
      <vt:lpstr>Data Entry</vt:lpstr>
      <vt:lpstr>Data Entry</vt:lpstr>
      <vt:lpstr>Why do people document poorly?</vt:lpstr>
      <vt:lpstr>Common Documentation Errors</vt:lpstr>
      <vt:lpstr>Corrections must be proper</vt:lpstr>
      <vt:lpstr>Corrections must be proper</vt:lpstr>
      <vt:lpstr>Do not….</vt:lpstr>
      <vt:lpstr>Document Review</vt:lpstr>
      <vt:lpstr>Accountability</vt:lpstr>
      <vt:lpstr>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DOCUMENTATION PRACTICES</dc:title>
  <dc:creator>Ken Awuondo</dc:creator>
  <cp:lastModifiedBy>Navdeep Kaur</cp:lastModifiedBy>
  <cp:revision>21</cp:revision>
  <dcterms:created xsi:type="dcterms:W3CDTF">2006-08-16T00:00:00Z</dcterms:created>
  <dcterms:modified xsi:type="dcterms:W3CDTF">2021-05-14T19:47:35Z</dcterms:modified>
</cp:coreProperties>
</file>