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9" r:id="rId4"/>
    <p:sldId id="258" r:id="rId5"/>
    <p:sldId id="265" r:id="rId6"/>
    <p:sldId id="266" r:id="rId7"/>
    <p:sldId id="267" r:id="rId8"/>
    <p:sldId id="273" r:id="rId9"/>
    <p:sldId id="260" r:id="rId10"/>
    <p:sldId id="276" r:id="rId11"/>
    <p:sldId id="261" r:id="rId12"/>
    <p:sldId id="262" r:id="rId13"/>
    <p:sldId id="277" r:id="rId14"/>
    <p:sldId id="278" r:id="rId15"/>
    <p:sldId id="264" r:id="rId16"/>
    <p:sldId id="263" r:id="rId17"/>
    <p:sldId id="280" r:id="rId18"/>
    <p:sldId id="275" r:id="rId19"/>
    <p:sldId id="268" r:id="rId20"/>
    <p:sldId id="269" r:id="rId21"/>
    <p:sldId id="270" r:id="rId22"/>
    <p:sldId id="271" r:id="rId23"/>
    <p:sldId id="272" r:id="rId24"/>
    <p:sldId id="279" r:id="rId25"/>
    <p:sldId id="286" r:id="rId26"/>
    <p:sldId id="284" r:id="rId27"/>
    <p:sldId id="285" r:id="rId28"/>
    <p:sldId id="2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6201388" y="0"/>
            <a:ext cx="5990612"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565150" y="768334"/>
            <a:ext cx="5066001" cy="2866405"/>
          </a:xfrm>
        </p:spPr>
        <p:txBody>
          <a:bodyPr anchor="t"/>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565150" y="4283239"/>
            <a:ext cx="5066001" cy="1475177"/>
          </a:xfrm>
        </p:spPr>
        <p:txBody>
          <a:bodyPr anchor="b"/>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566928" y="457200"/>
            <a:ext cx="3608205" cy="365125"/>
          </a:xfrm>
        </p:spPr>
        <p:txBody>
          <a:bodyPr/>
          <a:lstStyle>
            <a:lvl1pPr algn="l">
              <a:defRPr/>
            </a:lvl1pPr>
          </a:lstStyle>
          <a:p>
            <a:pPr algn="l"/>
            <a:fld id="{A5B0A250-5CC0-1746-B209-08E8B0DAE6AF}" type="datetimeFigureOut">
              <a:rPr lang="en-US" smtClean="0"/>
              <a:pPr algn="l"/>
              <a:t>8/26/2024</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964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8/26/2024</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7086480"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565150" y="6087110"/>
            <a:ext cx="733514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69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10290315" y="0"/>
            <a:ext cx="1901686"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8950095" y="976630"/>
            <a:ext cx="2268507"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565150" y="976630"/>
            <a:ext cx="8264057"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8/26/2024</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37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8928528" y="0"/>
            <a:ext cx="3263472"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8/26/2024</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7087169" y="6141085"/>
            <a:ext cx="813816"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565150" y="6087110"/>
            <a:ext cx="733583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78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6201388" y="0"/>
            <a:ext cx="5990612"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565150" y="768351"/>
            <a:ext cx="5066001" cy="2334768"/>
          </a:xfrm>
        </p:spPr>
        <p:txBody>
          <a:bodyPr anchor="t"/>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565150" y="4255453"/>
            <a:ext cx="5066001" cy="1500187"/>
          </a:xfrm>
        </p:spPr>
        <p:txBody>
          <a:bodyPr anchor="b"/>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8/26/2024</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4817335" y="6141085"/>
            <a:ext cx="813816"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565150" y="6087110"/>
            <a:ext cx="50660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41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10290315" y="0"/>
            <a:ext cx="1901686"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562851"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6389638" y="2365755"/>
            <a:ext cx="5239512"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8/26/2024</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72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10290315" y="0"/>
            <a:ext cx="1901686"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566928" y="768096"/>
            <a:ext cx="7333488"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562149"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562149"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6383066" y="2365756"/>
            <a:ext cx="5239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6383066" y="3189668"/>
            <a:ext cx="5239512" cy="2571557"/>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8/26/2024</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954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10290315" y="0"/>
            <a:ext cx="1901686"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8/26/2024</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681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8/26/2024</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83367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10290315" y="0"/>
            <a:ext cx="1901686"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565151" y="764973"/>
            <a:ext cx="3609982" cy="1395043"/>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5104832" y="770890"/>
            <a:ext cx="6112517" cy="4800570"/>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565150" y="2160016"/>
            <a:ext cx="3609983" cy="37089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8/26/2024</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80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10290315" y="0"/>
            <a:ext cx="1901686"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565150" y="770889"/>
            <a:ext cx="3609983" cy="1389127"/>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5223838" y="890816"/>
            <a:ext cx="6060136" cy="4870411"/>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565150" y="2160016"/>
            <a:ext cx="3609983" cy="360121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8/26/2024</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142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565150" y="770890"/>
            <a:ext cx="7335835"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565150" y="2160016"/>
            <a:ext cx="7335835"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566928" y="457200"/>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fld id="{A5B0A250-5CC0-1746-B209-08E8B0DAE6AF}" type="datetimeFigureOut">
              <a:rPr lang="en-US" smtClean="0"/>
              <a:pPr/>
              <a:t>8/26/2024</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565150" y="6141085"/>
            <a:ext cx="3608205" cy="365125"/>
          </a:xfrm>
          <a:prstGeom prst="rect">
            <a:avLst/>
          </a:prstGeom>
        </p:spPr>
        <p:txBody>
          <a:bodyPr vert="horz" lIns="91440" tIns="45720" rIns="91440" bIns="45720" rtlCol="0" anchor="ctr"/>
          <a:lstStyle>
            <a:lvl1pPr algn="l">
              <a:defRPr sz="1050"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10809678" y="6141085"/>
            <a:ext cx="813816" cy="365125"/>
          </a:xfrm>
          <a:prstGeom prst="rect">
            <a:avLst/>
          </a:prstGeom>
        </p:spPr>
        <p:txBody>
          <a:bodyPr vert="horz" lIns="91440" tIns="45720" rIns="91440" bIns="45720" rtlCol="0" anchor="ctr"/>
          <a:lstStyle>
            <a:lvl1pPr algn="r">
              <a:defRPr sz="1050"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778065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000" b="1"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10">
            <a:extLst>
              <a:ext uri="{FF2B5EF4-FFF2-40B4-BE49-F238E27FC236}">
                <a16:creationId xmlns:a16="http://schemas.microsoft.com/office/drawing/2014/main" id="{66F2B51C-9578-EB41-A17E-FFF9D491AD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6858000"/>
            <a:chOff x="10290315" y="0"/>
            <a:chExt cx="1901686" cy="6858000"/>
          </a:xfrm>
        </p:grpSpPr>
        <p:sp>
          <p:nvSpPr>
            <p:cNvPr id="12" name="Oval 11">
              <a:extLst>
                <a:ext uri="{FF2B5EF4-FFF2-40B4-BE49-F238E27FC236}">
                  <a16:creationId xmlns:a16="http://schemas.microsoft.com/office/drawing/2014/main" id="{14E9CAEA-4CF4-D249-8127-CD2FA20187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85">
              <a:extLst>
                <a:ext uri="{FF2B5EF4-FFF2-40B4-BE49-F238E27FC236}">
                  <a16:creationId xmlns:a16="http://schemas.microsoft.com/office/drawing/2014/main" id="{E51EDD93-C3A3-DF47-BCFC-43B049E34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86">
              <a:extLst>
                <a:ext uri="{FF2B5EF4-FFF2-40B4-BE49-F238E27FC236}">
                  <a16:creationId xmlns:a16="http://schemas.microsoft.com/office/drawing/2014/main" id="{D574DB0D-896A-D649-89B1-33753E1D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87">
              <a:extLst>
                <a:ext uri="{FF2B5EF4-FFF2-40B4-BE49-F238E27FC236}">
                  <a16:creationId xmlns:a16="http://schemas.microsoft.com/office/drawing/2014/main" id="{62256DD9-FEA3-4A40-80D1-B33F0FF158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88">
              <a:extLst>
                <a:ext uri="{FF2B5EF4-FFF2-40B4-BE49-F238E27FC236}">
                  <a16:creationId xmlns:a16="http://schemas.microsoft.com/office/drawing/2014/main" id="{534E9839-EAD7-3C49-8D10-E4BFE08208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89">
              <a:extLst>
                <a:ext uri="{FF2B5EF4-FFF2-40B4-BE49-F238E27FC236}">
                  <a16:creationId xmlns:a16="http://schemas.microsoft.com/office/drawing/2014/main" id="{DDFC3FA6-9BB5-A34E-9337-A2E9A1EED9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97">
              <a:extLst>
                <a:ext uri="{FF2B5EF4-FFF2-40B4-BE49-F238E27FC236}">
                  <a16:creationId xmlns:a16="http://schemas.microsoft.com/office/drawing/2014/main" id="{45000D9E-4AD7-5A4F-8E99-302F388C8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09CE380A-4343-4BD5-8340-50EDE4252560}"/>
              </a:ext>
            </a:extLst>
          </p:cNvPr>
          <p:cNvSpPr>
            <a:spLocks noGrp="1"/>
          </p:cNvSpPr>
          <p:nvPr>
            <p:ph type="ctrTitle"/>
          </p:nvPr>
        </p:nvSpPr>
        <p:spPr>
          <a:xfrm>
            <a:off x="4739751" y="768334"/>
            <a:ext cx="6811889" cy="3275160"/>
          </a:xfrm>
        </p:spPr>
        <p:txBody>
          <a:bodyPr>
            <a:normAutofit fontScale="90000"/>
          </a:bodyPr>
          <a:lstStyle/>
          <a:p>
            <a:r>
              <a:rPr lang="en-US" dirty="0">
                <a:latin typeface="Berkeley UC Davis Book" panose="02090402050306020404" pitchFamily="18" charset="0"/>
              </a:rPr>
              <a:t>Good Documentation Practices in the Clinical Laboratory</a:t>
            </a:r>
          </a:p>
        </p:txBody>
      </p:sp>
      <p:pic>
        <p:nvPicPr>
          <p:cNvPr id="24" name="Picture 3">
            <a:extLst>
              <a:ext uri="{FF2B5EF4-FFF2-40B4-BE49-F238E27FC236}">
                <a16:creationId xmlns:a16="http://schemas.microsoft.com/office/drawing/2014/main" id="{847DF445-229C-4DF9-88F4-ADBA5C137803}"/>
              </a:ext>
            </a:extLst>
          </p:cNvPr>
          <p:cNvPicPr>
            <a:picLocks noChangeAspect="1"/>
          </p:cNvPicPr>
          <p:nvPr/>
        </p:nvPicPr>
        <p:blipFill rotWithShape="1">
          <a:blip r:embed="rId2"/>
          <a:srcRect l="56033"/>
          <a:stretch/>
        </p:blipFill>
        <p:spPr>
          <a:xfrm>
            <a:off x="20" y="1"/>
            <a:ext cx="4173349" cy="6857999"/>
          </a:xfrm>
          <a:prstGeom prst="rect">
            <a:avLst/>
          </a:prstGeom>
        </p:spPr>
      </p:pic>
      <p:cxnSp>
        <p:nvCxnSpPr>
          <p:cNvPr id="20" name="Straight Connector 19">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39752" y="6087110"/>
            <a:ext cx="688374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BEA0924-34BF-4271-AF45-153704328B58}"/>
              </a:ext>
            </a:extLst>
          </p:cNvPr>
          <p:cNvSpPr txBox="1"/>
          <p:nvPr/>
        </p:nvSpPr>
        <p:spPr>
          <a:xfrm>
            <a:off x="4655890" y="5545123"/>
            <a:ext cx="5538696" cy="584775"/>
          </a:xfrm>
          <a:prstGeom prst="rect">
            <a:avLst/>
          </a:prstGeom>
          <a:noFill/>
        </p:spPr>
        <p:txBody>
          <a:bodyPr wrap="none" rtlCol="0">
            <a:spAutoFit/>
          </a:bodyPr>
          <a:lstStyle/>
          <a:p>
            <a:r>
              <a:rPr lang="en-US" sz="3200" i="1" dirty="0">
                <a:latin typeface="Berkeley UC Davis Book" panose="02090402050306020404" pitchFamily="18" charset="0"/>
              </a:rPr>
              <a:t>What is it and Why does it matter?</a:t>
            </a:r>
          </a:p>
        </p:txBody>
      </p:sp>
    </p:spTree>
    <p:extLst>
      <p:ext uri="{BB962C8B-B14F-4D97-AF65-F5344CB8AC3E}">
        <p14:creationId xmlns:p14="http://schemas.microsoft.com/office/powerpoint/2010/main" val="541540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06DFB0-89B3-4733-9805-155AF3FFBC87}"/>
              </a:ext>
            </a:extLst>
          </p:cNvPr>
          <p:cNvSpPr>
            <a:spLocks noGrp="1"/>
          </p:cNvSpPr>
          <p:nvPr>
            <p:ph type="title"/>
          </p:nvPr>
        </p:nvSpPr>
        <p:spPr>
          <a:xfrm>
            <a:off x="565150" y="347668"/>
            <a:ext cx="7557620" cy="1268984"/>
          </a:xfrm>
        </p:spPr>
        <p:txBody>
          <a:bodyPr vert="horz" lIns="91440" tIns="45720" rIns="91440" bIns="45720" rtlCol="0" anchor="t">
            <a:normAutofit/>
          </a:bodyPr>
          <a:lstStyle/>
          <a:p>
            <a:pPr>
              <a:lnSpc>
                <a:spcPct val="90000"/>
              </a:lnSpc>
            </a:pPr>
            <a:r>
              <a:rPr lang="en-US" dirty="0">
                <a:latin typeface="Berkeley UC Davis Book" panose="02090402050306020404" pitchFamily="18" charset="0"/>
              </a:rPr>
              <a:t>Temperatures, why do they matter?</a:t>
            </a:r>
          </a:p>
        </p:txBody>
      </p:sp>
      <p:sp>
        <p:nvSpPr>
          <p:cNvPr id="3" name="TextBox 2">
            <a:extLst>
              <a:ext uri="{FF2B5EF4-FFF2-40B4-BE49-F238E27FC236}">
                <a16:creationId xmlns:a16="http://schemas.microsoft.com/office/drawing/2014/main" id="{DF558A66-7078-4440-9BDE-54FB9A5BDACE}"/>
              </a:ext>
            </a:extLst>
          </p:cNvPr>
          <p:cNvSpPr txBox="1"/>
          <p:nvPr/>
        </p:nvSpPr>
        <p:spPr>
          <a:xfrm>
            <a:off x="565150" y="2102111"/>
            <a:ext cx="4133560" cy="2347054"/>
          </a:xfrm>
          <a:prstGeom prst="rect">
            <a:avLst/>
          </a:prstGeom>
        </p:spPr>
        <p:txBody>
          <a:bodyPr vert="horz" lIns="91440" tIns="45720" rIns="91440" bIns="45720" rtlCol="0">
            <a:normAutofit/>
          </a:bodyPr>
          <a:lstStyle/>
          <a:p>
            <a:pPr>
              <a:spcBef>
                <a:spcPts val="900"/>
              </a:spcBef>
            </a:pPr>
            <a:r>
              <a:rPr lang="en-US" sz="2800" dirty="0">
                <a:latin typeface="Berkeley UC Davis Book" panose="02090402050306020404" pitchFamily="18" charset="0"/>
              </a:rPr>
              <a:t>Temperatures must be recorded in any area where supplies, collection devices, reagents or patient samples are handled or stored</a:t>
            </a:r>
          </a:p>
        </p:txBody>
      </p:sp>
      <p:cxnSp>
        <p:nvCxnSpPr>
          <p:cNvPr id="13" name="Straight Connector 12">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3CAF06C-F344-4773-89E5-122116569D31}"/>
              </a:ext>
            </a:extLst>
          </p:cNvPr>
          <p:cNvPicPr>
            <a:picLocks noChangeAspect="1"/>
          </p:cNvPicPr>
          <p:nvPr/>
        </p:nvPicPr>
        <p:blipFill rotWithShape="1">
          <a:blip r:embed="rId2"/>
          <a:srcRect l="23343" r="24914" b="1"/>
          <a:stretch/>
        </p:blipFill>
        <p:spPr>
          <a:xfrm>
            <a:off x="6207854" y="945378"/>
            <a:ext cx="5329256" cy="4660520"/>
          </a:xfrm>
          <a:prstGeom prst="rect">
            <a:avLst/>
          </a:prstGeom>
        </p:spPr>
      </p:pic>
      <p:grpSp>
        <p:nvGrpSpPr>
          <p:cNvPr id="15" name="Group 14">
            <a:extLst>
              <a:ext uri="{FF2B5EF4-FFF2-40B4-BE49-F238E27FC236}">
                <a16:creationId xmlns:a16="http://schemas.microsoft.com/office/drawing/2014/main" id="{0D40C408-1C95-CC45-87A7-61CE8B1F93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6" name="Freeform 22">
              <a:extLst>
                <a:ext uri="{FF2B5EF4-FFF2-40B4-BE49-F238E27FC236}">
                  <a16:creationId xmlns:a16="http://schemas.microsoft.com/office/drawing/2014/main" id="{064C34AA-742A-4849-8CD3-EBD627656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4">
              <a:extLst>
                <a:ext uri="{FF2B5EF4-FFF2-40B4-BE49-F238E27FC236}">
                  <a16:creationId xmlns:a16="http://schemas.microsoft.com/office/drawing/2014/main" id="{EC6ED33D-9A7B-5247-BA45-456AE5F3B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143DF02F-6797-8A48-8141-360A16A5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7">
              <a:extLst>
                <a:ext uri="{FF2B5EF4-FFF2-40B4-BE49-F238E27FC236}">
                  <a16:creationId xmlns:a16="http://schemas.microsoft.com/office/drawing/2014/main" id="{FDD14875-9EDB-984E-9EDE-3C3A422D9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9997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57A5E1-1B5B-40CF-AF2D-91BDD4F57687}"/>
              </a:ext>
            </a:extLst>
          </p:cNvPr>
          <p:cNvSpPr>
            <a:spLocks noGrp="1"/>
          </p:cNvSpPr>
          <p:nvPr>
            <p:ph type="title"/>
          </p:nvPr>
        </p:nvSpPr>
        <p:spPr>
          <a:xfrm>
            <a:off x="382554" y="281449"/>
            <a:ext cx="7524491" cy="1268984"/>
          </a:xfrm>
        </p:spPr>
        <p:txBody>
          <a:bodyPr>
            <a:normAutofit/>
          </a:bodyPr>
          <a:lstStyle/>
          <a:p>
            <a:pPr>
              <a:lnSpc>
                <a:spcPct val="90000"/>
              </a:lnSpc>
            </a:pPr>
            <a:r>
              <a:rPr lang="en-US" dirty="0">
                <a:latin typeface="Berkeley UC Davis Book" panose="02090402050306020404" pitchFamily="18" charset="0"/>
              </a:rPr>
              <a:t>Temperatures, why do they matter?</a:t>
            </a:r>
          </a:p>
        </p:txBody>
      </p:sp>
      <p:sp>
        <p:nvSpPr>
          <p:cNvPr id="3" name="Content Placeholder 2">
            <a:extLst>
              <a:ext uri="{FF2B5EF4-FFF2-40B4-BE49-F238E27FC236}">
                <a16:creationId xmlns:a16="http://schemas.microsoft.com/office/drawing/2014/main" id="{A1C87744-9ED7-40E8-812F-818BA26B17EF}"/>
              </a:ext>
            </a:extLst>
          </p:cNvPr>
          <p:cNvSpPr>
            <a:spLocks noGrp="1"/>
          </p:cNvSpPr>
          <p:nvPr>
            <p:ph idx="1"/>
          </p:nvPr>
        </p:nvSpPr>
        <p:spPr>
          <a:xfrm>
            <a:off x="382555" y="1194319"/>
            <a:ext cx="6247943" cy="4892790"/>
          </a:xfrm>
        </p:spPr>
        <p:txBody>
          <a:bodyPr>
            <a:noAutofit/>
          </a:bodyPr>
          <a:lstStyle/>
          <a:p>
            <a:pPr>
              <a:lnSpc>
                <a:spcPct val="90000"/>
              </a:lnSpc>
            </a:pPr>
            <a:r>
              <a:rPr lang="en-US" sz="2200" dirty="0">
                <a:latin typeface="Berkeley UC Davis Book" panose="02090402050306020404" pitchFamily="18" charset="0"/>
              </a:rPr>
              <a:t>Vendors determined what temperature ranges will affect the use of their products (tubes, reagents, controls, swabs, </a:t>
            </a:r>
            <a:r>
              <a:rPr lang="en-US" sz="2200" dirty="0" err="1">
                <a:latin typeface="Berkeley UC Davis Book" panose="02090402050306020404" pitchFamily="18" charset="0"/>
              </a:rPr>
              <a:t>etc</a:t>
            </a:r>
            <a:r>
              <a:rPr lang="en-US" sz="2200" dirty="0">
                <a:latin typeface="Berkeley UC Davis Book" panose="02090402050306020404" pitchFamily="18" charset="0"/>
              </a:rPr>
              <a:t>)</a:t>
            </a:r>
          </a:p>
          <a:p>
            <a:pPr lvl="1">
              <a:lnSpc>
                <a:spcPct val="90000"/>
              </a:lnSpc>
            </a:pPr>
            <a:r>
              <a:rPr lang="en-US" sz="2200" dirty="0">
                <a:latin typeface="Berkeley UC Davis Book" panose="02090402050306020404" pitchFamily="18" charset="0"/>
              </a:rPr>
              <a:t>Storage requirements are listed on the collection device or in the product insert</a:t>
            </a:r>
          </a:p>
          <a:p>
            <a:pPr>
              <a:lnSpc>
                <a:spcPct val="90000"/>
              </a:lnSpc>
            </a:pPr>
            <a:r>
              <a:rPr lang="en-US" sz="2200" dirty="0">
                <a:latin typeface="Berkeley UC Davis Book" panose="02090402050306020404" pitchFamily="18" charset="0"/>
              </a:rPr>
              <a:t>Assay validation studies have determined at what temperatures products needs to be transported and stored before testing</a:t>
            </a:r>
          </a:p>
          <a:p>
            <a:pPr lvl="1">
              <a:lnSpc>
                <a:spcPct val="90000"/>
              </a:lnSpc>
            </a:pPr>
            <a:r>
              <a:rPr lang="en-US" sz="2200" dirty="0">
                <a:latin typeface="Berkeley UC Davis Book" panose="02090402050306020404" pitchFamily="18" charset="0"/>
              </a:rPr>
              <a:t>We may get incorrect results if temperatures are out of range!</a:t>
            </a:r>
          </a:p>
          <a:p>
            <a:pPr>
              <a:lnSpc>
                <a:spcPct val="90000"/>
              </a:lnSpc>
            </a:pPr>
            <a:r>
              <a:rPr lang="en-US" sz="2200" b="1" dirty="0">
                <a:latin typeface="Berkeley UC Davis Book" panose="02090402050306020404" pitchFamily="18" charset="0"/>
              </a:rPr>
              <a:t>BOTTOM LINE: When the temperature is out of range there is NO CONFIDENCE that those products are stable and provide intended test results</a:t>
            </a:r>
          </a:p>
        </p:txBody>
      </p:sp>
      <p:pic>
        <p:nvPicPr>
          <p:cNvPr id="5" name="Picture 4">
            <a:extLst>
              <a:ext uri="{FF2B5EF4-FFF2-40B4-BE49-F238E27FC236}">
                <a16:creationId xmlns:a16="http://schemas.microsoft.com/office/drawing/2014/main" id="{A3DF71BB-5625-4B61-9492-385DF6774F6E}"/>
              </a:ext>
            </a:extLst>
          </p:cNvPr>
          <p:cNvPicPr>
            <a:picLocks noChangeAspect="1"/>
          </p:cNvPicPr>
          <p:nvPr/>
        </p:nvPicPr>
        <p:blipFill>
          <a:blip r:embed="rId2"/>
          <a:stretch>
            <a:fillRect/>
          </a:stretch>
        </p:blipFill>
        <p:spPr>
          <a:xfrm>
            <a:off x="6743293" y="1199673"/>
            <a:ext cx="5060790" cy="4458654"/>
          </a:xfrm>
          <a:prstGeom prst="rect">
            <a:avLst/>
          </a:prstGeom>
        </p:spPr>
      </p:pic>
      <p:grpSp>
        <p:nvGrpSpPr>
          <p:cNvPr id="12" name="Group 11">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A0A01F17-907D-3541-BBAF-A33828880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03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CE1626-1F9F-493F-A303-CEF970189C1C}"/>
              </a:ext>
            </a:extLst>
          </p:cNvPr>
          <p:cNvSpPr>
            <a:spLocks noGrp="1"/>
          </p:cNvSpPr>
          <p:nvPr>
            <p:ph type="title"/>
          </p:nvPr>
        </p:nvSpPr>
        <p:spPr>
          <a:xfrm>
            <a:off x="565149" y="281449"/>
            <a:ext cx="7668997" cy="1268984"/>
          </a:xfrm>
        </p:spPr>
        <p:txBody>
          <a:bodyPr>
            <a:normAutofit/>
          </a:bodyPr>
          <a:lstStyle/>
          <a:p>
            <a:r>
              <a:rPr lang="en-US" dirty="0">
                <a:latin typeface="Berkeley UC Davis Book" panose="02090402050306020404" pitchFamily="18" charset="0"/>
              </a:rPr>
              <a:t>How to record temperatures</a:t>
            </a:r>
          </a:p>
        </p:txBody>
      </p:sp>
      <p:sp>
        <p:nvSpPr>
          <p:cNvPr id="3" name="Content Placeholder 2">
            <a:extLst>
              <a:ext uri="{FF2B5EF4-FFF2-40B4-BE49-F238E27FC236}">
                <a16:creationId xmlns:a16="http://schemas.microsoft.com/office/drawing/2014/main" id="{B9933BCC-74AC-4618-9D5D-1B7D0B45B53F}"/>
              </a:ext>
            </a:extLst>
          </p:cNvPr>
          <p:cNvSpPr>
            <a:spLocks noGrp="1"/>
          </p:cNvSpPr>
          <p:nvPr>
            <p:ph idx="1"/>
          </p:nvPr>
        </p:nvSpPr>
        <p:spPr>
          <a:xfrm>
            <a:off x="565149" y="1367406"/>
            <a:ext cx="8276847" cy="4641503"/>
          </a:xfrm>
        </p:spPr>
        <p:txBody>
          <a:bodyPr>
            <a:noAutofit/>
          </a:bodyPr>
          <a:lstStyle/>
          <a:p>
            <a:pPr>
              <a:lnSpc>
                <a:spcPct val="90000"/>
              </a:lnSpc>
            </a:pPr>
            <a:r>
              <a:rPr lang="en-US" dirty="0">
                <a:latin typeface="Berkeley UC Davis Book" panose="02090402050306020404" pitchFamily="18" charset="0"/>
              </a:rPr>
              <a:t>Traditional thermometer</a:t>
            </a:r>
          </a:p>
          <a:p>
            <a:pPr lvl="1">
              <a:lnSpc>
                <a:spcPct val="90000"/>
              </a:lnSpc>
            </a:pPr>
            <a:r>
              <a:rPr lang="en-US" sz="2400" dirty="0">
                <a:latin typeface="Berkeley UC Davis Book" panose="02090402050306020404" pitchFamily="18" charset="0"/>
              </a:rPr>
              <a:t>Read the temperature on the thermometer either by digital display or using hash marks on the thermometer column </a:t>
            </a:r>
          </a:p>
          <a:p>
            <a:pPr lvl="1">
              <a:lnSpc>
                <a:spcPct val="90000"/>
              </a:lnSpc>
            </a:pPr>
            <a:r>
              <a:rPr lang="en-US" sz="2400" dirty="0">
                <a:latin typeface="Berkeley UC Davis Book" panose="02090402050306020404" pitchFamily="18" charset="0"/>
              </a:rPr>
              <a:t>Compare reading to the acceptable range, listed on the log</a:t>
            </a:r>
          </a:p>
          <a:p>
            <a:pPr lvl="1">
              <a:lnSpc>
                <a:spcPct val="90000"/>
              </a:lnSpc>
            </a:pPr>
            <a:r>
              <a:rPr lang="en-US" sz="2400" dirty="0">
                <a:latin typeface="Berkeley UC Davis Book" panose="02090402050306020404" pitchFamily="18" charset="0"/>
              </a:rPr>
              <a:t>Record on the log with date and initials. If it is above or below the range DO NOT IGNORE IT. Perform and document corrective action.</a:t>
            </a:r>
          </a:p>
          <a:p>
            <a:pPr lvl="2">
              <a:lnSpc>
                <a:spcPct val="90000"/>
              </a:lnSpc>
            </a:pPr>
            <a:r>
              <a:rPr lang="en-US" sz="2200" dirty="0">
                <a:latin typeface="Berkeley UC Davis Book" panose="02090402050306020404" pitchFamily="18" charset="0"/>
              </a:rPr>
              <a:t>If issue needs escalation to be resolved, inform your lead or supervisor and document</a:t>
            </a:r>
          </a:p>
          <a:p>
            <a:pPr lvl="1">
              <a:lnSpc>
                <a:spcPct val="90000"/>
              </a:lnSpc>
            </a:pPr>
            <a:r>
              <a:rPr lang="en-US" sz="2400" dirty="0">
                <a:latin typeface="Berkeley UC Davis Book" panose="02090402050306020404" pitchFamily="18" charset="0"/>
              </a:rPr>
              <a:t>Ensure the thermometer you’re using is the primary thermometer (</a:t>
            </a:r>
            <a:r>
              <a:rPr lang="en-US" sz="2400" dirty="0" err="1">
                <a:latin typeface="Berkeley UC Davis Book" panose="02090402050306020404" pitchFamily="18" charset="0"/>
              </a:rPr>
              <a:t>ie</a:t>
            </a:r>
            <a:r>
              <a:rPr lang="en-US" sz="2400" dirty="0">
                <a:latin typeface="Berkeley UC Davis Book" panose="02090402050306020404" pitchFamily="18" charset="0"/>
              </a:rPr>
              <a:t>, not the thermometer built into a fridge)</a:t>
            </a:r>
          </a:p>
        </p:txBody>
      </p:sp>
      <p:grpSp>
        <p:nvGrpSpPr>
          <p:cNvPr id="14" name="Group 13">
            <a:extLst>
              <a:ext uri="{FF2B5EF4-FFF2-40B4-BE49-F238E27FC236}">
                <a16:creationId xmlns:a16="http://schemas.microsoft.com/office/drawing/2014/main" id="{2ACBB827-9A2D-D449-9686-F47D2A20EF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5" name="Freeform 21">
              <a:extLst>
                <a:ext uri="{FF2B5EF4-FFF2-40B4-BE49-F238E27FC236}">
                  <a16:creationId xmlns:a16="http://schemas.microsoft.com/office/drawing/2014/main" id="{9B921EC8-AD62-E940-80A2-682AC7104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3">
              <a:extLst>
                <a:ext uri="{FF2B5EF4-FFF2-40B4-BE49-F238E27FC236}">
                  <a16:creationId xmlns:a16="http://schemas.microsoft.com/office/drawing/2014/main" id="{6DBDC735-9A9C-6340-B1E4-3576B27ED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5">
              <a:extLst>
                <a:ext uri="{FF2B5EF4-FFF2-40B4-BE49-F238E27FC236}">
                  <a16:creationId xmlns:a16="http://schemas.microsoft.com/office/drawing/2014/main" id="{E3F399C2-198A-1347-8B48-1B1D508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26">
              <a:extLst>
                <a:ext uri="{FF2B5EF4-FFF2-40B4-BE49-F238E27FC236}">
                  <a16:creationId xmlns:a16="http://schemas.microsoft.com/office/drawing/2014/main" id="{4AB3593B-CA05-1845-839E-90B9B70EC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0" name="Straight Connector 19">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766899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2E4D142-8C3B-4A76-9FCB-5B71CF9CC5B6}"/>
              </a:ext>
            </a:extLst>
          </p:cNvPr>
          <p:cNvPicPr>
            <a:picLocks noChangeAspect="1"/>
          </p:cNvPicPr>
          <p:nvPr/>
        </p:nvPicPr>
        <p:blipFill>
          <a:blip r:embed="rId2"/>
          <a:stretch>
            <a:fillRect/>
          </a:stretch>
        </p:blipFill>
        <p:spPr>
          <a:xfrm>
            <a:off x="8607463" y="1814287"/>
            <a:ext cx="2248214" cy="3229426"/>
          </a:xfrm>
          <a:prstGeom prst="rect">
            <a:avLst/>
          </a:prstGeom>
        </p:spPr>
      </p:pic>
    </p:spTree>
    <p:extLst>
      <p:ext uri="{BB962C8B-B14F-4D97-AF65-F5344CB8AC3E}">
        <p14:creationId xmlns:p14="http://schemas.microsoft.com/office/powerpoint/2010/main" val="302200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C6FDCE-9E9B-4625-BA3F-F79125CB00B6}"/>
              </a:ext>
            </a:extLst>
          </p:cNvPr>
          <p:cNvSpPr>
            <a:spLocks noGrp="1"/>
          </p:cNvSpPr>
          <p:nvPr>
            <p:ph type="title"/>
          </p:nvPr>
        </p:nvSpPr>
        <p:spPr>
          <a:xfrm>
            <a:off x="563464" y="281449"/>
            <a:ext cx="6400999" cy="1268984"/>
          </a:xfrm>
        </p:spPr>
        <p:txBody>
          <a:bodyPr>
            <a:normAutofit/>
          </a:bodyPr>
          <a:lstStyle/>
          <a:p>
            <a:r>
              <a:rPr lang="en-US" dirty="0">
                <a:latin typeface="Berkeley UC Davis Book" panose="02090402050306020404" pitchFamily="18" charset="0"/>
              </a:rPr>
              <a:t>How to record temperatures</a:t>
            </a:r>
          </a:p>
        </p:txBody>
      </p:sp>
      <p:sp>
        <p:nvSpPr>
          <p:cNvPr id="3" name="Content Placeholder 2">
            <a:extLst>
              <a:ext uri="{FF2B5EF4-FFF2-40B4-BE49-F238E27FC236}">
                <a16:creationId xmlns:a16="http://schemas.microsoft.com/office/drawing/2014/main" id="{4BFAD585-349E-479B-9D50-5981EECD3261}"/>
              </a:ext>
            </a:extLst>
          </p:cNvPr>
          <p:cNvSpPr>
            <a:spLocks noGrp="1"/>
          </p:cNvSpPr>
          <p:nvPr>
            <p:ph idx="1"/>
          </p:nvPr>
        </p:nvSpPr>
        <p:spPr>
          <a:xfrm>
            <a:off x="561777" y="1212985"/>
            <a:ext cx="6972877" cy="4548244"/>
          </a:xfrm>
        </p:spPr>
        <p:txBody>
          <a:bodyPr>
            <a:normAutofit/>
          </a:bodyPr>
          <a:lstStyle/>
          <a:p>
            <a:pPr>
              <a:lnSpc>
                <a:spcPct val="90000"/>
              </a:lnSpc>
            </a:pPr>
            <a:r>
              <a:rPr lang="en-US" sz="2000" dirty="0">
                <a:latin typeface="Berkeley UC Davis Book" panose="02090402050306020404" pitchFamily="18" charset="0"/>
              </a:rPr>
              <a:t>Min/Max Thermometer</a:t>
            </a:r>
          </a:p>
          <a:p>
            <a:pPr lvl="1">
              <a:lnSpc>
                <a:spcPct val="90000"/>
              </a:lnSpc>
            </a:pPr>
            <a:r>
              <a:rPr lang="en-US" dirty="0">
                <a:latin typeface="Berkeley UC Davis Book" panose="02090402050306020404" pitchFamily="18" charset="0"/>
              </a:rPr>
              <a:t>Min/Max thermometers must be used in any location that is not operational 7 days per week</a:t>
            </a:r>
          </a:p>
          <a:p>
            <a:pPr lvl="1">
              <a:lnSpc>
                <a:spcPct val="90000"/>
              </a:lnSpc>
            </a:pPr>
            <a:r>
              <a:rPr lang="en-US" dirty="0">
                <a:latin typeface="Berkeley UC Davis Book" panose="02090402050306020404" pitchFamily="18" charset="0"/>
              </a:rPr>
              <a:t>The digital screen will display 3 temperatures, an average for the recording period, a MIN and a MAX.</a:t>
            </a:r>
          </a:p>
          <a:p>
            <a:pPr lvl="1">
              <a:lnSpc>
                <a:spcPct val="90000"/>
              </a:lnSpc>
            </a:pPr>
            <a:r>
              <a:rPr lang="en-US" dirty="0">
                <a:latin typeface="Berkeley UC Davis Book" panose="02090402050306020404" pitchFamily="18" charset="0"/>
              </a:rPr>
              <a:t>The values labeled as MIN and MAX should be recorded on the log in their respective box (Make sure you put them in the right box!)</a:t>
            </a:r>
          </a:p>
          <a:p>
            <a:pPr lvl="1">
              <a:lnSpc>
                <a:spcPct val="90000"/>
              </a:lnSpc>
            </a:pPr>
            <a:r>
              <a:rPr lang="en-US" dirty="0">
                <a:latin typeface="Berkeley UC Davis Book" panose="02090402050306020404" pitchFamily="18" charset="0"/>
              </a:rPr>
              <a:t>If you notice the min or max is above/below the range DO NOT ignore it! Perform and document Corrective Action</a:t>
            </a:r>
          </a:p>
          <a:p>
            <a:pPr lvl="1">
              <a:lnSpc>
                <a:spcPct val="90000"/>
              </a:lnSpc>
            </a:pPr>
            <a:r>
              <a:rPr lang="en-US" dirty="0">
                <a:latin typeface="Berkeley UC Davis Book" panose="02090402050306020404" pitchFamily="18" charset="0"/>
              </a:rPr>
              <a:t>Press the Memory Clear button on the front of the thermometer after logging the daily reading—this resets the thermometer to start recording the min and max until the next reading</a:t>
            </a:r>
          </a:p>
          <a:p>
            <a:pPr>
              <a:lnSpc>
                <a:spcPct val="90000"/>
              </a:lnSpc>
            </a:pPr>
            <a:endParaRPr lang="en-US" sz="1600" dirty="0"/>
          </a:p>
        </p:txBody>
      </p:sp>
      <p:grpSp>
        <p:nvGrpSpPr>
          <p:cNvPr id="23" name="Group 10">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27" name="Straight Connector 16">
            <a:extLst>
              <a:ext uri="{FF2B5EF4-FFF2-40B4-BE49-F238E27FC236}">
                <a16:creationId xmlns:a16="http://schemas.microsoft.com/office/drawing/2014/main" id="{EEA70831-9A8D-3B4D-8EA5-EE32F93E94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640437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752766B-DDC3-45EC-8106-9765765984E4}"/>
              </a:ext>
            </a:extLst>
          </p:cNvPr>
          <p:cNvPicPr>
            <a:picLocks noChangeAspect="1"/>
          </p:cNvPicPr>
          <p:nvPr/>
        </p:nvPicPr>
        <p:blipFill>
          <a:blip r:embed="rId2"/>
          <a:stretch>
            <a:fillRect/>
          </a:stretch>
        </p:blipFill>
        <p:spPr>
          <a:xfrm>
            <a:off x="7534656" y="1150552"/>
            <a:ext cx="4002456" cy="4548245"/>
          </a:xfrm>
          <a:prstGeom prst="rect">
            <a:avLst/>
          </a:prstGeom>
        </p:spPr>
      </p:pic>
    </p:spTree>
    <p:extLst>
      <p:ext uri="{BB962C8B-B14F-4D97-AF65-F5344CB8AC3E}">
        <p14:creationId xmlns:p14="http://schemas.microsoft.com/office/powerpoint/2010/main" val="365683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C0CA8A-C00A-4DE6-9488-A7EC39C6D54C}"/>
              </a:ext>
            </a:extLst>
          </p:cNvPr>
          <p:cNvSpPr>
            <a:spLocks noGrp="1"/>
          </p:cNvSpPr>
          <p:nvPr>
            <p:ph type="title"/>
          </p:nvPr>
        </p:nvSpPr>
        <p:spPr>
          <a:xfrm>
            <a:off x="565150" y="281449"/>
            <a:ext cx="6167967" cy="1268984"/>
          </a:xfrm>
        </p:spPr>
        <p:txBody>
          <a:bodyPr>
            <a:normAutofit/>
          </a:bodyPr>
          <a:lstStyle/>
          <a:p>
            <a:pPr>
              <a:lnSpc>
                <a:spcPct val="90000"/>
              </a:lnSpc>
            </a:pPr>
            <a:r>
              <a:rPr lang="en-US" dirty="0">
                <a:latin typeface="Berkeley UC Davis Book" panose="02090402050306020404" pitchFamily="18" charset="0"/>
              </a:rPr>
              <a:t>How to record temperatures</a:t>
            </a:r>
          </a:p>
        </p:txBody>
      </p:sp>
      <p:sp>
        <p:nvSpPr>
          <p:cNvPr id="3" name="Content Placeholder 2">
            <a:extLst>
              <a:ext uri="{FF2B5EF4-FFF2-40B4-BE49-F238E27FC236}">
                <a16:creationId xmlns:a16="http://schemas.microsoft.com/office/drawing/2014/main" id="{FDDF4889-DA63-4105-8EBC-5942CFCC1126}"/>
              </a:ext>
            </a:extLst>
          </p:cNvPr>
          <p:cNvSpPr>
            <a:spLocks noGrp="1"/>
          </p:cNvSpPr>
          <p:nvPr>
            <p:ph idx="1"/>
          </p:nvPr>
        </p:nvSpPr>
        <p:spPr>
          <a:xfrm>
            <a:off x="565150" y="1751460"/>
            <a:ext cx="4949241" cy="3601212"/>
          </a:xfrm>
        </p:spPr>
        <p:txBody>
          <a:bodyPr>
            <a:normAutofit/>
          </a:bodyPr>
          <a:lstStyle/>
          <a:p>
            <a:r>
              <a:rPr lang="en-US" dirty="0">
                <a:latin typeface="Berkeley UC Davis Book" panose="02090402050306020404" pitchFamily="18" charset="0"/>
              </a:rPr>
              <a:t>Refer to section policies for any alternative types of thermometers or temperature recording devices</a:t>
            </a:r>
          </a:p>
          <a:p>
            <a:r>
              <a:rPr lang="en-US" dirty="0">
                <a:latin typeface="Berkeley UC Davis Book" panose="02090402050306020404" pitchFamily="18" charset="0"/>
              </a:rPr>
              <a:t>NOTE: All laboratory thermometers must be NIST calibrated, if you notice there is no calibration date on the thermometer, notify your Supervisor!</a:t>
            </a:r>
          </a:p>
          <a:p>
            <a:endParaRPr lang="en-US" sz="2200" dirty="0"/>
          </a:p>
        </p:txBody>
      </p:sp>
      <p:cxnSp>
        <p:nvCxnSpPr>
          <p:cNvPr id="11" name="Straight Connector 10">
            <a:extLst>
              <a:ext uri="{FF2B5EF4-FFF2-40B4-BE49-F238E27FC236}">
                <a16:creationId xmlns:a16="http://schemas.microsoft.com/office/drawing/2014/main" id="{BF3CF3DF-4809-5B42-9F22-981391379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0D9FE9B-912F-45AF-B05F-0F6BC44DFC86}"/>
              </a:ext>
            </a:extLst>
          </p:cNvPr>
          <p:cNvPicPr>
            <a:picLocks noChangeAspect="1"/>
          </p:cNvPicPr>
          <p:nvPr/>
        </p:nvPicPr>
        <p:blipFill rotWithShape="1">
          <a:blip r:embed="rId2"/>
          <a:srcRect r="3089"/>
          <a:stretch/>
        </p:blipFill>
        <p:spPr>
          <a:xfrm>
            <a:off x="6498131" y="1651212"/>
            <a:ext cx="5281573" cy="4618820"/>
          </a:xfrm>
          <a:prstGeom prst="rect">
            <a:avLst/>
          </a:prstGeom>
        </p:spPr>
      </p:pic>
      <p:grpSp>
        <p:nvGrpSpPr>
          <p:cNvPr id="13" name="Group 12">
            <a:extLst>
              <a:ext uri="{FF2B5EF4-FFF2-40B4-BE49-F238E27FC236}">
                <a16:creationId xmlns:a16="http://schemas.microsoft.com/office/drawing/2014/main" id="{0D40C408-1C95-CC45-87A7-61CE8B1F936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4" name="Freeform 22">
              <a:extLst>
                <a:ext uri="{FF2B5EF4-FFF2-40B4-BE49-F238E27FC236}">
                  <a16:creationId xmlns:a16="http://schemas.microsoft.com/office/drawing/2014/main" id="{064C34AA-742A-4849-8CD3-EBD627656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24">
              <a:extLst>
                <a:ext uri="{FF2B5EF4-FFF2-40B4-BE49-F238E27FC236}">
                  <a16:creationId xmlns:a16="http://schemas.microsoft.com/office/drawing/2014/main" id="{EC6ED33D-9A7B-5247-BA45-456AE5F3B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26">
              <a:extLst>
                <a:ext uri="{FF2B5EF4-FFF2-40B4-BE49-F238E27FC236}">
                  <a16:creationId xmlns:a16="http://schemas.microsoft.com/office/drawing/2014/main" id="{143DF02F-6797-8A48-8141-360A16A5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27">
              <a:extLst>
                <a:ext uri="{FF2B5EF4-FFF2-40B4-BE49-F238E27FC236}">
                  <a16:creationId xmlns:a16="http://schemas.microsoft.com/office/drawing/2014/main" id="{FDD14875-9EDB-984E-9EDE-3C3A422D9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3663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3BA39E-EDDD-41B7-B8EF-C117E98B0435}"/>
              </a:ext>
            </a:extLst>
          </p:cNvPr>
          <p:cNvPicPr>
            <a:picLocks noChangeAspect="1"/>
          </p:cNvPicPr>
          <p:nvPr/>
        </p:nvPicPr>
        <p:blipFill>
          <a:blip r:embed="rId2"/>
          <a:stretch>
            <a:fillRect/>
          </a:stretch>
        </p:blipFill>
        <p:spPr>
          <a:xfrm>
            <a:off x="1126586" y="1252988"/>
            <a:ext cx="5624989" cy="4622410"/>
          </a:xfrm>
          <a:prstGeom prst="rect">
            <a:avLst/>
          </a:prstGeom>
        </p:spPr>
      </p:pic>
      <p:sp>
        <p:nvSpPr>
          <p:cNvPr id="2" name="TextBox 1">
            <a:extLst>
              <a:ext uri="{FF2B5EF4-FFF2-40B4-BE49-F238E27FC236}">
                <a16:creationId xmlns:a16="http://schemas.microsoft.com/office/drawing/2014/main" id="{EFEB0DD9-13D4-447C-87BA-99B8540424A5}"/>
              </a:ext>
            </a:extLst>
          </p:cNvPr>
          <p:cNvSpPr txBox="1"/>
          <p:nvPr/>
        </p:nvSpPr>
        <p:spPr>
          <a:xfrm>
            <a:off x="461449" y="185091"/>
            <a:ext cx="3788025" cy="707886"/>
          </a:xfrm>
          <a:prstGeom prst="rect">
            <a:avLst/>
          </a:prstGeom>
          <a:noFill/>
        </p:spPr>
        <p:txBody>
          <a:bodyPr wrap="none" rtlCol="0">
            <a:spAutoFit/>
          </a:bodyPr>
          <a:lstStyle/>
          <a:p>
            <a:r>
              <a:rPr lang="en-US" sz="4000" b="1" dirty="0">
                <a:latin typeface="Berkeley UC Davis Book" panose="02090402050306020404" pitchFamily="18" charset="0"/>
              </a:rPr>
              <a:t>Corrective Action</a:t>
            </a:r>
          </a:p>
        </p:txBody>
      </p:sp>
    </p:spTree>
    <p:extLst>
      <p:ext uri="{BB962C8B-B14F-4D97-AF65-F5344CB8AC3E}">
        <p14:creationId xmlns:p14="http://schemas.microsoft.com/office/powerpoint/2010/main" val="318668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AE7D0-4514-446D-9D29-F0DA6E8329E7}"/>
              </a:ext>
            </a:extLst>
          </p:cNvPr>
          <p:cNvSpPr>
            <a:spLocks noGrp="1"/>
          </p:cNvSpPr>
          <p:nvPr>
            <p:ph type="title"/>
          </p:nvPr>
        </p:nvSpPr>
        <p:spPr>
          <a:xfrm>
            <a:off x="565149" y="177272"/>
            <a:ext cx="7335835" cy="1268984"/>
          </a:xfrm>
        </p:spPr>
        <p:txBody>
          <a:bodyPr/>
          <a:lstStyle/>
          <a:p>
            <a:r>
              <a:rPr lang="en-US" dirty="0">
                <a:latin typeface="Berkeley UC Davis Book" panose="02090402050306020404" pitchFamily="18" charset="0"/>
              </a:rPr>
              <a:t>Corrective Action: Temperature</a:t>
            </a:r>
          </a:p>
        </p:txBody>
      </p:sp>
      <p:sp>
        <p:nvSpPr>
          <p:cNvPr id="3" name="Content Placeholder 2">
            <a:extLst>
              <a:ext uri="{FF2B5EF4-FFF2-40B4-BE49-F238E27FC236}">
                <a16:creationId xmlns:a16="http://schemas.microsoft.com/office/drawing/2014/main" id="{83A87314-3DEB-4AF1-B0D2-3E4842079C10}"/>
              </a:ext>
            </a:extLst>
          </p:cNvPr>
          <p:cNvSpPr>
            <a:spLocks noGrp="1"/>
          </p:cNvSpPr>
          <p:nvPr>
            <p:ph idx="1"/>
          </p:nvPr>
        </p:nvSpPr>
        <p:spPr>
          <a:xfrm>
            <a:off x="565150" y="1317072"/>
            <a:ext cx="7335835" cy="4729164"/>
          </a:xfrm>
        </p:spPr>
        <p:txBody>
          <a:bodyPr>
            <a:normAutofit/>
          </a:bodyPr>
          <a:lstStyle/>
          <a:p>
            <a:r>
              <a:rPr lang="en-US" dirty="0">
                <a:latin typeface="Berkeley UC Davis Book" panose="02090402050306020404" pitchFamily="18" charset="0"/>
              </a:rPr>
              <a:t>If the temperature is above or below the range, you MUST document corrective action!</a:t>
            </a:r>
          </a:p>
          <a:p>
            <a:r>
              <a:rPr lang="en-US" dirty="0">
                <a:latin typeface="Berkeley UC Davis Book" panose="02090402050306020404" pitchFamily="18" charset="0"/>
              </a:rPr>
              <a:t>Examples of corrective action:</a:t>
            </a:r>
          </a:p>
          <a:p>
            <a:pPr lvl="1"/>
            <a:r>
              <a:rPr lang="en-US" dirty="0">
                <a:latin typeface="Berkeley UC Davis Book" panose="02090402050306020404" pitchFamily="18" charset="0"/>
              </a:rPr>
              <a:t>Call to PO&amp;M for fridges/freezers out of range</a:t>
            </a:r>
          </a:p>
          <a:p>
            <a:pPr lvl="1"/>
            <a:r>
              <a:rPr lang="en-US" dirty="0">
                <a:latin typeface="Berkeley UC Davis Book" panose="02090402050306020404" pitchFamily="18" charset="0"/>
              </a:rPr>
              <a:t>Removing all reagents/equipment to an alternative temperature-controlled area</a:t>
            </a:r>
          </a:p>
          <a:p>
            <a:pPr lvl="1"/>
            <a:r>
              <a:rPr lang="en-US" dirty="0">
                <a:latin typeface="Berkeley UC Davis Book" panose="02090402050306020404" pitchFamily="18" charset="0"/>
              </a:rPr>
              <a:t>Make sure the fridge/freezer door is firmly closed and retake temperatures in 1-2 hours to ensure it has corrected</a:t>
            </a:r>
          </a:p>
          <a:p>
            <a:r>
              <a:rPr lang="en-US" dirty="0">
                <a:latin typeface="Berkeley UC Davis Book" panose="02090402050306020404" pitchFamily="18" charset="0"/>
              </a:rPr>
              <a:t>BOTTOM LINE: Do not ignore it and ALWAYS document what you did about it!</a:t>
            </a:r>
          </a:p>
        </p:txBody>
      </p:sp>
    </p:spTree>
    <p:extLst>
      <p:ext uri="{BB962C8B-B14F-4D97-AF65-F5344CB8AC3E}">
        <p14:creationId xmlns:p14="http://schemas.microsoft.com/office/powerpoint/2010/main" val="62633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F1C696-EB47-4A3C-8A56-7D64329B0D89}"/>
              </a:ext>
            </a:extLst>
          </p:cNvPr>
          <p:cNvSpPr>
            <a:spLocks noGrp="1"/>
          </p:cNvSpPr>
          <p:nvPr>
            <p:ph type="title"/>
          </p:nvPr>
        </p:nvSpPr>
        <p:spPr>
          <a:xfrm>
            <a:off x="565151" y="315220"/>
            <a:ext cx="8597510" cy="1268984"/>
          </a:xfrm>
        </p:spPr>
        <p:txBody>
          <a:bodyPr>
            <a:normAutofit/>
          </a:bodyPr>
          <a:lstStyle/>
          <a:p>
            <a:pPr>
              <a:lnSpc>
                <a:spcPct val="90000"/>
              </a:lnSpc>
            </a:pPr>
            <a:r>
              <a:rPr lang="en-US" dirty="0">
                <a:latin typeface="Berkeley UC Davis Book" panose="02090402050306020404" pitchFamily="18" charset="0"/>
              </a:rPr>
              <a:t>Corrective Action: Equipment/QC issues</a:t>
            </a:r>
            <a:endParaRPr lang="en-US" dirty="0"/>
          </a:p>
        </p:txBody>
      </p:sp>
      <p:sp>
        <p:nvSpPr>
          <p:cNvPr id="3" name="Content Placeholder 2">
            <a:extLst>
              <a:ext uri="{FF2B5EF4-FFF2-40B4-BE49-F238E27FC236}">
                <a16:creationId xmlns:a16="http://schemas.microsoft.com/office/drawing/2014/main" id="{ACCCDA2D-4297-478C-B769-831B3351DD6B}"/>
              </a:ext>
            </a:extLst>
          </p:cNvPr>
          <p:cNvSpPr>
            <a:spLocks noGrp="1"/>
          </p:cNvSpPr>
          <p:nvPr>
            <p:ph idx="1"/>
          </p:nvPr>
        </p:nvSpPr>
        <p:spPr>
          <a:xfrm>
            <a:off x="628977" y="1394988"/>
            <a:ext cx="4904076" cy="4068022"/>
          </a:xfrm>
        </p:spPr>
        <p:txBody>
          <a:bodyPr>
            <a:normAutofit lnSpcReduction="10000"/>
          </a:bodyPr>
          <a:lstStyle/>
          <a:p>
            <a:pPr>
              <a:lnSpc>
                <a:spcPct val="90000"/>
              </a:lnSpc>
            </a:pPr>
            <a:r>
              <a:rPr lang="en-US" dirty="0">
                <a:latin typeface="Berkeley UC Davis Book" panose="02090402050306020404" pitchFamily="18" charset="0"/>
              </a:rPr>
              <a:t>Quality control records will vary between sections and equipment</a:t>
            </a:r>
          </a:p>
          <a:p>
            <a:pPr>
              <a:lnSpc>
                <a:spcPct val="90000"/>
              </a:lnSpc>
            </a:pPr>
            <a:r>
              <a:rPr lang="en-US" dirty="0">
                <a:latin typeface="Berkeley UC Davis Book" panose="02090402050306020404" pitchFamily="18" charset="0"/>
              </a:rPr>
              <a:t>Electronic Quality Control is recorded within the middleware or LIS system</a:t>
            </a:r>
          </a:p>
          <a:p>
            <a:pPr lvl="1">
              <a:lnSpc>
                <a:spcPct val="90000"/>
              </a:lnSpc>
            </a:pPr>
            <a:r>
              <a:rPr lang="en-US" sz="2400" i="1" dirty="0">
                <a:latin typeface="Berkeley UC Davis Book" panose="02090402050306020404" pitchFamily="18" charset="0"/>
              </a:rPr>
              <a:t>Refer to section policies and procedures regarding how to document corrective action</a:t>
            </a:r>
          </a:p>
          <a:p>
            <a:pPr>
              <a:lnSpc>
                <a:spcPct val="90000"/>
              </a:lnSpc>
            </a:pPr>
            <a:r>
              <a:rPr lang="en-US" dirty="0">
                <a:latin typeface="Berkeley UC Davis Book" panose="02090402050306020404" pitchFamily="18" charset="0"/>
              </a:rPr>
              <a:t>Paper Quality Control is recorded on a paper log, which is retained for at least 3 years (10 years for Transfusion Services)</a:t>
            </a:r>
          </a:p>
          <a:p>
            <a:pPr marL="0" indent="0">
              <a:lnSpc>
                <a:spcPct val="90000"/>
              </a:lnSpc>
              <a:buNone/>
            </a:pPr>
            <a:endParaRPr lang="en-US" sz="1500" dirty="0">
              <a:latin typeface="Berkeley UC Davis Book" panose="02090402050306020404" pitchFamily="18" charset="0"/>
            </a:endParaRPr>
          </a:p>
          <a:p>
            <a:pPr>
              <a:lnSpc>
                <a:spcPct val="90000"/>
              </a:lnSpc>
            </a:pPr>
            <a:endParaRPr lang="en-US" sz="1500" dirty="0">
              <a:latin typeface="Berkeley UC Davis Book" panose="02090402050306020404" pitchFamily="18" charset="0"/>
            </a:endParaRPr>
          </a:p>
          <a:p>
            <a:pPr>
              <a:lnSpc>
                <a:spcPct val="90000"/>
              </a:lnSpc>
            </a:pPr>
            <a:endParaRPr lang="en-US" sz="1500" dirty="0"/>
          </a:p>
        </p:txBody>
      </p:sp>
      <p:pic>
        <p:nvPicPr>
          <p:cNvPr id="5" name="Picture 4">
            <a:extLst>
              <a:ext uri="{FF2B5EF4-FFF2-40B4-BE49-F238E27FC236}">
                <a16:creationId xmlns:a16="http://schemas.microsoft.com/office/drawing/2014/main" id="{A688DDEC-D21A-4CB8-8445-39C3C836B9CC}"/>
              </a:ext>
            </a:extLst>
          </p:cNvPr>
          <p:cNvPicPr>
            <a:picLocks noChangeAspect="1"/>
          </p:cNvPicPr>
          <p:nvPr/>
        </p:nvPicPr>
        <p:blipFill>
          <a:blip r:embed="rId2"/>
          <a:stretch>
            <a:fillRect/>
          </a:stretch>
        </p:blipFill>
        <p:spPr>
          <a:xfrm>
            <a:off x="5890190" y="1588736"/>
            <a:ext cx="5530849" cy="3680527"/>
          </a:xfrm>
          <a:prstGeom prst="rect">
            <a:avLst/>
          </a:prstGeom>
        </p:spPr>
      </p:pic>
      <p:grpSp>
        <p:nvGrpSpPr>
          <p:cNvPr id="12" name="Group 11">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A0A01F17-907D-3541-BBAF-A33828880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739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90C73-46B5-4976-81ED-575281EAC933}"/>
              </a:ext>
            </a:extLst>
          </p:cNvPr>
          <p:cNvSpPr>
            <a:spLocks noGrp="1"/>
          </p:cNvSpPr>
          <p:nvPr>
            <p:ph type="title"/>
          </p:nvPr>
        </p:nvSpPr>
        <p:spPr>
          <a:xfrm>
            <a:off x="565150" y="170991"/>
            <a:ext cx="8702288" cy="1268984"/>
          </a:xfrm>
        </p:spPr>
        <p:txBody>
          <a:bodyPr>
            <a:noAutofit/>
          </a:bodyPr>
          <a:lstStyle/>
          <a:p>
            <a:r>
              <a:rPr lang="en-US" dirty="0">
                <a:latin typeface="Berkeley UC Davis Book" panose="02090402050306020404" pitchFamily="18" charset="0"/>
              </a:rPr>
              <a:t>Corrective Action: Equipment/QC issues</a:t>
            </a:r>
          </a:p>
        </p:txBody>
      </p:sp>
      <p:sp>
        <p:nvSpPr>
          <p:cNvPr id="3" name="Content Placeholder 2">
            <a:extLst>
              <a:ext uri="{FF2B5EF4-FFF2-40B4-BE49-F238E27FC236}">
                <a16:creationId xmlns:a16="http://schemas.microsoft.com/office/drawing/2014/main" id="{B020B1D7-2BC9-4FA4-A563-81FDE72F3DCA}"/>
              </a:ext>
            </a:extLst>
          </p:cNvPr>
          <p:cNvSpPr>
            <a:spLocks noGrp="1"/>
          </p:cNvSpPr>
          <p:nvPr>
            <p:ph idx="1"/>
          </p:nvPr>
        </p:nvSpPr>
        <p:spPr>
          <a:xfrm>
            <a:off x="565150" y="1063690"/>
            <a:ext cx="7335835" cy="4697538"/>
          </a:xfrm>
        </p:spPr>
        <p:txBody>
          <a:bodyPr>
            <a:normAutofit lnSpcReduction="10000"/>
          </a:bodyPr>
          <a:lstStyle/>
          <a:p>
            <a:r>
              <a:rPr lang="en-US" dirty="0">
                <a:latin typeface="Berkeley UC Davis Book" panose="02090402050306020404" pitchFamily="18" charset="0"/>
              </a:rPr>
              <a:t>If equipment is malfunctioning or Quality Control is outside of normal limit you MUST document corrective action!</a:t>
            </a:r>
          </a:p>
          <a:p>
            <a:r>
              <a:rPr lang="en-US" dirty="0">
                <a:latin typeface="Berkeley UC Davis Book" panose="02090402050306020404" pitchFamily="18" charset="0"/>
              </a:rPr>
              <a:t>Examples of corrective action:</a:t>
            </a:r>
          </a:p>
          <a:p>
            <a:pPr lvl="1"/>
            <a:r>
              <a:rPr lang="en-US" dirty="0">
                <a:latin typeface="Berkeley UC Davis Book" panose="02090402050306020404" pitchFamily="18" charset="0"/>
              </a:rPr>
              <a:t>Calling technical support to troubleshoot instrument</a:t>
            </a:r>
          </a:p>
          <a:p>
            <a:pPr lvl="1"/>
            <a:r>
              <a:rPr lang="en-US" dirty="0">
                <a:latin typeface="Berkeley UC Davis Book" panose="02090402050306020404" pitchFamily="18" charset="0"/>
              </a:rPr>
              <a:t>Route specimens to a backup analyzer</a:t>
            </a:r>
          </a:p>
          <a:p>
            <a:pPr lvl="1"/>
            <a:r>
              <a:rPr lang="en-US" dirty="0">
                <a:latin typeface="Berkeley UC Davis Book" panose="02090402050306020404" pitchFamily="18" charset="0"/>
              </a:rPr>
              <a:t>Check calibration, reagent expiration, control material expiration dates</a:t>
            </a:r>
          </a:p>
          <a:p>
            <a:pPr lvl="1"/>
            <a:r>
              <a:rPr lang="en-US" dirty="0">
                <a:latin typeface="Berkeley UC Davis Book" panose="02090402050306020404" pitchFamily="18" charset="0"/>
              </a:rPr>
              <a:t>Ensure calibration/reagent/control materials are well mixed and prepared properly</a:t>
            </a:r>
          </a:p>
          <a:p>
            <a:r>
              <a:rPr lang="en-US" dirty="0">
                <a:latin typeface="Berkeley UC Davis Book" panose="02090402050306020404" pitchFamily="18" charset="0"/>
              </a:rPr>
              <a:t>BOTTOM LINE: Take steps to correct and ALWAYS document what you did about it!</a:t>
            </a:r>
          </a:p>
        </p:txBody>
      </p:sp>
    </p:spTree>
    <p:extLst>
      <p:ext uri="{BB962C8B-B14F-4D97-AF65-F5344CB8AC3E}">
        <p14:creationId xmlns:p14="http://schemas.microsoft.com/office/powerpoint/2010/main" val="3652451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96AC-D427-41BB-B3ED-6B68C66FD599}"/>
              </a:ext>
            </a:extLst>
          </p:cNvPr>
          <p:cNvSpPr>
            <a:spLocks noGrp="1"/>
          </p:cNvSpPr>
          <p:nvPr>
            <p:ph type="title"/>
          </p:nvPr>
        </p:nvSpPr>
        <p:spPr>
          <a:xfrm>
            <a:off x="565150" y="136398"/>
            <a:ext cx="7335835" cy="1268984"/>
          </a:xfrm>
        </p:spPr>
        <p:txBody>
          <a:bodyPr/>
          <a:lstStyle/>
          <a:p>
            <a:r>
              <a:rPr lang="en-US" dirty="0">
                <a:latin typeface="Berkeley UC Davis Book" panose="02090402050306020404" pitchFamily="18" charset="0"/>
              </a:rPr>
              <a:t>What is expected?</a:t>
            </a:r>
          </a:p>
        </p:txBody>
      </p:sp>
      <p:sp>
        <p:nvSpPr>
          <p:cNvPr id="3" name="Content Placeholder 2">
            <a:extLst>
              <a:ext uri="{FF2B5EF4-FFF2-40B4-BE49-F238E27FC236}">
                <a16:creationId xmlns:a16="http://schemas.microsoft.com/office/drawing/2014/main" id="{0815D010-B562-4269-A730-BA076C686881}"/>
              </a:ext>
            </a:extLst>
          </p:cNvPr>
          <p:cNvSpPr>
            <a:spLocks noGrp="1"/>
          </p:cNvSpPr>
          <p:nvPr>
            <p:ph idx="1"/>
          </p:nvPr>
        </p:nvSpPr>
        <p:spPr>
          <a:xfrm>
            <a:off x="565149" y="1082351"/>
            <a:ext cx="8802785" cy="5004759"/>
          </a:xfrm>
        </p:spPr>
        <p:txBody>
          <a:bodyPr>
            <a:normAutofit/>
          </a:bodyPr>
          <a:lstStyle/>
          <a:p>
            <a:pPr marL="0" indent="0">
              <a:buNone/>
            </a:pPr>
            <a:r>
              <a:rPr lang="en-US" dirty="0">
                <a:latin typeface="Berkeley UC Davis Book" panose="02090402050306020404" pitchFamily="18" charset="0"/>
              </a:rPr>
              <a:t>Basic elements of Corrective Action</a:t>
            </a:r>
          </a:p>
          <a:p>
            <a:r>
              <a:rPr lang="en-US" dirty="0">
                <a:latin typeface="Berkeley UC Davis Book" panose="02090402050306020404" pitchFamily="18" charset="0"/>
              </a:rPr>
              <a:t>When: </a:t>
            </a:r>
            <a:r>
              <a:rPr lang="en-US" i="1" dirty="0">
                <a:latin typeface="Berkeley UC Davis Book" panose="02090402050306020404" pitchFamily="18" charset="0"/>
              </a:rPr>
              <a:t>the date the incident occurred</a:t>
            </a:r>
          </a:p>
          <a:p>
            <a:r>
              <a:rPr lang="en-US" dirty="0">
                <a:latin typeface="Berkeley UC Davis Book" panose="02090402050306020404" pitchFamily="18" charset="0"/>
              </a:rPr>
              <a:t>What: </a:t>
            </a:r>
            <a:r>
              <a:rPr lang="en-US" i="1" dirty="0">
                <a:latin typeface="Berkeley UC Davis Book" panose="02090402050306020404" pitchFamily="18" charset="0"/>
              </a:rPr>
              <a:t>was out of range or “out of control”</a:t>
            </a:r>
          </a:p>
          <a:p>
            <a:r>
              <a:rPr lang="en-US" dirty="0">
                <a:latin typeface="Berkeley UC Davis Book" panose="02090402050306020404" pitchFamily="18" charset="0"/>
              </a:rPr>
              <a:t>Action: </a:t>
            </a:r>
            <a:r>
              <a:rPr lang="en-US" i="1" dirty="0">
                <a:latin typeface="Berkeley UC Davis Book" panose="02090402050306020404" pitchFamily="18" charset="0"/>
              </a:rPr>
              <a:t>steps taken to correct the issue (equipment, out of control QC, out of range temp)</a:t>
            </a:r>
          </a:p>
          <a:p>
            <a:r>
              <a:rPr lang="en-US" dirty="0">
                <a:latin typeface="Berkeley UC Davis Book" panose="02090402050306020404" pitchFamily="18" charset="0"/>
              </a:rPr>
              <a:t>Who: </a:t>
            </a:r>
            <a:r>
              <a:rPr lang="en-US" i="1" dirty="0">
                <a:latin typeface="Berkeley UC Davis Book" panose="02090402050306020404" pitchFamily="18" charset="0"/>
              </a:rPr>
              <a:t>initials of the person who took action</a:t>
            </a:r>
          </a:p>
          <a:p>
            <a:r>
              <a:rPr lang="en-US" dirty="0">
                <a:latin typeface="Berkeley UC Davis Book" panose="02090402050306020404" pitchFamily="18" charset="0"/>
              </a:rPr>
              <a:t>If you think patients’ results may have been affected, reach out to your lead or Supervisor</a:t>
            </a:r>
          </a:p>
          <a:p>
            <a:r>
              <a:rPr lang="en-US" dirty="0">
                <a:latin typeface="Berkeley UC Davis Book" panose="02090402050306020404" pitchFamily="18" charset="0"/>
              </a:rPr>
              <a:t>Duration: It should be clear when the test/equipment was out of service and when it was placed back in service following troubleshooting/repair</a:t>
            </a:r>
          </a:p>
        </p:txBody>
      </p:sp>
      <p:sp>
        <p:nvSpPr>
          <p:cNvPr id="4" name="TextBox 3">
            <a:extLst>
              <a:ext uri="{FF2B5EF4-FFF2-40B4-BE49-F238E27FC236}">
                <a16:creationId xmlns:a16="http://schemas.microsoft.com/office/drawing/2014/main" id="{13A9CD0F-A072-4815-9C17-9661F52390D8}"/>
              </a:ext>
            </a:extLst>
          </p:cNvPr>
          <p:cNvSpPr txBox="1"/>
          <p:nvPr/>
        </p:nvSpPr>
        <p:spPr>
          <a:xfrm>
            <a:off x="565149" y="6167535"/>
            <a:ext cx="8277587" cy="369332"/>
          </a:xfrm>
          <a:prstGeom prst="rect">
            <a:avLst/>
          </a:prstGeom>
          <a:noFill/>
        </p:spPr>
        <p:txBody>
          <a:bodyPr wrap="none" rtlCol="0">
            <a:spAutoFit/>
          </a:bodyPr>
          <a:lstStyle/>
          <a:p>
            <a:r>
              <a:rPr lang="en-US" dirty="0">
                <a:latin typeface="Berkeley UC Davis Book" panose="02090402050306020404" pitchFamily="18" charset="0"/>
              </a:rPr>
              <a:t>*Refer to section policies for specific instructions on how to document corrective action</a:t>
            </a:r>
          </a:p>
        </p:txBody>
      </p:sp>
    </p:spTree>
    <p:extLst>
      <p:ext uri="{BB962C8B-B14F-4D97-AF65-F5344CB8AC3E}">
        <p14:creationId xmlns:p14="http://schemas.microsoft.com/office/powerpoint/2010/main" val="449875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109B-9C3E-46DE-AE92-3EA50FA2DA0D}"/>
              </a:ext>
            </a:extLst>
          </p:cNvPr>
          <p:cNvSpPr>
            <a:spLocks noGrp="1"/>
          </p:cNvSpPr>
          <p:nvPr>
            <p:ph type="title"/>
          </p:nvPr>
        </p:nvSpPr>
        <p:spPr>
          <a:xfrm>
            <a:off x="565149" y="274590"/>
            <a:ext cx="7335835" cy="1268984"/>
          </a:xfrm>
        </p:spPr>
        <p:txBody>
          <a:bodyPr/>
          <a:lstStyle/>
          <a:p>
            <a:r>
              <a:rPr lang="en-US" dirty="0">
                <a:latin typeface="Berkeley UC Davis Book" panose="02090402050306020404" pitchFamily="18" charset="0"/>
              </a:rPr>
              <a:t>Objectives</a:t>
            </a:r>
          </a:p>
        </p:txBody>
      </p:sp>
      <p:sp>
        <p:nvSpPr>
          <p:cNvPr id="3" name="Content Placeholder 2">
            <a:extLst>
              <a:ext uri="{FF2B5EF4-FFF2-40B4-BE49-F238E27FC236}">
                <a16:creationId xmlns:a16="http://schemas.microsoft.com/office/drawing/2014/main" id="{43C41E85-8117-41CF-8CCF-3A0E18B12B37}"/>
              </a:ext>
            </a:extLst>
          </p:cNvPr>
          <p:cNvSpPr>
            <a:spLocks noGrp="1"/>
          </p:cNvSpPr>
          <p:nvPr>
            <p:ph idx="1"/>
          </p:nvPr>
        </p:nvSpPr>
        <p:spPr>
          <a:xfrm>
            <a:off x="565150" y="1543574"/>
            <a:ext cx="7335835" cy="4217654"/>
          </a:xfrm>
        </p:spPr>
        <p:txBody>
          <a:bodyPr>
            <a:normAutofit/>
          </a:bodyPr>
          <a:lstStyle/>
          <a:p>
            <a:r>
              <a:rPr lang="en-US" i="1" dirty="0">
                <a:latin typeface="Berkeley UC Davis Book" panose="02090402050306020404" pitchFamily="18" charset="0"/>
              </a:rPr>
              <a:t>What is GEN.20450?</a:t>
            </a:r>
          </a:p>
          <a:p>
            <a:r>
              <a:rPr lang="en-US" i="1" dirty="0">
                <a:latin typeface="Berkeley UC Davis Book" panose="02090402050306020404" pitchFamily="18" charset="0"/>
              </a:rPr>
              <a:t>Know the Dos and </a:t>
            </a:r>
            <a:r>
              <a:rPr lang="en-US" i="1" dirty="0" err="1">
                <a:latin typeface="Berkeley UC Davis Book" panose="02090402050306020404" pitchFamily="18" charset="0"/>
              </a:rPr>
              <a:t>Dont’s</a:t>
            </a:r>
            <a:r>
              <a:rPr lang="en-US" i="1" dirty="0">
                <a:latin typeface="Berkeley UC Davis Book" panose="02090402050306020404" pitchFamily="18" charset="0"/>
              </a:rPr>
              <a:t> of Good Documentation</a:t>
            </a:r>
          </a:p>
          <a:p>
            <a:r>
              <a:rPr lang="en-US" i="1" dirty="0">
                <a:latin typeface="Berkeley UC Davis Book" panose="02090402050306020404" pitchFamily="18" charset="0"/>
              </a:rPr>
              <a:t>Understand how to correctly read and record temperatures</a:t>
            </a:r>
          </a:p>
          <a:p>
            <a:r>
              <a:rPr lang="en-US" i="1" dirty="0">
                <a:latin typeface="Berkeley UC Davis Book" panose="02090402050306020404" pitchFamily="18" charset="0"/>
              </a:rPr>
              <a:t>Corrective Action: Know the steps to take when temperature/QC is out of range</a:t>
            </a:r>
          </a:p>
          <a:p>
            <a:r>
              <a:rPr lang="en-US" i="1" dirty="0">
                <a:latin typeface="Berkeley UC Davis Book" panose="02090402050306020404" pitchFamily="18" charset="0"/>
              </a:rPr>
              <a:t>The responsibilities of the staff and reviewers</a:t>
            </a:r>
          </a:p>
          <a:p>
            <a:endParaRPr lang="en-US" i="1" dirty="0">
              <a:latin typeface="Berkeley UC Davis Book" panose="02090402050306020404" pitchFamily="18" charset="0"/>
            </a:endParaRPr>
          </a:p>
          <a:p>
            <a:pPr lvl="1"/>
            <a:endParaRPr lang="en-US" dirty="0"/>
          </a:p>
        </p:txBody>
      </p:sp>
    </p:spTree>
    <p:extLst>
      <p:ext uri="{BB962C8B-B14F-4D97-AF65-F5344CB8AC3E}">
        <p14:creationId xmlns:p14="http://schemas.microsoft.com/office/powerpoint/2010/main" val="2471815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839D-1085-43AC-B14C-BE8FBBEC176E}"/>
              </a:ext>
            </a:extLst>
          </p:cNvPr>
          <p:cNvSpPr>
            <a:spLocks noGrp="1"/>
          </p:cNvSpPr>
          <p:nvPr>
            <p:ph type="title"/>
          </p:nvPr>
        </p:nvSpPr>
        <p:spPr>
          <a:xfrm>
            <a:off x="565150" y="231598"/>
            <a:ext cx="7335835" cy="1268984"/>
          </a:xfrm>
        </p:spPr>
        <p:txBody>
          <a:bodyPr/>
          <a:lstStyle/>
          <a:p>
            <a:r>
              <a:rPr lang="en-US" dirty="0">
                <a:latin typeface="Berkeley UC Davis Book" panose="02090402050306020404" pitchFamily="18" charset="0"/>
              </a:rPr>
              <a:t>Staff Responsibilities</a:t>
            </a:r>
          </a:p>
        </p:txBody>
      </p:sp>
      <p:sp>
        <p:nvSpPr>
          <p:cNvPr id="3" name="Content Placeholder 2">
            <a:extLst>
              <a:ext uri="{FF2B5EF4-FFF2-40B4-BE49-F238E27FC236}">
                <a16:creationId xmlns:a16="http://schemas.microsoft.com/office/drawing/2014/main" id="{B2F01B83-E0DA-4302-85B8-C1584FC09070}"/>
              </a:ext>
            </a:extLst>
          </p:cNvPr>
          <p:cNvSpPr>
            <a:spLocks noGrp="1"/>
          </p:cNvSpPr>
          <p:nvPr>
            <p:ph idx="1"/>
          </p:nvPr>
        </p:nvSpPr>
        <p:spPr>
          <a:xfrm>
            <a:off x="565150" y="1222310"/>
            <a:ext cx="7748426" cy="4538918"/>
          </a:xfrm>
        </p:spPr>
        <p:txBody>
          <a:bodyPr/>
          <a:lstStyle/>
          <a:p>
            <a:r>
              <a:rPr lang="en-US" dirty="0">
                <a:latin typeface="Berkeley UC Davis Book" panose="02090402050306020404" pitchFamily="18" charset="0"/>
              </a:rPr>
              <a:t>Complete logs fully and on-time (daily, weekly, </a:t>
            </a:r>
            <a:r>
              <a:rPr lang="en-US" dirty="0" err="1">
                <a:latin typeface="Berkeley UC Davis Book" panose="02090402050306020404" pitchFamily="18" charset="0"/>
              </a:rPr>
              <a:t>etc</a:t>
            </a:r>
            <a:r>
              <a:rPr lang="en-US" dirty="0">
                <a:latin typeface="Berkeley UC Davis Book" panose="02090402050306020404" pitchFamily="18" charset="0"/>
              </a:rPr>
              <a:t>)</a:t>
            </a:r>
          </a:p>
          <a:p>
            <a:r>
              <a:rPr lang="en-US" dirty="0">
                <a:latin typeface="Berkeley UC Davis Book" panose="02090402050306020404" pitchFamily="18" charset="0"/>
              </a:rPr>
              <a:t>Use Good Documentation practices for all laboratory documents</a:t>
            </a:r>
          </a:p>
          <a:p>
            <a:r>
              <a:rPr lang="en-US" dirty="0">
                <a:latin typeface="Berkeley UC Davis Book" panose="02090402050306020404" pitchFamily="18" charset="0"/>
              </a:rPr>
              <a:t>Take and document corrective action for any equipment issues or out of range values</a:t>
            </a:r>
          </a:p>
          <a:p>
            <a:r>
              <a:rPr lang="en-US" dirty="0">
                <a:latin typeface="Berkeley UC Davis Book" panose="02090402050306020404" pitchFamily="18" charset="0"/>
              </a:rPr>
              <a:t>Communicate any issues affecting patient samples/results to the lead or Supervisor</a:t>
            </a:r>
          </a:p>
          <a:p>
            <a:r>
              <a:rPr lang="en-US" dirty="0">
                <a:latin typeface="Berkeley UC Davis Book" panose="02090402050306020404" pitchFamily="18" charset="0"/>
              </a:rPr>
              <a:t>If applicable, file a PET or RL incident for documentation purposes.  See policy 775.A</a:t>
            </a:r>
          </a:p>
          <a:p>
            <a:endParaRPr lang="en-US" dirty="0"/>
          </a:p>
          <a:p>
            <a:endParaRPr lang="en-US" dirty="0"/>
          </a:p>
        </p:txBody>
      </p:sp>
    </p:spTree>
    <p:extLst>
      <p:ext uri="{BB962C8B-B14F-4D97-AF65-F5344CB8AC3E}">
        <p14:creationId xmlns:p14="http://schemas.microsoft.com/office/powerpoint/2010/main" val="104977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E7837-170F-4933-92D4-80215A0ECEB3}"/>
              </a:ext>
            </a:extLst>
          </p:cNvPr>
          <p:cNvSpPr>
            <a:spLocks noGrp="1"/>
          </p:cNvSpPr>
          <p:nvPr>
            <p:ph type="title"/>
          </p:nvPr>
        </p:nvSpPr>
        <p:spPr>
          <a:xfrm>
            <a:off x="565150" y="313455"/>
            <a:ext cx="7335835" cy="1268984"/>
          </a:xfrm>
        </p:spPr>
        <p:txBody>
          <a:bodyPr/>
          <a:lstStyle/>
          <a:p>
            <a:r>
              <a:rPr lang="en-US" dirty="0">
                <a:latin typeface="Berkeley UC Davis Book" panose="02090402050306020404" pitchFamily="18" charset="0"/>
              </a:rPr>
              <a:t>Reviewer Responsibilities</a:t>
            </a:r>
          </a:p>
        </p:txBody>
      </p:sp>
      <p:sp>
        <p:nvSpPr>
          <p:cNvPr id="3" name="Content Placeholder 2">
            <a:extLst>
              <a:ext uri="{FF2B5EF4-FFF2-40B4-BE49-F238E27FC236}">
                <a16:creationId xmlns:a16="http://schemas.microsoft.com/office/drawing/2014/main" id="{7FF6A558-CCDE-4864-8CBC-9E4586C436DF}"/>
              </a:ext>
            </a:extLst>
          </p:cNvPr>
          <p:cNvSpPr>
            <a:spLocks noGrp="1"/>
          </p:cNvSpPr>
          <p:nvPr>
            <p:ph idx="1"/>
          </p:nvPr>
        </p:nvSpPr>
        <p:spPr>
          <a:xfrm>
            <a:off x="565150" y="1156996"/>
            <a:ext cx="8457552" cy="4604233"/>
          </a:xfrm>
        </p:spPr>
        <p:txBody>
          <a:bodyPr>
            <a:noAutofit/>
          </a:bodyPr>
          <a:lstStyle/>
          <a:p>
            <a:r>
              <a:rPr lang="en-US" sz="2200" dirty="0">
                <a:latin typeface="Berkeley UC Davis Book" panose="02090402050306020404" pitchFamily="18" charset="0"/>
              </a:rPr>
              <a:t>Timely review (weekly, monthly, semiannual, annual) of logs to identify errors before they become bigger problems</a:t>
            </a:r>
          </a:p>
          <a:p>
            <a:r>
              <a:rPr lang="en-US" sz="2200" dirty="0">
                <a:latin typeface="Berkeley UC Davis Book" panose="02090402050306020404" pitchFamily="18" charset="0"/>
              </a:rPr>
              <a:t>Review for:</a:t>
            </a:r>
          </a:p>
          <a:p>
            <a:pPr lvl="1"/>
            <a:r>
              <a:rPr lang="en-US" sz="2200" dirty="0">
                <a:latin typeface="Berkeley UC Davis Book" panose="02090402050306020404" pitchFamily="18" charset="0"/>
              </a:rPr>
              <a:t>All data is within acceptable limits</a:t>
            </a:r>
          </a:p>
          <a:p>
            <a:pPr lvl="2"/>
            <a:r>
              <a:rPr lang="en-US" sz="2200" dirty="0">
                <a:latin typeface="Berkeley UC Davis Book" panose="02090402050306020404" pitchFamily="18" charset="0"/>
              </a:rPr>
              <a:t>Deviations must be noted with corrective action documented</a:t>
            </a:r>
          </a:p>
          <a:p>
            <a:pPr lvl="1"/>
            <a:r>
              <a:rPr lang="en-US" sz="2200" dirty="0">
                <a:latin typeface="Berkeley UC Davis Book" panose="02090402050306020404" pitchFamily="18" charset="0"/>
              </a:rPr>
              <a:t>Missing records</a:t>
            </a:r>
          </a:p>
          <a:p>
            <a:pPr lvl="1"/>
            <a:r>
              <a:rPr lang="en-US" sz="2200" dirty="0">
                <a:latin typeface="Berkeley UC Davis Book" panose="02090402050306020404" pitchFamily="18" charset="0"/>
              </a:rPr>
              <a:t>Incomplete entries</a:t>
            </a:r>
          </a:p>
          <a:p>
            <a:pPr lvl="1"/>
            <a:r>
              <a:rPr lang="en-US" sz="2200" dirty="0">
                <a:latin typeface="Berkeley UC Davis Book" panose="02090402050306020404" pitchFamily="18" charset="0"/>
              </a:rPr>
              <a:t>Illegible corrections</a:t>
            </a:r>
          </a:p>
          <a:p>
            <a:r>
              <a:rPr lang="en-US" sz="2200" dirty="0">
                <a:latin typeface="Berkeley UC Davis Book" panose="02090402050306020404" pitchFamily="18" charset="0"/>
              </a:rPr>
              <a:t>Supervisors will follow up with staff on any errors identified for further follow up and/or correction</a:t>
            </a:r>
          </a:p>
        </p:txBody>
      </p:sp>
    </p:spTree>
    <p:extLst>
      <p:ext uri="{BB962C8B-B14F-4D97-AF65-F5344CB8AC3E}">
        <p14:creationId xmlns:p14="http://schemas.microsoft.com/office/powerpoint/2010/main" val="1008816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BE80-0D6C-4201-928F-AEEC2FB54343}"/>
              </a:ext>
            </a:extLst>
          </p:cNvPr>
          <p:cNvSpPr>
            <a:spLocks noGrp="1"/>
          </p:cNvSpPr>
          <p:nvPr>
            <p:ph type="title"/>
          </p:nvPr>
        </p:nvSpPr>
        <p:spPr>
          <a:xfrm>
            <a:off x="565150" y="245865"/>
            <a:ext cx="7335835" cy="1268984"/>
          </a:xfrm>
        </p:spPr>
        <p:txBody>
          <a:bodyPr/>
          <a:lstStyle/>
          <a:p>
            <a:r>
              <a:rPr lang="en-US" dirty="0">
                <a:latin typeface="Berkeley UC Davis Book" panose="02090402050306020404" pitchFamily="18" charset="0"/>
              </a:rPr>
              <a:t>What’s the big deal?</a:t>
            </a:r>
          </a:p>
        </p:txBody>
      </p:sp>
      <p:sp>
        <p:nvSpPr>
          <p:cNvPr id="3" name="Content Placeholder 2">
            <a:extLst>
              <a:ext uri="{FF2B5EF4-FFF2-40B4-BE49-F238E27FC236}">
                <a16:creationId xmlns:a16="http://schemas.microsoft.com/office/drawing/2014/main" id="{52F96C93-0B7B-45FE-B678-07C0BAC09D22}"/>
              </a:ext>
            </a:extLst>
          </p:cNvPr>
          <p:cNvSpPr>
            <a:spLocks noGrp="1"/>
          </p:cNvSpPr>
          <p:nvPr>
            <p:ph idx="1"/>
          </p:nvPr>
        </p:nvSpPr>
        <p:spPr>
          <a:xfrm>
            <a:off x="565150" y="1259633"/>
            <a:ext cx="8074997" cy="2169367"/>
          </a:xfrm>
        </p:spPr>
        <p:txBody>
          <a:bodyPr>
            <a:normAutofit/>
          </a:bodyPr>
          <a:lstStyle/>
          <a:p>
            <a:r>
              <a:rPr lang="en-US" dirty="0">
                <a:latin typeface="Berkeley UC Davis Book" panose="02090402050306020404" pitchFamily="18" charset="0"/>
              </a:rPr>
              <a:t>Peggy, a new CLS working night shift, performed QC as usual.  The initial QC run was out of range, Peggy performed trouble shooting and the repeat value was within range.  </a:t>
            </a:r>
          </a:p>
          <a:p>
            <a:r>
              <a:rPr lang="en-US" dirty="0">
                <a:latin typeface="Berkeley UC Davis Book" panose="02090402050306020404" pitchFamily="18" charset="0"/>
              </a:rPr>
              <a:t>Below is the weekly log for ESR QC turned into the Supervisor, the normal range is 35-45</a:t>
            </a:r>
          </a:p>
        </p:txBody>
      </p:sp>
      <p:graphicFrame>
        <p:nvGraphicFramePr>
          <p:cNvPr id="5" name="Table 5">
            <a:extLst>
              <a:ext uri="{FF2B5EF4-FFF2-40B4-BE49-F238E27FC236}">
                <a16:creationId xmlns:a16="http://schemas.microsoft.com/office/drawing/2014/main" id="{628C3F1B-6D30-406B-B7E4-FE1774051FE2}"/>
              </a:ext>
            </a:extLst>
          </p:cNvPr>
          <p:cNvGraphicFramePr>
            <a:graphicFrameLocks noGrp="1"/>
          </p:cNvGraphicFramePr>
          <p:nvPr>
            <p:extLst>
              <p:ext uri="{D42A27DB-BD31-4B8C-83A1-F6EECF244321}">
                <p14:modId xmlns:p14="http://schemas.microsoft.com/office/powerpoint/2010/main" val="2825364873"/>
              </p:ext>
            </p:extLst>
          </p:nvPr>
        </p:nvGraphicFramePr>
        <p:xfrm>
          <a:off x="394283" y="3808276"/>
          <a:ext cx="8338657" cy="1319358"/>
        </p:xfrm>
        <a:graphic>
          <a:graphicData uri="http://schemas.openxmlformats.org/drawingml/2006/table">
            <a:tbl>
              <a:tblPr firstRow="1" bandRow="1">
                <a:tableStyleId>{5C22544A-7EE6-4342-B048-85BDC9FD1C3A}</a:tableStyleId>
              </a:tblPr>
              <a:tblGrid>
                <a:gridCol w="1233181">
                  <a:extLst>
                    <a:ext uri="{9D8B030D-6E8A-4147-A177-3AD203B41FA5}">
                      <a16:colId xmlns:a16="http://schemas.microsoft.com/office/drawing/2014/main" val="2300695840"/>
                    </a:ext>
                  </a:extLst>
                </a:gridCol>
                <a:gridCol w="1031846">
                  <a:extLst>
                    <a:ext uri="{9D8B030D-6E8A-4147-A177-3AD203B41FA5}">
                      <a16:colId xmlns:a16="http://schemas.microsoft.com/office/drawing/2014/main" val="965226892"/>
                    </a:ext>
                  </a:extLst>
                </a:gridCol>
                <a:gridCol w="861970">
                  <a:extLst>
                    <a:ext uri="{9D8B030D-6E8A-4147-A177-3AD203B41FA5}">
                      <a16:colId xmlns:a16="http://schemas.microsoft.com/office/drawing/2014/main" val="1810944093"/>
                    </a:ext>
                  </a:extLst>
                </a:gridCol>
                <a:gridCol w="1042332">
                  <a:extLst>
                    <a:ext uri="{9D8B030D-6E8A-4147-A177-3AD203B41FA5}">
                      <a16:colId xmlns:a16="http://schemas.microsoft.com/office/drawing/2014/main" val="2603405440"/>
                    </a:ext>
                  </a:extLst>
                </a:gridCol>
                <a:gridCol w="1042332">
                  <a:extLst>
                    <a:ext uri="{9D8B030D-6E8A-4147-A177-3AD203B41FA5}">
                      <a16:colId xmlns:a16="http://schemas.microsoft.com/office/drawing/2014/main" val="431157015"/>
                    </a:ext>
                  </a:extLst>
                </a:gridCol>
                <a:gridCol w="1042332">
                  <a:extLst>
                    <a:ext uri="{9D8B030D-6E8A-4147-A177-3AD203B41FA5}">
                      <a16:colId xmlns:a16="http://schemas.microsoft.com/office/drawing/2014/main" val="1759236882"/>
                    </a:ext>
                  </a:extLst>
                </a:gridCol>
                <a:gridCol w="1042332">
                  <a:extLst>
                    <a:ext uri="{9D8B030D-6E8A-4147-A177-3AD203B41FA5}">
                      <a16:colId xmlns:a16="http://schemas.microsoft.com/office/drawing/2014/main" val="2246768291"/>
                    </a:ext>
                  </a:extLst>
                </a:gridCol>
                <a:gridCol w="1042332">
                  <a:extLst>
                    <a:ext uri="{9D8B030D-6E8A-4147-A177-3AD203B41FA5}">
                      <a16:colId xmlns:a16="http://schemas.microsoft.com/office/drawing/2014/main" val="3636580588"/>
                    </a:ext>
                  </a:extLst>
                </a:gridCol>
              </a:tblGrid>
              <a:tr h="340573">
                <a:tc>
                  <a:txBody>
                    <a:bodyPr/>
                    <a:lstStyle/>
                    <a:p>
                      <a:pPr algn="ctr"/>
                      <a:r>
                        <a:rPr lang="en-US" dirty="0"/>
                        <a:t>Date</a:t>
                      </a:r>
                    </a:p>
                  </a:txBody>
                  <a:tcPr/>
                </a:tc>
                <a:tc>
                  <a:txBody>
                    <a:bodyPr/>
                    <a:lstStyle/>
                    <a:p>
                      <a:pPr algn="ctr"/>
                      <a:r>
                        <a:rPr lang="en-US" sz="1600" dirty="0"/>
                        <a:t>2/28/22</a:t>
                      </a:r>
                    </a:p>
                  </a:txBody>
                  <a:tcPr/>
                </a:tc>
                <a:tc>
                  <a:txBody>
                    <a:bodyPr/>
                    <a:lstStyle/>
                    <a:p>
                      <a:pPr algn="ctr"/>
                      <a:r>
                        <a:rPr lang="en-US" sz="1600" dirty="0"/>
                        <a:t>3/1/22</a:t>
                      </a:r>
                    </a:p>
                  </a:txBody>
                  <a:tcPr/>
                </a:tc>
                <a:tc>
                  <a:txBody>
                    <a:bodyPr/>
                    <a:lstStyle/>
                    <a:p>
                      <a:pPr algn="ctr"/>
                      <a:r>
                        <a:rPr lang="en-US" sz="1600" dirty="0"/>
                        <a:t>3/2/22</a:t>
                      </a:r>
                    </a:p>
                  </a:txBody>
                  <a:tcPr/>
                </a:tc>
                <a:tc>
                  <a:txBody>
                    <a:bodyPr/>
                    <a:lstStyle/>
                    <a:p>
                      <a:pPr algn="ctr"/>
                      <a:r>
                        <a:rPr lang="en-US" sz="1600" dirty="0"/>
                        <a:t>3/3/22</a:t>
                      </a:r>
                    </a:p>
                  </a:txBody>
                  <a:tcPr/>
                </a:tc>
                <a:tc>
                  <a:txBody>
                    <a:bodyPr/>
                    <a:lstStyle/>
                    <a:p>
                      <a:pPr algn="ctr"/>
                      <a:r>
                        <a:rPr lang="en-US" sz="1600" dirty="0"/>
                        <a:t>3/4/22</a:t>
                      </a:r>
                    </a:p>
                  </a:txBody>
                  <a:tcPr/>
                </a:tc>
                <a:tc>
                  <a:txBody>
                    <a:bodyPr/>
                    <a:lstStyle/>
                    <a:p>
                      <a:pPr algn="ctr"/>
                      <a:r>
                        <a:rPr lang="en-US" sz="1600" dirty="0"/>
                        <a:t>3/5/22</a:t>
                      </a:r>
                    </a:p>
                  </a:txBody>
                  <a:tcPr/>
                </a:tc>
                <a:tc>
                  <a:txBody>
                    <a:bodyPr/>
                    <a:lstStyle/>
                    <a:p>
                      <a:pPr algn="ctr"/>
                      <a:r>
                        <a:rPr lang="en-US" sz="1600" dirty="0"/>
                        <a:t>3/6/22</a:t>
                      </a:r>
                    </a:p>
                  </a:txBody>
                  <a:tcPr/>
                </a:tc>
                <a:extLst>
                  <a:ext uri="{0D108BD9-81ED-4DB2-BD59-A6C34878D82A}">
                    <a16:rowId xmlns:a16="http://schemas.microsoft.com/office/drawing/2014/main" val="4217938014"/>
                  </a:ext>
                </a:extLst>
              </a:tr>
              <a:tr h="587838">
                <a:tc>
                  <a:txBody>
                    <a:bodyPr/>
                    <a:lstStyle/>
                    <a:p>
                      <a:pPr algn="ctr"/>
                      <a:r>
                        <a:rPr lang="en-US" dirty="0"/>
                        <a:t>ESR High</a:t>
                      </a:r>
                    </a:p>
                  </a:txBody>
                  <a:tcPr/>
                </a:tc>
                <a:tc>
                  <a:txBody>
                    <a:bodyPr/>
                    <a:lstStyle/>
                    <a:p>
                      <a:pPr algn="ctr"/>
                      <a:r>
                        <a:rPr lang="en-US" dirty="0"/>
                        <a:t>40</a:t>
                      </a:r>
                    </a:p>
                  </a:txBody>
                  <a:tcPr/>
                </a:tc>
                <a:tc>
                  <a:txBody>
                    <a:bodyPr/>
                    <a:lstStyle/>
                    <a:p>
                      <a:pPr algn="ctr"/>
                      <a:r>
                        <a:rPr lang="en-US" dirty="0"/>
                        <a:t>36</a:t>
                      </a:r>
                    </a:p>
                  </a:txBody>
                  <a:tcPr/>
                </a:tc>
                <a:tc>
                  <a:txBody>
                    <a:bodyPr/>
                    <a:lstStyle/>
                    <a:p>
                      <a:pPr algn="ctr"/>
                      <a:r>
                        <a:rPr lang="en-US" dirty="0"/>
                        <a:t>38</a:t>
                      </a:r>
                    </a:p>
                  </a:txBody>
                  <a:tcPr/>
                </a:tc>
                <a:tc>
                  <a:txBody>
                    <a:bodyPr/>
                    <a:lstStyle/>
                    <a:p>
                      <a:pPr algn="ctr"/>
                      <a:r>
                        <a:rPr lang="en-US" dirty="0"/>
                        <a:t>43</a:t>
                      </a:r>
                    </a:p>
                  </a:txBody>
                  <a:tcPr/>
                </a:tc>
                <a:tc>
                  <a:txBody>
                    <a:bodyPr/>
                    <a:lstStyle/>
                    <a:p>
                      <a:pPr algn="ctr"/>
                      <a:r>
                        <a:rPr lang="en-US" b="1" dirty="0">
                          <a:solidFill>
                            <a:srgbClr val="FF0000"/>
                          </a:solidFill>
                        </a:rPr>
                        <a:t>30</a:t>
                      </a:r>
                    </a:p>
                  </a:txBody>
                  <a:tcPr/>
                </a:tc>
                <a:tc>
                  <a:txBody>
                    <a:bodyPr/>
                    <a:lstStyle/>
                    <a:p>
                      <a:pPr algn="ctr"/>
                      <a:r>
                        <a:rPr lang="en-US" dirty="0"/>
                        <a:t>44</a:t>
                      </a:r>
                    </a:p>
                  </a:txBody>
                  <a:tcPr/>
                </a:tc>
                <a:tc>
                  <a:txBody>
                    <a:bodyPr/>
                    <a:lstStyle/>
                    <a:p>
                      <a:pPr algn="ctr"/>
                      <a:r>
                        <a:rPr lang="en-US" dirty="0"/>
                        <a:t>38</a:t>
                      </a:r>
                    </a:p>
                  </a:txBody>
                  <a:tcPr/>
                </a:tc>
                <a:extLst>
                  <a:ext uri="{0D108BD9-81ED-4DB2-BD59-A6C34878D82A}">
                    <a16:rowId xmlns:a16="http://schemas.microsoft.com/office/drawing/2014/main" val="2092463283"/>
                  </a:ext>
                </a:extLst>
              </a:tr>
              <a:tr h="340573">
                <a:tc>
                  <a:txBody>
                    <a:bodyPr/>
                    <a:lstStyle/>
                    <a:p>
                      <a:pPr algn="ctr"/>
                      <a:r>
                        <a:rPr lang="en-US" dirty="0"/>
                        <a:t>Initials</a:t>
                      </a:r>
                    </a:p>
                  </a:txBody>
                  <a:tcPr/>
                </a:tc>
                <a:tc>
                  <a:txBody>
                    <a:bodyPr/>
                    <a:lstStyle/>
                    <a:p>
                      <a:pPr algn="ctr"/>
                      <a:r>
                        <a:rPr lang="en-US" dirty="0"/>
                        <a:t>AS</a:t>
                      </a:r>
                    </a:p>
                  </a:txBody>
                  <a:tcPr/>
                </a:tc>
                <a:tc>
                  <a:txBody>
                    <a:bodyPr/>
                    <a:lstStyle/>
                    <a:p>
                      <a:pPr algn="ctr"/>
                      <a:r>
                        <a:rPr lang="en-US" dirty="0"/>
                        <a:t>EK</a:t>
                      </a:r>
                    </a:p>
                  </a:txBody>
                  <a:tcPr/>
                </a:tc>
                <a:tc>
                  <a:txBody>
                    <a:bodyPr/>
                    <a:lstStyle/>
                    <a:p>
                      <a:pPr algn="ctr"/>
                      <a:r>
                        <a:rPr lang="en-US" dirty="0"/>
                        <a:t>EV</a:t>
                      </a:r>
                    </a:p>
                  </a:txBody>
                  <a:tcPr/>
                </a:tc>
                <a:tc>
                  <a:txBody>
                    <a:bodyPr/>
                    <a:lstStyle/>
                    <a:p>
                      <a:pPr algn="ctr"/>
                      <a:r>
                        <a:rPr lang="en-US" dirty="0"/>
                        <a:t>BB</a:t>
                      </a:r>
                    </a:p>
                  </a:txBody>
                  <a:tcPr/>
                </a:tc>
                <a:tc>
                  <a:txBody>
                    <a:bodyPr/>
                    <a:lstStyle/>
                    <a:p>
                      <a:pPr algn="ctr"/>
                      <a:r>
                        <a:rPr lang="en-US" dirty="0"/>
                        <a:t>PG</a:t>
                      </a:r>
                    </a:p>
                  </a:txBody>
                  <a:tcPr/>
                </a:tc>
                <a:tc>
                  <a:txBody>
                    <a:bodyPr/>
                    <a:lstStyle/>
                    <a:p>
                      <a:pPr algn="ctr"/>
                      <a:r>
                        <a:rPr lang="en-US" dirty="0"/>
                        <a:t>NK</a:t>
                      </a:r>
                    </a:p>
                  </a:txBody>
                  <a:tcPr/>
                </a:tc>
                <a:tc>
                  <a:txBody>
                    <a:bodyPr/>
                    <a:lstStyle/>
                    <a:p>
                      <a:pPr algn="ctr"/>
                      <a:r>
                        <a:rPr lang="en-US" dirty="0"/>
                        <a:t>NS</a:t>
                      </a:r>
                    </a:p>
                  </a:txBody>
                  <a:tcPr/>
                </a:tc>
                <a:extLst>
                  <a:ext uri="{0D108BD9-81ED-4DB2-BD59-A6C34878D82A}">
                    <a16:rowId xmlns:a16="http://schemas.microsoft.com/office/drawing/2014/main" val="3265962193"/>
                  </a:ext>
                </a:extLst>
              </a:tr>
            </a:tbl>
          </a:graphicData>
        </a:graphic>
      </p:graphicFrame>
    </p:spTree>
    <p:extLst>
      <p:ext uri="{BB962C8B-B14F-4D97-AF65-F5344CB8AC3E}">
        <p14:creationId xmlns:p14="http://schemas.microsoft.com/office/powerpoint/2010/main" val="3581871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E6A231-A844-49A7-9565-08786B5739C3}"/>
              </a:ext>
            </a:extLst>
          </p:cNvPr>
          <p:cNvSpPr>
            <a:spLocks noGrp="1"/>
          </p:cNvSpPr>
          <p:nvPr>
            <p:ph type="title"/>
          </p:nvPr>
        </p:nvSpPr>
        <p:spPr>
          <a:xfrm>
            <a:off x="565150" y="462280"/>
            <a:ext cx="5995137" cy="1268984"/>
          </a:xfrm>
        </p:spPr>
        <p:txBody>
          <a:bodyPr>
            <a:normAutofit/>
          </a:bodyPr>
          <a:lstStyle/>
          <a:p>
            <a:r>
              <a:rPr lang="en-US" dirty="0">
                <a:latin typeface="Berkeley UC Davis Book" panose="02090402050306020404" pitchFamily="18" charset="0"/>
              </a:rPr>
              <a:t>What’s the big deal?</a:t>
            </a:r>
          </a:p>
        </p:txBody>
      </p:sp>
      <p:sp>
        <p:nvSpPr>
          <p:cNvPr id="3" name="Content Placeholder 2">
            <a:extLst>
              <a:ext uri="{FF2B5EF4-FFF2-40B4-BE49-F238E27FC236}">
                <a16:creationId xmlns:a16="http://schemas.microsoft.com/office/drawing/2014/main" id="{68D32233-70C8-4FC5-96E7-CEEAF510D1B7}"/>
              </a:ext>
            </a:extLst>
          </p:cNvPr>
          <p:cNvSpPr>
            <a:spLocks noGrp="1"/>
          </p:cNvSpPr>
          <p:nvPr>
            <p:ph idx="1"/>
          </p:nvPr>
        </p:nvSpPr>
        <p:spPr>
          <a:xfrm>
            <a:off x="565150" y="1548884"/>
            <a:ext cx="5995137" cy="4212344"/>
          </a:xfrm>
        </p:spPr>
        <p:txBody>
          <a:bodyPr>
            <a:normAutofit/>
          </a:bodyPr>
          <a:lstStyle/>
          <a:p>
            <a:r>
              <a:rPr lang="en-US" dirty="0">
                <a:latin typeface="Berkeley UC Davis Book" panose="02090402050306020404" pitchFamily="18" charset="0"/>
              </a:rPr>
              <a:t>The following week, Peggy’s Supervisor is reviewing the QC logs, she notices that the QC on 3/4/22 is out of range and no corrective action is documented.</a:t>
            </a:r>
          </a:p>
          <a:p>
            <a:r>
              <a:rPr lang="en-US" dirty="0">
                <a:latin typeface="Berkeley UC Davis Book" panose="02090402050306020404" pitchFamily="18" charset="0"/>
              </a:rPr>
              <a:t>Supervisor follows up with staff: Peggy says she remixed the QC suspension, reran and it was within range.  However, she did not document corrective action</a:t>
            </a:r>
          </a:p>
          <a:p>
            <a:endParaRPr lang="en-US" dirty="0"/>
          </a:p>
          <a:p>
            <a:endParaRPr lang="en-US" dirty="0"/>
          </a:p>
        </p:txBody>
      </p:sp>
      <p:pic>
        <p:nvPicPr>
          <p:cNvPr id="4" name="Picture 3">
            <a:extLst>
              <a:ext uri="{FF2B5EF4-FFF2-40B4-BE49-F238E27FC236}">
                <a16:creationId xmlns:a16="http://schemas.microsoft.com/office/drawing/2014/main" id="{2FCAC467-C30A-449D-AEEF-82EDDC570454}"/>
              </a:ext>
            </a:extLst>
          </p:cNvPr>
          <p:cNvPicPr>
            <a:picLocks noChangeAspect="1"/>
          </p:cNvPicPr>
          <p:nvPr/>
        </p:nvPicPr>
        <p:blipFill>
          <a:blip r:embed="rId2"/>
          <a:stretch>
            <a:fillRect/>
          </a:stretch>
        </p:blipFill>
        <p:spPr>
          <a:xfrm>
            <a:off x="7086600" y="1646462"/>
            <a:ext cx="4334439" cy="3565075"/>
          </a:xfrm>
          <a:prstGeom prst="rect">
            <a:avLst/>
          </a:prstGeom>
        </p:spPr>
      </p:pic>
      <p:grpSp>
        <p:nvGrpSpPr>
          <p:cNvPr id="11" name="Group 10">
            <a:extLst>
              <a:ext uri="{FF2B5EF4-FFF2-40B4-BE49-F238E27FC236}">
                <a16:creationId xmlns:a16="http://schemas.microsoft.com/office/drawing/2014/main" id="{97620302-BEE8-1447-8324-5F4178AA16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2" name="Freeform 37">
              <a:extLst>
                <a:ext uri="{FF2B5EF4-FFF2-40B4-BE49-F238E27FC236}">
                  <a16:creationId xmlns:a16="http://schemas.microsoft.com/office/drawing/2014/main" id="{075332F5-EA0C-8B40-ADC9-D024EBD77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39">
              <a:extLst>
                <a:ext uri="{FF2B5EF4-FFF2-40B4-BE49-F238E27FC236}">
                  <a16:creationId xmlns:a16="http://schemas.microsoft.com/office/drawing/2014/main" id="{2619F114-DF39-F544-B487-5430D00E1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41">
              <a:extLst>
                <a:ext uri="{FF2B5EF4-FFF2-40B4-BE49-F238E27FC236}">
                  <a16:creationId xmlns:a16="http://schemas.microsoft.com/office/drawing/2014/main" id="{5CDF6368-32C4-A64F-8D2E-11DE400CD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2">
              <a:extLst>
                <a:ext uri="{FF2B5EF4-FFF2-40B4-BE49-F238E27FC236}">
                  <a16:creationId xmlns:a16="http://schemas.microsoft.com/office/drawing/2014/main" id="{148F19D8-49E5-0945-BC17-56044D43D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7" name="Straight Connector 16">
            <a:extLst>
              <a:ext uri="{FF2B5EF4-FFF2-40B4-BE49-F238E27FC236}">
                <a16:creationId xmlns:a16="http://schemas.microsoft.com/office/drawing/2014/main" id="{68C50EA3-7CF1-9542-A21D-5B3EBACC50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190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490165-4FF4-45E2-812C-44DF06081FFC}"/>
              </a:ext>
            </a:extLst>
          </p:cNvPr>
          <p:cNvSpPr>
            <a:spLocks noGrp="1"/>
          </p:cNvSpPr>
          <p:nvPr>
            <p:ph type="title"/>
          </p:nvPr>
        </p:nvSpPr>
        <p:spPr>
          <a:xfrm>
            <a:off x="565150" y="296558"/>
            <a:ext cx="5995137" cy="1268984"/>
          </a:xfrm>
        </p:spPr>
        <p:txBody>
          <a:bodyPr>
            <a:normAutofit/>
          </a:bodyPr>
          <a:lstStyle/>
          <a:p>
            <a:r>
              <a:rPr lang="en-US" dirty="0">
                <a:latin typeface="Berkeley UC Davis Book" panose="02090402050306020404" pitchFamily="18" charset="0"/>
              </a:rPr>
              <a:t>What’s the big deal?</a:t>
            </a:r>
            <a:endParaRPr lang="en-US" dirty="0"/>
          </a:p>
        </p:txBody>
      </p:sp>
      <p:sp>
        <p:nvSpPr>
          <p:cNvPr id="3" name="Content Placeholder 2">
            <a:extLst>
              <a:ext uri="{FF2B5EF4-FFF2-40B4-BE49-F238E27FC236}">
                <a16:creationId xmlns:a16="http://schemas.microsoft.com/office/drawing/2014/main" id="{216B5726-4A63-4D98-80BF-77D8B7CC0ED6}"/>
              </a:ext>
            </a:extLst>
          </p:cNvPr>
          <p:cNvSpPr>
            <a:spLocks noGrp="1"/>
          </p:cNvSpPr>
          <p:nvPr>
            <p:ph idx="1"/>
          </p:nvPr>
        </p:nvSpPr>
        <p:spPr>
          <a:xfrm>
            <a:off x="565150" y="1628393"/>
            <a:ext cx="5995137" cy="3601212"/>
          </a:xfrm>
        </p:spPr>
        <p:txBody>
          <a:bodyPr>
            <a:normAutofit/>
          </a:bodyPr>
          <a:lstStyle/>
          <a:p>
            <a:r>
              <a:rPr lang="en-US" dirty="0">
                <a:latin typeface="Berkeley UC Davis Book" panose="02090402050306020404" pitchFamily="18" charset="0"/>
              </a:rPr>
              <a:t>Supervisor must file an incident report and investigate all ESRs performed on patients from 3/4/22-3/5/22 to identify any patients who may have had erroneous results</a:t>
            </a:r>
          </a:p>
          <a:p>
            <a:r>
              <a:rPr lang="en-US" dirty="0">
                <a:latin typeface="Berkeley UC Davis Book" panose="02090402050306020404" pitchFamily="18" charset="0"/>
              </a:rPr>
              <a:t>This erodes clinician’s trust in the laboratory and cost hours of time for the team investigating the incident </a:t>
            </a:r>
          </a:p>
          <a:p>
            <a:endParaRPr lang="en-US" dirty="0"/>
          </a:p>
        </p:txBody>
      </p:sp>
      <p:pic>
        <p:nvPicPr>
          <p:cNvPr id="5" name="Picture 4">
            <a:extLst>
              <a:ext uri="{FF2B5EF4-FFF2-40B4-BE49-F238E27FC236}">
                <a16:creationId xmlns:a16="http://schemas.microsoft.com/office/drawing/2014/main" id="{479BBA24-2A05-4840-B167-B9E2FFF6F8E5}"/>
              </a:ext>
            </a:extLst>
          </p:cNvPr>
          <p:cNvPicPr>
            <a:picLocks noChangeAspect="1"/>
          </p:cNvPicPr>
          <p:nvPr/>
        </p:nvPicPr>
        <p:blipFill>
          <a:blip r:embed="rId2"/>
          <a:stretch>
            <a:fillRect/>
          </a:stretch>
        </p:blipFill>
        <p:spPr>
          <a:xfrm>
            <a:off x="6773895" y="1352248"/>
            <a:ext cx="4665676" cy="3382615"/>
          </a:xfrm>
          <a:prstGeom prst="rect">
            <a:avLst/>
          </a:prstGeom>
        </p:spPr>
      </p:pic>
      <p:grpSp>
        <p:nvGrpSpPr>
          <p:cNvPr id="12" name="Group 11">
            <a:extLst>
              <a:ext uri="{FF2B5EF4-FFF2-40B4-BE49-F238E27FC236}">
                <a16:creationId xmlns:a16="http://schemas.microsoft.com/office/drawing/2014/main" id="{97620302-BEE8-1447-8324-5F4178AA16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37">
              <a:extLst>
                <a:ext uri="{FF2B5EF4-FFF2-40B4-BE49-F238E27FC236}">
                  <a16:creationId xmlns:a16="http://schemas.microsoft.com/office/drawing/2014/main" id="{075332F5-EA0C-8B40-ADC9-D024EBD77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9">
              <a:extLst>
                <a:ext uri="{FF2B5EF4-FFF2-40B4-BE49-F238E27FC236}">
                  <a16:creationId xmlns:a16="http://schemas.microsoft.com/office/drawing/2014/main" id="{2619F114-DF39-F544-B487-5430D00E1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1">
              <a:extLst>
                <a:ext uri="{FF2B5EF4-FFF2-40B4-BE49-F238E27FC236}">
                  <a16:creationId xmlns:a16="http://schemas.microsoft.com/office/drawing/2014/main" id="{5CDF6368-32C4-A64F-8D2E-11DE400CD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2">
              <a:extLst>
                <a:ext uri="{FF2B5EF4-FFF2-40B4-BE49-F238E27FC236}">
                  <a16:creationId xmlns:a16="http://schemas.microsoft.com/office/drawing/2014/main" id="{148F19D8-49E5-0945-BC17-56044D43D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68C50EA3-7CF1-9542-A21D-5B3EBACC50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510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490165-4FF4-45E2-812C-44DF06081FFC}"/>
              </a:ext>
            </a:extLst>
          </p:cNvPr>
          <p:cNvSpPr>
            <a:spLocks noGrp="1"/>
          </p:cNvSpPr>
          <p:nvPr>
            <p:ph type="title"/>
          </p:nvPr>
        </p:nvSpPr>
        <p:spPr>
          <a:xfrm>
            <a:off x="565150" y="296558"/>
            <a:ext cx="5995137" cy="1268984"/>
          </a:xfrm>
        </p:spPr>
        <p:txBody>
          <a:bodyPr>
            <a:normAutofit/>
          </a:bodyPr>
          <a:lstStyle/>
          <a:p>
            <a:r>
              <a:rPr lang="en-US" dirty="0">
                <a:latin typeface="Berkeley UC Davis Book" panose="02090402050306020404" pitchFamily="18" charset="0"/>
              </a:rPr>
              <a:t>What’s the big deal?</a:t>
            </a:r>
            <a:endParaRPr lang="en-US" dirty="0"/>
          </a:p>
        </p:txBody>
      </p:sp>
      <p:grpSp>
        <p:nvGrpSpPr>
          <p:cNvPr id="12" name="Group 11">
            <a:extLst>
              <a:ext uri="{FF2B5EF4-FFF2-40B4-BE49-F238E27FC236}">
                <a16:creationId xmlns:a16="http://schemas.microsoft.com/office/drawing/2014/main" id="{97620302-BEE8-1447-8324-5F4178AA16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37">
              <a:extLst>
                <a:ext uri="{FF2B5EF4-FFF2-40B4-BE49-F238E27FC236}">
                  <a16:creationId xmlns:a16="http://schemas.microsoft.com/office/drawing/2014/main" id="{075332F5-EA0C-8B40-ADC9-D024EBD77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9">
              <a:extLst>
                <a:ext uri="{FF2B5EF4-FFF2-40B4-BE49-F238E27FC236}">
                  <a16:creationId xmlns:a16="http://schemas.microsoft.com/office/drawing/2014/main" id="{2619F114-DF39-F544-B487-5430D00E1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1">
              <a:extLst>
                <a:ext uri="{FF2B5EF4-FFF2-40B4-BE49-F238E27FC236}">
                  <a16:creationId xmlns:a16="http://schemas.microsoft.com/office/drawing/2014/main" id="{5CDF6368-32C4-A64F-8D2E-11DE400CD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2">
              <a:extLst>
                <a:ext uri="{FF2B5EF4-FFF2-40B4-BE49-F238E27FC236}">
                  <a16:creationId xmlns:a16="http://schemas.microsoft.com/office/drawing/2014/main" id="{148F19D8-49E5-0945-BC17-56044D43D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68C50EA3-7CF1-9542-A21D-5B3EBACC50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7" name="Table 5">
            <a:extLst>
              <a:ext uri="{FF2B5EF4-FFF2-40B4-BE49-F238E27FC236}">
                <a16:creationId xmlns:a16="http://schemas.microsoft.com/office/drawing/2014/main" id="{4B1EF064-3C87-4FF5-AB86-3B9E56DBF165}"/>
              </a:ext>
            </a:extLst>
          </p:cNvPr>
          <p:cNvGraphicFramePr>
            <a:graphicFrameLocks noGrp="1"/>
          </p:cNvGraphicFramePr>
          <p:nvPr>
            <p:extLst>
              <p:ext uri="{D42A27DB-BD31-4B8C-83A1-F6EECF244321}">
                <p14:modId xmlns:p14="http://schemas.microsoft.com/office/powerpoint/2010/main" val="3823464911"/>
              </p:ext>
            </p:extLst>
          </p:nvPr>
        </p:nvGraphicFramePr>
        <p:xfrm>
          <a:off x="565150" y="1147505"/>
          <a:ext cx="10155980" cy="1559560"/>
        </p:xfrm>
        <a:graphic>
          <a:graphicData uri="http://schemas.openxmlformats.org/drawingml/2006/table">
            <a:tbl>
              <a:tblPr firstRow="1" bandRow="1">
                <a:tableStyleId>{5C22544A-7EE6-4342-B048-85BDC9FD1C3A}</a:tableStyleId>
              </a:tblPr>
              <a:tblGrid>
                <a:gridCol w="2496832">
                  <a:extLst>
                    <a:ext uri="{9D8B030D-6E8A-4147-A177-3AD203B41FA5}">
                      <a16:colId xmlns:a16="http://schemas.microsoft.com/office/drawing/2014/main" val="3603787671"/>
                    </a:ext>
                  </a:extLst>
                </a:gridCol>
                <a:gridCol w="4647501">
                  <a:extLst>
                    <a:ext uri="{9D8B030D-6E8A-4147-A177-3AD203B41FA5}">
                      <a16:colId xmlns:a16="http://schemas.microsoft.com/office/drawing/2014/main" val="3832717559"/>
                    </a:ext>
                  </a:extLst>
                </a:gridCol>
                <a:gridCol w="3011647">
                  <a:extLst>
                    <a:ext uri="{9D8B030D-6E8A-4147-A177-3AD203B41FA5}">
                      <a16:colId xmlns:a16="http://schemas.microsoft.com/office/drawing/2014/main" val="2262774521"/>
                    </a:ext>
                  </a:extLst>
                </a:gridCol>
              </a:tblGrid>
              <a:tr h="370840">
                <a:tc>
                  <a:txBody>
                    <a:bodyPr/>
                    <a:lstStyle/>
                    <a:p>
                      <a:r>
                        <a:rPr lang="en-US" dirty="0">
                          <a:latin typeface="Berkeley UC Davis Book" panose="02090402050306020404" pitchFamily="18" charset="0"/>
                        </a:rPr>
                        <a:t>Scenario 1</a:t>
                      </a:r>
                    </a:p>
                  </a:txBody>
                  <a:tcPr/>
                </a:tc>
                <a:tc>
                  <a:txBody>
                    <a:bodyPr/>
                    <a:lstStyle/>
                    <a:p>
                      <a:r>
                        <a:rPr lang="en-US" dirty="0">
                          <a:latin typeface="Berkeley UC Davis Book" panose="02090402050306020404" pitchFamily="18" charset="0"/>
                        </a:rPr>
                        <a:t>What did happen?</a:t>
                      </a:r>
                    </a:p>
                  </a:txBody>
                  <a:tcPr/>
                </a:tc>
                <a:tc>
                  <a:txBody>
                    <a:bodyPr/>
                    <a:lstStyle/>
                    <a:p>
                      <a:r>
                        <a:rPr lang="en-US" dirty="0">
                          <a:latin typeface="Berkeley UC Davis Book" panose="02090402050306020404" pitchFamily="18" charset="0"/>
                        </a:rPr>
                        <a:t>What should have happened?</a:t>
                      </a:r>
                    </a:p>
                  </a:txBody>
                  <a:tcPr/>
                </a:tc>
                <a:extLst>
                  <a:ext uri="{0D108BD9-81ED-4DB2-BD59-A6C34878D82A}">
                    <a16:rowId xmlns:a16="http://schemas.microsoft.com/office/drawing/2014/main" val="91132421"/>
                  </a:ext>
                </a:extLst>
              </a:tr>
              <a:tr h="370840">
                <a:tc>
                  <a:txBody>
                    <a:bodyPr/>
                    <a:lstStyle/>
                    <a:p>
                      <a:r>
                        <a:rPr lang="en-US" dirty="0">
                          <a:latin typeface="Berkeley UC Davis Book" panose="02090402050306020404" pitchFamily="18" charset="0"/>
                        </a:rPr>
                        <a:t>Staff forgot to take refrigerator temperature during their shift</a:t>
                      </a:r>
                    </a:p>
                  </a:txBody>
                  <a:tcPr/>
                </a:tc>
                <a:tc>
                  <a:txBody>
                    <a:bodyPr/>
                    <a:lstStyle/>
                    <a:p>
                      <a:r>
                        <a:rPr lang="en-US" dirty="0">
                          <a:latin typeface="Berkeley UC Davis Book" panose="02090402050306020404" pitchFamily="18" charset="0"/>
                        </a:rPr>
                        <a:t>Staff called PO&amp;M and requested data from the backup system for the missing time.  PO&amp;M verified temperature remained within range since last reading.  Staff documented on log.</a:t>
                      </a:r>
                    </a:p>
                  </a:txBody>
                  <a:tcPr/>
                </a:tc>
                <a:tc>
                  <a:txBody>
                    <a:bodyPr/>
                    <a:lstStyle/>
                    <a:p>
                      <a:r>
                        <a:rPr lang="en-US" dirty="0">
                          <a:latin typeface="Berkeley UC Davis Book" panose="02090402050306020404" pitchFamily="18" charset="0"/>
                        </a:rPr>
                        <a:t>This was the perfect response!</a:t>
                      </a:r>
                    </a:p>
                  </a:txBody>
                  <a:tcPr/>
                </a:tc>
                <a:extLst>
                  <a:ext uri="{0D108BD9-81ED-4DB2-BD59-A6C34878D82A}">
                    <a16:rowId xmlns:a16="http://schemas.microsoft.com/office/drawing/2014/main" val="1151412073"/>
                  </a:ext>
                </a:extLst>
              </a:tr>
            </a:tbl>
          </a:graphicData>
        </a:graphic>
      </p:graphicFrame>
      <p:graphicFrame>
        <p:nvGraphicFramePr>
          <p:cNvPr id="19" name="Table 8">
            <a:extLst>
              <a:ext uri="{FF2B5EF4-FFF2-40B4-BE49-F238E27FC236}">
                <a16:creationId xmlns:a16="http://schemas.microsoft.com/office/drawing/2014/main" id="{715CE8C3-AD9F-41F0-8A71-E526B95A9EEF}"/>
              </a:ext>
            </a:extLst>
          </p:cNvPr>
          <p:cNvGraphicFramePr>
            <a:graphicFrameLocks noGrp="1"/>
          </p:cNvGraphicFramePr>
          <p:nvPr>
            <p:extLst>
              <p:ext uri="{D42A27DB-BD31-4B8C-83A1-F6EECF244321}">
                <p14:modId xmlns:p14="http://schemas.microsoft.com/office/powerpoint/2010/main" val="3690264549"/>
              </p:ext>
            </p:extLst>
          </p:nvPr>
        </p:nvGraphicFramePr>
        <p:xfrm>
          <a:off x="565147" y="3002232"/>
          <a:ext cx="10155980" cy="1112520"/>
        </p:xfrm>
        <a:graphic>
          <a:graphicData uri="http://schemas.openxmlformats.org/drawingml/2006/table">
            <a:tbl>
              <a:tblPr firstRow="1" bandRow="1">
                <a:tableStyleId>{5C22544A-7EE6-4342-B048-85BDC9FD1C3A}</a:tableStyleId>
              </a:tblPr>
              <a:tblGrid>
                <a:gridCol w="3569579">
                  <a:extLst>
                    <a:ext uri="{9D8B030D-6E8A-4147-A177-3AD203B41FA5}">
                      <a16:colId xmlns:a16="http://schemas.microsoft.com/office/drawing/2014/main" val="3738280781"/>
                    </a:ext>
                  </a:extLst>
                </a:gridCol>
                <a:gridCol w="920292">
                  <a:extLst>
                    <a:ext uri="{9D8B030D-6E8A-4147-A177-3AD203B41FA5}">
                      <a16:colId xmlns:a16="http://schemas.microsoft.com/office/drawing/2014/main" val="41380317"/>
                    </a:ext>
                  </a:extLst>
                </a:gridCol>
                <a:gridCol w="857135">
                  <a:extLst>
                    <a:ext uri="{9D8B030D-6E8A-4147-A177-3AD203B41FA5}">
                      <a16:colId xmlns:a16="http://schemas.microsoft.com/office/drawing/2014/main" val="2041702543"/>
                    </a:ext>
                  </a:extLst>
                </a:gridCol>
                <a:gridCol w="902247">
                  <a:extLst>
                    <a:ext uri="{9D8B030D-6E8A-4147-A177-3AD203B41FA5}">
                      <a16:colId xmlns:a16="http://schemas.microsoft.com/office/drawing/2014/main" val="4069976136"/>
                    </a:ext>
                  </a:extLst>
                </a:gridCol>
                <a:gridCol w="866157">
                  <a:extLst>
                    <a:ext uri="{9D8B030D-6E8A-4147-A177-3AD203B41FA5}">
                      <a16:colId xmlns:a16="http://schemas.microsoft.com/office/drawing/2014/main" val="2624823341"/>
                    </a:ext>
                  </a:extLst>
                </a:gridCol>
                <a:gridCol w="1037584">
                  <a:extLst>
                    <a:ext uri="{9D8B030D-6E8A-4147-A177-3AD203B41FA5}">
                      <a16:colId xmlns:a16="http://schemas.microsoft.com/office/drawing/2014/main" val="2340178181"/>
                    </a:ext>
                  </a:extLst>
                </a:gridCol>
                <a:gridCol w="1028562">
                  <a:extLst>
                    <a:ext uri="{9D8B030D-6E8A-4147-A177-3AD203B41FA5}">
                      <a16:colId xmlns:a16="http://schemas.microsoft.com/office/drawing/2014/main" val="3226837170"/>
                    </a:ext>
                  </a:extLst>
                </a:gridCol>
                <a:gridCol w="974424">
                  <a:extLst>
                    <a:ext uri="{9D8B030D-6E8A-4147-A177-3AD203B41FA5}">
                      <a16:colId xmlns:a16="http://schemas.microsoft.com/office/drawing/2014/main" val="4097706721"/>
                    </a:ext>
                  </a:extLst>
                </a:gridCol>
              </a:tblGrid>
              <a:tr h="370840">
                <a:tc>
                  <a:txBody>
                    <a:bodyPr/>
                    <a:lstStyle/>
                    <a:p>
                      <a:r>
                        <a:rPr lang="en-US" dirty="0">
                          <a:latin typeface="Berkeley UC Davis Book" panose="02090402050306020404" pitchFamily="18" charset="0"/>
                        </a:rPr>
                        <a:t>Date</a:t>
                      </a:r>
                    </a:p>
                  </a:txBody>
                  <a:tcPr/>
                </a:tc>
                <a:tc>
                  <a:txBody>
                    <a:bodyPr/>
                    <a:lstStyle/>
                    <a:p>
                      <a:pPr algn="ctr"/>
                      <a:r>
                        <a:rPr lang="en-US" dirty="0">
                          <a:latin typeface="Berkeley UC Davis Book" panose="02090402050306020404" pitchFamily="18" charset="0"/>
                        </a:rPr>
                        <a:t>3/6/22</a:t>
                      </a:r>
                    </a:p>
                  </a:txBody>
                  <a:tcPr/>
                </a:tc>
                <a:tc>
                  <a:txBody>
                    <a:bodyPr/>
                    <a:lstStyle/>
                    <a:p>
                      <a:pPr algn="ctr"/>
                      <a:r>
                        <a:rPr lang="en-US" dirty="0">
                          <a:latin typeface="Berkeley UC Davis Book" panose="02090402050306020404" pitchFamily="18" charset="0"/>
                        </a:rPr>
                        <a:t>3/7/22</a:t>
                      </a:r>
                    </a:p>
                  </a:txBody>
                  <a:tcPr/>
                </a:tc>
                <a:tc>
                  <a:txBody>
                    <a:bodyPr/>
                    <a:lstStyle/>
                    <a:p>
                      <a:pPr algn="ctr"/>
                      <a:r>
                        <a:rPr lang="en-US" dirty="0">
                          <a:latin typeface="Berkeley UC Davis Book" panose="02090402050306020404" pitchFamily="18" charset="0"/>
                        </a:rPr>
                        <a:t>3/8/22</a:t>
                      </a:r>
                    </a:p>
                  </a:txBody>
                  <a:tcPr/>
                </a:tc>
                <a:tc>
                  <a:txBody>
                    <a:bodyPr/>
                    <a:lstStyle/>
                    <a:p>
                      <a:pPr algn="ctr"/>
                      <a:r>
                        <a:rPr lang="en-US" dirty="0">
                          <a:latin typeface="Berkeley UC Davis Book" panose="02090402050306020404" pitchFamily="18" charset="0"/>
                        </a:rPr>
                        <a:t>3/9/22</a:t>
                      </a:r>
                    </a:p>
                  </a:txBody>
                  <a:tcPr/>
                </a:tc>
                <a:tc>
                  <a:txBody>
                    <a:bodyPr/>
                    <a:lstStyle/>
                    <a:p>
                      <a:pPr algn="ctr"/>
                      <a:r>
                        <a:rPr lang="en-US" dirty="0">
                          <a:latin typeface="Berkeley UC Davis Book" panose="02090402050306020404" pitchFamily="18" charset="0"/>
                        </a:rPr>
                        <a:t>3/10/22</a:t>
                      </a:r>
                    </a:p>
                  </a:txBody>
                  <a:tcPr/>
                </a:tc>
                <a:tc>
                  <a:txBody>
                    <a:bodyPr/>
                    <a:lstStyle/>
                    <a:p>
                      <a:pPr algn="ctr"/>
                      <a:r>
                        <a:rPr lang="en-US" dirty="0">
                          <a:latin typeface="Berkeley UC Davis Book" panose="02090402050306020404" pitchFamily="18" charset="0"/>
                        </a:rPr>
                        <a:t>3/11/22</a:t>
                      </a:r>
                    </a:p>
                  </a:txBody>
                  <a:tcPr/>
                </a:tc>
                <a:tc>
                  <a:txBody>
                    <a:bodyPr/>
                    <a:lstStyle/>
                    <a:p>
                      <a:pPr algn="ctr"/>
                      <a:r>
                        <a:rPr lang="en-US" dirty="0">
                          <a:latin typeface="Berkeley UC Davis Book" panose="02090402050306020404" pitchFamily="18" charset="0"/>
                        </a:rPr>
                        <a:t>3/12/22</a:t>
                      </a:r>
                    </a:p>
                  </a:txBody>
                  <a:tcPr/>
                </a:tc>
                <a:extLst>
                  <a:ext uri="{0D108BD9-81ED-4DB2-BD59-A6C34878D82A}">
                    <a16:rowId xmlns:a16="http://schemas.microsoft.com/office/drawing/2014/main" val="978357591"/>
                  </a:ext>
                </a:extLst>
              </a:tr>
              <a:tr h="370840">
                <a:tc>
                  <a:txBody>
                    <a:bodyPr/>
                    <a:lstStyle/>
                    <a:p>
                      <a:r>
                        <a:rPr lang="en-US" dirty="0">
                          <a:latin typeface="Berkeley UC Davis Book" panose="02090402050306020404" pitchFamily="18" charset="0"/>
                        </a:rPr>
                        <a:t>Fridge 1 (range: 2-8C)</a:t>
                      </a:r>
                    </a:p>
                  </a:txBody>
                  <a:tcPr/>
                </a:tc>
                <a:tc>
                  <a:txBody>
                    <a:bodyPr/>
                    <a:lstStyle/>
                    <a:p>
                      <a:pPr algn="ctr"/>
                      <a:r>
                        <a:rPr lang="en-US" dirty="0">
                          <a:latin typeface="Berkeley UC Davis Book" panose="02090402050306020404" pitchFamily="18" charset="0"/>
                        </a:rPr>
                        <a:t>4</a:t>
                      </a:r>
                    </a:p>
                  </a:txBody>
                  <a:tcPr/>
                </a:tc>
                <a:tc>
                  <a:txBody>
                    <a:bodyPr/>
                    <a:lstStyle/>
                    <a:p>
                      <a:pPr algn="ctr"/>
                      <a:r>
                        <a:rPr lang="en-US" dirty="0">
                          <a:latin typeface="Berkeley UC Davis Book" panose="02090402050306020404" pitchFamily="18" charset="0"/>
                        </a:rPr>
                        <a:t>5</a:t>
                      </a:r>
                    </a:p>
                  </a:txBody>
                  <a:tcPr/>
                </a:tc>
                <a:tc>
                  <a:txBody>
                    <a:bodyPr/>
                    <a:lstStyle/>
                    <a:p>
                      <a:pPr algn="ctr"/>
                      <a:r>
                        <a:rPr lang="en-US" dirty="0">
                          <a:latin typeface="Berkeley UC Davis Book" panose="02090402050306020404" pitchFamily="18" charset="0"/>
                        </a:rPr>
                        <a:t>3</a:t>
                      </a:r>
                    </a:p>
                  </a:txBody>
                  <a:tcPr/>
                </a:tc>
                <a:tc>
                  <a:txBody>
                    <a:bodyPr/>
                    <a:lstStyle/>
                    <a:p>
                      <a:pPr algn="ctr"/>
                      <a:r>
                        <a:rPr lang="en-US" dirty="0">
                          <a:latin typeface="Berkeley UC Davis Book" panose="02090402050306020404" pitchFamily="18" charset="0"/>
                        </a:rPr>
                        <a:t>*</a:t>
                      </a:r>
                    </a:p>
                  </a:txBody>
                  <a:tcPr>
                    <a:solidFill>
                      <a:srgbClr val="FFFFCC"/>
                    </a:solidFill>
                  </a:tcPr>
                </a:tc>
                <a:tc>
                  <a:txBody>
                    <a:bodyPr/>
                    <a:lstStyle/>
                    <a:p>
                      <a:pPr algn="ctr"/>
                      <a:r>
                        <a:rPr lang="en-US" dirty="0">
                          <a:latin typeface="Berkeley UC Davis Book" panose="02090402050306020404" pitchFamily="18" charset="0"/>
                        </a:rPr>
                        <a:t>6</a:t>
                      </a:r>
                    </a:p>
                  </a:txBody>
                  <a:tcPr/>
                </a:tc>
                <a:tc>
                  <a:txBody>
                    <a:bodyPr/>
                    <a:lstStyle/>
                    <a:p>
                      <a:pPr algn="ctr"/>
                      <a:r>
                        <a:rPr lang="en-US" dirty="0">
                          <a:latin typeface="Berkeley UC Davis Book" panose="02090402050306020404" pitchFamily="18" charset="0"/>
                        </a:rPr>
                        <a:t>5</a:t>
                      </a:r>
                    </a:p>
                  </a:txBody>
                  <a:tcPr/>
                </a:tc>
                <a:tc>
                  <a:txBody>
                    <a:bodyPr/>
                    <a:lstStyle/>
                    <a:p>
                      <a:pPr algn="ctr"/>
                      <a:r>
                        <a:rPr lang="en-US" dirty="0">
                          <a:latin typeface="Berkeley UC Davis Book" panose="02090402050306020404" pitchFamily="18" charset="0"/>
                        </a:rPr>
                        <a:t>3</a:t>
                      </a:r>
                    </a:p>
                  </a:txBody>
                  <a:tcPr/>
                </a:tc>
                <a:extLst>
                  <a:ext uri="{0D108BD9-81ED-4DB2-BD59-A6C34878D82A}">
                    <a16:rowId xmlns:a16="http://schemas.microsoft.com/office/drawing/2014/main" val="3636605986"/>
                  </a:ext>
                </a:extLst>
              </a:tr>
              <a:tr h="370840">
                <a:tc>
                  <a:txBody>
                    <a:bodyPr/>
                    <a:lstStyle/>
                    <a:p>
                      <a:r>
                        <a:rPr lang="en-US" dirty="0">
                          <a:latin typeface="Berkeley UC Davis Book" panose="02090402050306020404" pitchFamily="18" charset="0"/>
                        </a:rPr>
                        <a:t>Initials</a:t>
                      </a:r>
                    </a:p>
                  </a:txBody>
                  <a:tcPr/>
                </a:tc>
                <a:tc>
                  <a:txBody>
                    <a:bodyPr/>
                    <a:lstStyle/>
                    <a:p>
                      <a:pPr algn="ctr"/>
                      <a:r>
                        <a:rPr lang="en-US" dirty="0">
                          <a:latin typeface="Berkeley UC Davis Book" panose="02090402050306020404" pitchFamily="18" charset="0"/>
                        </a:rPr>
                        <a:t>BB</a:t>
                      </a:r>
                    </a:p>
                  </a:txBody>
                  <a:tcPr/>
                </a:tc>
                <a:tc>
                  <a:txBody>
                    <a:bodyPr/>
                    <a:lstStyle/>
                    <a:p>
                      <a:pPr algn="ctr"/>
                      <a:r>
                        <a:rPr lang="en-US" dirty="0">
                          <a:latin typeface="Berkeley UC Davis Book" panose="02090402050306020404" pitchFamily="18" charset="0"/>
                        </a:rPr>
                        <a:t>AS</a:t>
                      </a:r>
                    </a:p>
                  </a:txBody>
                  <a:tcPr/>
                </a:tc>
                <a:tc>
                  <a:txBody>
                    <a:bodyPr/>
                    <a:lstStyle/>
                    <a:p>
                      <a:pPr algn="ctr"/>
                      <a:r>
                        <a:rPr lang="en-US" dirty="0">
                          <a:latin typeface="Berkeley UC Davis Book" panose="02090402050306020404" pitchFamily="18" charset="0"/>
                        </a:rPr>
                        <a:t>NK</a:t>
                      </a:r>
                    </a:p>
                  </a:txBody>
                  <a:tcPr/>
                </a:tc>
                <a:tc>
                  <a:txBody>
                    <a:bodyPr/>
                    <a:lstStyle/>
                    <a:p>
                      <a:pPr algn="ctr"/>
                      <a:endParaRPr lang="en-US" dirty="0">
                        <a:latin typeface="Berkeley UC Davis Book" panose="02090402050306020404" pitchFamily="18" charset="0"/>
                      </a:endParaRPr>
                    </a:p>
                  </a:txBody>
                  <a:tcPr>
                    <a:solidFill>
                      <a:srgbClr val="FFFFCC"/>
                    </a:solidFill>
                  </a:tcPr>
                </a:tc>
                <a:tc>
                  <a:txBody>
                    <a:bodyPr/>
                    <a:lstStyle/>
                    <a:p>
                      <a:pPr algn="ctr"/>
                      <a:r>
                        <a:rPr lang="en-US" dirty="0">
                          <a:latin typeface="Berkeley UC Davis Book" panose="02090402050306020404" pitchFamily="18" charset="0"/>
                        </a:rPr>
                        <a:t>EK</a:t>
                      </a:r>
                    </a:p>
                  </a:txBody>
                  <a:tcPr/>
                </a:tc>
                <a:tc>
                  <a:txBody>
                    <a:bodyPr/>
                    <a:lstStyle/>
                    <a:p>
                      <a:pPr algn="ctr"/>
                      <a:r>
                        <a:rPr lang="en-US" dirty="0">
                          <a:latin typeface="Berkeley UC Davis Book" panose="02090402050306020404" pitchFamily="18" charset="0"/>
                        </a:rPr>
                        <a:t>EV</a:t>
                      </a:r>
                    </a:p>
                  </a:txBody>
                  <a:tcPr/>
                </a:tc>
                <a:tc>
                  <a:txBody>
                    <a:bodyPr/>
                    <a:lstStyle/>
                    <a:p>
                      <a:pPr algn="ctr"/>
                      <a:r>
                        <a:rPr lang="en-US" dirty="0">
                          <a:latin typeface="Berkeley UC Davis Book" panose="02090402050306020404" pitchFamily="18" charset="0"/>
                        </a:rPr>
                        <a:t>NS</a:t>
                      </a:r>
                    </a:p>
                  </a:txBody>
                  <a:tcPr/>
                </a:tc>
                <a:extLst>
                  <a:ext uri="{0D108BD9-81ED-4DB2-BD59-A6C34878D82A}">
                    <a16:rowId xmlns:a16="http://schemas.microsoft.com/office/drawing/2014/main" val="2998263418"/>
                  </a:ext>
                </a:extLst>
              </a:tr>
            </a:tbl>
          </a:graphicData>
        </a:graphic>
      </p:graphicFrame>
      <p:graphicFrame>
        <p:nvGraphicFramePr>
          <p:cNvPr id="20" name="Table 9">
            <a:extLst>
              <a:ext uri="{FF2B5EF4-FFF2-40B4-BE49-F238E27FC236}">
                <a16:creationId xmlns:a16="http://schemas.microsoft.com/office/drawing/2014/main" id="{1325FEA0-5991-4A79-B7CA-BADFE1BC0024}"/>
              </a:ext>
            </a:extLst>
          </p:cNvPr>
          <p:cNvGraphicFramePr>
            <a:graphicFrameLocks noGrp="1"/>
          </p:cNvGraphicFramePr>
          <p:nvPr>
            <p:extLst>
              <p:ext uri="{D42A27DB-BD31-4B8C-83A1-F6EECF244321}">
                <p14:modId xmlns:p14="http://schemas.microsoft.com/office/powerpoint/2010/main" val="3936984085"/>
              </p:ext>
            </p:extLst>
          </p:nvPr>
        </p:nvGraphicFramePr>
        <p:xfrm>
          <a:off x="565148" y="4568863"/>
          <a:ext cx="10155979" cy="1010920"/>
        </p:xfrm>
        <a:graphic>
          <a:graphicData uri="http://schemas.openxmlformats.org/drawingml/2006/table">
            <a:tbl>
              <a:tblPr firstRow="1" bandRow="1">
                <a:tableStyleId>{5C22544A-7EE6-4342-B048-85BDC9FD1C3A}</a:tableStyleId>
              </a:tblPr>
              <a:tblGrid>
                <a:gridCol w="10155979">
                  <a:extLst>
                    <a:ext uri="{9D8B030D-6E8A-4147-A177-3AD203B41FA5}">
                      <a16:colId xmlns:a16="http://schemas.microsoft.com/office/drawing/2014/main" val="436978522"/>
                    </a:ext>
                  </a:extLst>
                </a:gridCol>
              </a:tblGrid>
              <a:tr h="370840">
                <a:tc>
                  <a:txBody>
                    <a:bodyPr/>
                    <a:lstStyle/>
                    <a:p>
                      <a:r>
                        <a:rPr lang="en-US" dirty="0">
                          <a:latin typeface="Berkeley UC Davis Book" panose="02090402050306020404" pitchFamily="18" charset="0"/>
                        </a:rPr>
                        <a:t>Corrective Action Log</a:t>
                      </a:r>
                    </a:p>
                  </a:txBody>
                  <a:tcPr/>
                </a:tc>
                <a:extLst>
                  <a:ext uri="{0D108BD9-81ED-4DB2-BD59-A6C34878D82A}">
                    <a16:rowId xmlns:a16="http://schemas.microsoft.com/office/drawing/2014/main" val="843474393"/>
                  </a:ext>
                </a:extLst>
              </a:tr>
              <a:tr h="370840">
                <a:tc>
                  <a:txBody>
                    <a:bodyPr/>
                    <a:lstStyle/>
                    <a:p>
                      <a:r>
                        <a:rPr lang="en-US" dirty="0">
                          <a:latin typeface="Berkeley UC Davis Book" panose="02090402050306020404" pitchFamily="18" charset="0"/>
                        </a:rPr>
                        <a:t>*3/9/22: Temperature recording missed on 3/9/22, PO&amp;M called on 3/10/22 to obtain backup temperature readings.  All readings within range, records in Metasys, no further action needed. BB</a:t>
                      </a:r>
                    </a:p>
                  </a:txBody>
                  <a:tcPr/>
                </a:tc>
                <a:extLst>
                  <a:ext uri="{0D108BD9-81ED-4DB2-BD59-A6C34878D82A}">
                    <a16:rowId xmlns:a16="http://schemas.microsoft.com/office/drawing/2014/main" val="1944560846"/>
                  </a:ext>
                </a:extLst>
              </a:tr>
            </a:tbl>
          </a:graphicData>
        </a:graphic>
      </p:graphicFrame>
    </p:spTree>
    <p:extLst>
      <p:ext uri="{BB962C8B-B14F-4D97-AF65-F5344CB8AC3E}">
        <p14:creationId xmlns:p14="http://schemas.microsoft.com/office/powerpoint/2010/main" val="2881056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490165-4FF4-45E2-812C-44DF06081FFC}"/>
              </a:ext>
            </a:extLst>
          </p:cNvPr>
          <p:cNvSpPr>
            <a:spLocks noGrp="1"/>
          </p:cNvSpPr>
          <p:nvPr>
            <p:ph type="title"/>
          </p:nvPr>
        </p:nvSpPr>
        <p:spPr>
          <a:xfrm>
            <a:off x="565150" y="296558"/>
            <a:ext cx="5995137" cy="1268984"/>
          </a:xfrm>
        </p:spPr>
        <p:txBody>
          <a:bodyPr>
            <a:normAutofit/>
          </a:bodyPr>
          <a:lstStyle/>
          <a:p>
            <a:r>
              <a:rPr lang="en-US" dirty="0">
                <a:latin typeface="Berkeley UC Davis Book" panose="02090402050306020404" pitchFamily="18" charset="0"/>
              </a:rPr>
              <a:t>What’s the big deal?</a:t>
            </a:r>
            <a:endParaRPr lang="en-US" dirty="0"/>
          </a:p>
        </p:txBody>
      </p:sp>
      <p:grpSp>
        <p:nvGrpSpPr>
          <p:cNvPr id="12" name="Group 11">
            <a:extLst>
              <a:ext uri="{FF2B5EF4-FFF2-40B4-BE49-F238E27FC236}">
                <a16:creationId xmlns:a16="http://schemas.microsoft.com/office/drawing/2014/main" id="{97620302-BEE8-1447-8324-5F4178AA16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37">
              <a:extLst>
                <a:ext uri="{FF2B5EF4-FFF2-40B4-BE49-F238E27FC236}">
                  <a16:creationId xmlns:a16="http://schemas.microsoft.com/office/drawing/2014/main" id="{075332F5-EA0C-8B40-ADC9-D024EBD77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9">
              <a:extLst>
                <a:ext uri="{FF2B5EF4-FFF2-40B4-BE49-F238E27FC236}">
                  <a16:creationId xmlns:a16="http://schemas.microsoft.com/office/drawing/2014/main" id="{2619F114-DF39-F544-B487-5430D00E1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1">
              <a:extLst>
                <a:ext uri="{FF2B5EF4-FFF2-40B4-BE49-F238E27FC236}">
                  <a16:creationId xmlns:a16="http://schemas.microsoft.com/office/drawing/2014/main" id="{5CDF6368-32C4-A64F-8D2E-11DE400CD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2">
              <a:extLst>
                <a:ext uri="{FF2B5EF4-FFF2-40B4-BE49-F238E27FC236}">
                  <a16:creationId xmlns:a16="http://schemas.microsoft.com/office/drawing/2014/main" id="{148F19D8-49E5-0945-BC17-56044D43D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68C50EA3-7CF1-9542-A21D-5B3EBACC50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1" name="Table 20">
            <a:extLst>
              <a:ext uri="{FF2B5EF4-FFF2-40B4-BE49-F238E27FC236}">
                <a16:creationId xmlns:a16="http://schemas.microsoft.com/office/drawing/2014/main" id="{87EF6CA1-575B-45FA-9AEE-56B1741C3407}"/>
              </a:ext>
            </a:extLst>
          </p:cNvPr>
          <p:cNvGraphicFramePr>
            <a:graphicFrameLocks noGrp="1"/>
          </p:cNvGraphicFramePr>
          <p:nvPr>
            <p:extLst>
              <p:ext uri="{D42A27DB-BD31-4B8C-83A1-F6EECF244321}">
                <p14:modId xmlns:p14="http://schemas.microsoft.com/office/powerpoint/2010/main" val="796894353"/>
              </p:ext>
            </p:extLst>
          </p:nvPr>
        </p:nvGraphicFramePr>
        <p:xfrm>
          <a:off x="565150" y="1046480"/>
          <a:ext cx="10382483" cy="2382520"/>
        </p:xfrm>
        <a:graphic>
          <a:graphicData uri="http://schemas.openxmlformats.org/drawingml/2006/table">
            <a:tbl>
              <a:tblPr firstRow="1" bandRow="1">
                <a:tableStyleId>{5C22544A-7EE6-4342-B048-85BDC9FD1C3A}</a:tableStyleId>
              </a:tblPr>
              <a:tblGrid>
                <a:gridCol w="2723349">
                  <a:extLst>
                    <a:ext uri="{9D8B030D-6E8A-4147-A177-3AD203B41FA5}">
                      <a16:colId xmlns:a16="http://schemas.microsoft.com/office/drawing/2014/main" val="3603787671"/>
                    </a:ext>
                  </a:extLst>
                </a:gridCol>
                <a:gridCol w="4064670">
                  <a:extLst>
                    <a:ext uri="{9D8B030D-6E8A-4147-A177-3AD203B41FA5}">
                      <a16:colId xmlns:a16="http://schemas.microsoft.com/office/drawing/2014/main" val="3832717559"/>
                    </a:ext>
                  </a:extLst>
                </a:gridCol>
                <a:gridCol w="3594464">
                  <a:extLst>
                    <a:ext uri="{9D8B030D-6E8A-4147-A177-3AD203B41FA5}">
                      <a16:colId xmlns:a16="http://schemas.microsoft.com/office/drawing/2014/main" val="2262774521"/>
                    </a:ext>
                  </a:extLst>
                </a:gridCol>
              </a:tblGrid>
              <a:tr h="370840">
                <a:tc>
                  <a:txBody>
                    <a:bodyPr/>
                    <a:lstStyle/>
                    <a:p>
                      <a:r>
                        <a:rPr lang="en-US" dirty="0">
                          <a:latin typeface="Berkeley UC Davis Book" panose="02090402050306020404" pitchFamily="18" charset="0"/>
                        </a:rPr>
                        <a:t>Scenario 2</a:t>
                      </a:r>
                    </a:p>
                  </a:txBody>
                  <a:tcPr>
                    <a:solidFill>
                      <a:schemeClr val="accent3">
                        <a:lumMod val="75000"/>
                      </a:schemeClr>
                    </a:solidFill>
                  </a:tcPr>
                </a:tc>
                <a:tc>
                  <a:txBody>
                    <a:bodyPr/>
                    <a:lstStyle/>
                    <a:p>
                      <a:r>
                        <a:rPr lang="en-US" dirty="0">
                          <a:latin typeface="Berkeley UC Davis Book" panose="02090402050306020404" pitchFamily="18" charset="0"/>
                        </a:rPr>
                        <a:t>What did happen?</a:t>
                      </a:r>
                    </a:p>
                  </a:txBody>
                  <a:tcPr>
                    <a:solidFill>
                      <a:schemeClr val="accent3">
                        <a:lumMod val="75000"/>
                      </a:schemeClr>
                    </a:solidFill>
                  </a:tcPr>
                </a:tc>
                <a:tc>
                  <a:txBody>
                    <a:bodyPr/>
                    <a:lstStyle/>
                    <a:p>
                      <a:r>
                        <a:rPr lang="en-US" dirty="0">
                          <a:latin typeface="Berkeley UC Davis Book" panose="02090402050306020404" pitchFamily="18" charset="0"/>
                        </a:rPr>
                        <a:t>What should have happened?</a:t>
                      </a:r>
                    </a:p>
                  </a:txBody>
                  <a:tcPr>
                    <a:solidFill>
                      <a:schemeClr val="accent3">
                        <a:lumMod val="75000"/>
                      </a:schemeClr>
                    </a:solidFill>
                  </a:tcPr>
                </a:tc>
                <a:extLst>
                  <a:ext uri="{0D108BD9-81ED-4DB2-BD59-A6C34878D82A}">
                    <a16:rowId xmlns:a16="http://schemas.microsoft.com/office/drawing/2014/main" val="91132421"/>
                  </a:ext>
                </a:extLst>
              </a:tr>
              <a:tr h="370840">
                <a:tc>
                  <a:txBody>
                    <a:bodyPr/>
                    <a:lstStyle/>
                    <a:p>
                      <a:r>
                        <a:rPr lang="en-US" dirty="0">
                          <a:latin typeface="Berkeley UC Davis Book" panose="02090402050306020404" pitchFamily="18" charset="0"/>
                        </a:rPr>
                        <a:t>CLS Specialist is organizing validation documents to present to medical director for signature</a:t>
                      </a:r>
                    </a:p>
                  </a:txBody>
                  <a:tcPr>
                    <a:solidFill>
                      <a:schemeClr val="accent3">
                        <a:lumMod val="20000"/>
                        <a:lumOff val="80000"/>
                      </a:schemeClr>
                    </a:solidFill>
                  </a:tcPr>
                </a:tc>
                <a:tc>
                  <a:txBody>
                    <a:bodyPr/>
                    <a:lstStyle/>
                    <a:p>
                      <a:r>
                        <a:rPr lang="en-US" dirty="0">
                          <a:latin typeface="Berkeley UC Davis Book" panose="02090402050306020404" pitchFamily="18" charset="0"/>
                        </a:rPr>
                        <a:t>Original documents are messy, they have notes, cross outs, are damaged due to spills, etc.  CLS Specialist decides to transcribe data to a new log for a clean presentation and then shreds originals and presents transcribed data to medical director for signature</a:t>
                      </a:r>
                    </a:p>
                  </a:txBody>
                  <a:tcPr>
                    <a:solidFill>
                      <a:schemeClr val="accent3">
                        <a:lumMod val="20000"/>
                        <a:lumOff val="80000"/>
                      </a:schemeClr>
                    </a:solidFill>
                  </a:tcPr>
                </a:tc>
                <a:tc>
                  <a:txBody>
                    <a:bodyPr/>
                    <a:lstStyle/>
                    <a:p>
                      <a:r>
                        <a:rPr lang="en-US" dirty="0">
                          <a:latin typeface="Berkeley UC Davis Book" panose="02090402050306020404" pitchFamily="18" charset="0"/>
                        </a:rPr>
                        <a:t>Original documents MUST ALWAYS be kept.  Data can be transcribed to a “clean” log to present the data.  However, original documentation must be retained and presented to medical director for review and approval</a:t>
                      </a:r>
                    </a:p>
                  </a:txBody>
                  <a:tcPr>
                    <a:solidFill>
                      <a:schemeClr val="accent3">
                        <a:lumMod val="20000"/>
                        <a:lumOff val="80000"/>
                      </a:schemeClr>
                    </a:solidFill>
                  </a:tcPr>
                </a:tc>
                <a:extLst>
                  <a:ext uri="{0D108BD9-81ED-4DB2-BD59-A6C34878D82A}">
                    <a16:rowId xmlns:a16="http://schemas.microsoft.com/office/drawing/2014/main" val="1151412073"/>
                  </a:ext>
                </a:extLst>
              </a:tr>
            </a:tbl>
          </a:graphicData>
        </a:graphic>
      </p:graphicFrame>
      <p:pic>
        <p:nvPicPr>
          <p:cNvPr id="23" name="Picture 22">
            <a:extLst>
              <a:ext uri="{FF2B5EF4-FFF2-40B4-BE49-F238E27FC236}">
                <a16:creationId xmlns:a16="http://schemas.microsoft.com/office/drawing/2014/main" id="{770B007C-982B-40AB-B540-675A67D66BAE}"/>
              </a:ext>
            </a:extLst>
          </p:cNvPr>
          <p:cNvPicPr>
            <a:picLocks noChangeAspect="1"/>
          </p:cNvPicPr>
          <p:nvPr/>
        </p:nvPicPr>
        <p:blipFill>
          <a:blip r:embed="rId2"/>
          <a:stretch>
            <a:fillRect/>
          </a:stretch>
        </p:blipFill>
        <p:spPr>
          <a:xfrm>
            <a:off x="3216581" y="3566795"/>
            <a:ext cx="4170713" cy="2382520"/>
          </a:xfrm>
          <a:prstGeom prst="rect">
            <a:avLst/>
          </a:prstGeom>
        </p:spPr>
      </p:pic>
    </p:spTree>
    <p:extLst>
      <p:ext uri="{BB962C8B-B14F-4D97-AF65-F5344CB8AC3E}">
        <p14:creationId xmlns:p14="http://schemas.microsoft.com/office/powerpoint/2010/main" val="4235266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490165-4FF4-45E2-812C-44DF06081FFC}"/>
              </a:ext>
            </a:extLst>
          </p:cNvPr>
          <p:cNvSpPr>
            <a:spLocks noGrp="1"/>
          </p:cNvSpPr>
          <p:nvPr>
            <p:ph type="title"/>
          </p:nvPr>
        </p:nvSpPr>
        <p:spPr>
          <a:xfrm>
            <a:off x="565150" y="296558"/>
            <a:ext cx="5995137" cy="1268984"/>
          </a:xfrm>
        </p:spPr>
        <p:txBody>
          <a:bodyPr>
            <a:normAutofit/>
          </a:bodyPr>
          <a:lstStyle/>
          <a:p>
            <a:r>
              <a:rPr lang="en-US" dirty="0">
                <a:latin typeface="Berkeley UC Davis Book" panose="02090402050306020404" pitchFamily="18" charset="0"/>
              </a:rPr>
              <a:t>What’s the big deal?</a:t>
            </a:r>
            <a:endParaRPr lang="en-US" dirty="0"/>
          </a:p>
        </p:txBody>
      </p:sp>
      <p:grpSp>
        <p:nvGrpSpPr>
          <p:cNvPr id="12" name="Group 11">
            <a:extLst>
              <a:ext uri="{FF2B5EF4-FFF2-40B4-BE49-F238E27FC236}">
                <a16:creationId xmlns:a16="http://schemas.microsoft.com/office/drawing/2014/main" id="{97620302-BEE8-1447-8324-5F4178AA16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37">
              <a:extLst>
                <a:ext uri="{FF2B5EF4-FFF2-40B4-BE49-F238E27FC236}">
                  <a16:creationId xmlns:a16="http://schemas.microsoft.com/office/drawing/2014/main" id="{075332F5-EA0C-8B40-ADC9-D024EBD77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9">
              <a:extLst>
                <a:ext uri="{FF2B5EF4-FFF2-40B4-BE49-F238E27FC236}">
                  <a16:creationId xmlns:a16="http://schemas.microsoft.com/office/drawing/2014/main" id="{2619F114-DF39-F544-B487-5430D00E1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1">
              <a:extLst>
                <a:ext uri="{FF2B5EF4-FFF2-40B4-BE49-F238E27FC236}">
                  <a16:creationId xmlns:a16="http://schemas.microsoft.com/office/drawing/2014/main" id="{5CDF6368-32C4-A64F-8D2E-11DE400CD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2">
              <a:extLst>
                <a:ext uri="{FF2B5EF4-FFF2-40B4-BE49-F238E27FC236}">
                  <a16:creationId xmlns:a16="http://schemas.microsoft.com/office/drawing/2014/main" id="{148F19D8-49E5-0945-BC17-56044D43D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68C50EA3-7CF1-9542-A21D-5B3EBACC50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1" name="Table 5">
            <a:extLst>
              <a:ext uri="{FF2B5EF4-FFF2-40B4-BE49-F238E27FC236}">
                <a16:creationId xmlns:a16="http://schemas.microsoft.com/office/drawing/2014/main" id="{8CB5313B-108D-4908-BFDF-F0710691B751}"/>
              </a:ext>
            </a:extLst>
          </p:cNvPr>
          <p:cNvGraphicFramePr>
            <a:graphicFrameLocks noGrp="1"/>
          </p:cNvGraphicFramePr>
          <p:nvPr>
            <p:extLst>
              <p:ext uri="{D42A27DB-BD31-4B8C-83A1-F6EECF244321}">
                <p14:modId xmlns:p14="http://schemas.microsoft.com/office/powerpoint/2010/main" val="3430598738"/>
              </p:ext>
            </p:extLst>
          </p:nvPr>
        </p:nvGraphicFramePr>
        <p:xfrm>
          <a:off x="565150" y="1159703"/>
          <a:ext cx="10432818" cy="2382520"/>
        </p:xfrm>
        <a:graphic>
          <a:graphicData uri="http://schemas.openxmlformats.org/drawingml/2006/table">
            <a:tbl>
              <a:tblPr firstRow="1" bandRow="1">
                <a:tableStyleId>{5C22544A-7EE6-4342-B048-85BDC9FD1C3A}</a:tableStyleId>
              </a:tblPr>
              <a:tblGrid>
                <a:gridCol w="2790446">
                  <a:extLst>
                    <a:ext uri="{9D8B030D-6E8A-4147-A177-3AD203B41FA5}">
                      <a16:colId xmlns:a16="http://schemas.microsoft.com/office/drawing/2014/main" val="3603787671"/>
                    </a:ext>
                  </a:extLst>
                </a:gridCol>
                <a:gridCol w="4164766">
                  <a:extLst>
                    <a:ext uri="{9D8B030D-6E8A-4147-A177-3AD203B41FA5}">
                      <a16:colId xmlns:a16="http://schemas.microsoft.com/office/drawing/2014/main" val="3832717559"/>
                    </a:ext>
                  </a:extLst>
                </a:gridCol>
                <a:gridCol w="3477606">
                  <a:extLst>
                    <a:ext uri="{9D8B030D-6E8A-4147-A177-3AD203B41FA5}">
                      <a16:colId xmlns:a16="http://schemas.microsoft.com/office/drawing/2014/main" val="2262774521"/>
                    </a:ext>
                  </a:extLst>
                </a:gridCol>
              </a:tblGrid>
              <a:tr h="370840">
                <a:tc>
                  <a:txBody>
                    <a:bodyPr/>
                    <a:lstStyle/>
                    <a:p>
                      <a:r>
                        <a:rPr lang="en-US" dirty="0">
                          <a:latin typeface="Berkeley UC Davis Book" panose="02090402050306020404" pitchFamily="18" charset="0"/>
                        </a:rPr>
                        <a:t>Scenario 3</a:t>
                      </a:r>
                    </a:p>
                  </a:txBody>
                  <a:tcPr>
                    <a:solidFill>
                      <a:schemeClr val="accent2"/>
                    </a:solidFill>
                  </a:tcPr>
                </a:tc>
                <a:tc>
                  <a:txBody>
                    <a:bodyPr/>
                    <a:lstStyle/>
                    <a:p>
                      <a:r>
                        <a:rPr lang="en-US" dirty="0">
                          <a:latin typeface="Berkeley UC Davis Book" panose="02090402050306020404" pitchFamily="18" charset="0"/>
                        </a:rPr>
                        <a:t>What did happen?</a:t>
                      </a:r>
                    </a:p>
                  </a:txBody>
                  <a:tcPr>
                    <a:solidFill>
                      <a:schemeClr val="accent2"/>
                    </a:solidFill>
                  </a:tcPr>
                </a:tc>
                <a:tc>
                  <a:txBody>
                    <a:bodyPr/>
                    <a:lstStyle/>
                    <a:p>
                      <a:r>
                        <a:rPr lang="en-US" dirty="0">
                          <a:latin typeface="Berkeley UC Davis Book" panose="02090402050306020404" pitchFamily="18" charset="0"/>
                        </a:rPr>
                        <a:t>What should have happened?</a:t>
                      </a:r>
                    </a:p>
                  </a:txBody>
                  <a:tcPr>
                    <a:solidFill>
                      <a:schemeClr val="accent2"/>
                    </a:solidFill>
                  </a:tcPr>
                </a:tc>
                <a:extLst>
                  <a:ext uri="{0D108BD9-81ED-4DB2-BD59-A6C34878D82A}">
                    <a16:rowId xmlns:a16="http://schemas.microsoft.com/office/drawing/2014/main" val="91132421"/>
                  </a:ext>
                </a:extLst>
              </a:tr>
              <a:tr h="370840">
                <a:tc>
                  <a:txBody>
                    <a:bodyPr/>
                    <a:lstStyle/>
                    <a:p>
                      <a:r>
                        <a:rPr lang="en-US" dirty="0">
                          <a:latin typeface="Berkeley UC Davis Book" panose="02090402050306020404" pitchFamily="18" charset="0"/>
                        </a:rPr>
                        <a:t>Staff performs proficiency testing, fills in result form, writing is illegible</a:t>
                      </a:r>
                    </a:p>
                  </a:txBody>
                  <a:tcPr>
                    <a:solidFill>
                      <a:schemeClr val="accent2">
                        <a:lumMod val="20000"/>
                        <a:lumOff val="80000"/>
                      </a:schemeClr>
                    </a:solidFill>
                  </a:tcPr>
                </a:tc>
                <a:tc>
                  <a:txBody>
                    <a:bodyPr/>
                    <a:lstStyle/>
                    <a:p>
                      <a:r>
                        <a:rPr lang="en-US" dirty="0">
                          <a:latin typeface="Berkeley UC Davis Book" panose="02090402050306020404" pitchFamily="18" charset="0"/>
                        </a:rPr>
                        <a:t>Supervisor entered results on CAP website as a 29, without confirming with staff.  Staff meant to write 24, CAP survey failed, causing the need for an investigation, corrective action, 3 month follow up and the potential loss of testing for that analyte (after 3 consecutive failures)</a:t>
                      </a:r>
                    </a:p>
                  </a:txBody>
                  <a:tcPr>
                    <a:solidFill>
                      <a:schemeClr val="accent2">
                        <a:lumMod val="20000"/>
                        <a:lumOff val="80000"/>
                      </a:schemeClr>
                    </a:solidFill>
                  </a:tcPr>
                </a:tc>
                <a:tc>
                  <a:txBody>
                    <a:bodyPr/>
                    <a:lstStyle/>
                    <a:p>
                      <a:r>
                        <a:rPr lang="en-US" dirty="0">
                          <a:latin typeface="Berkeley UC Davis Book" panose="02090402050306020404" pitchFamily="18" charset="0"/>
                        </a:rPr>
                        <a:t>Staff should ensure writing is clear and legible, always using good documentation practices.  Supervisor should have confirmed with staff if any questions arose before submitting results to CAP.</a:t>
                      </a:r>
                    </a:p>
                  </a:txBody>
                  <a:tcPr>
                    <a:solidFill>
                      <a:schemeClr val="accent2">
                        <a:lumMod val="20000"/>
                        <a:lumOff val="80000"/>
                      </a:schemeClr>
                    </a:solidFill>
                  </a:tcPr>
                </a:tc>
                <a:extLst>
                  <a:ext uri="{0D108BD9-81ED-4DB2-BD59-A6C34878D82A}">
                    <a16:rowId xmlns:a16="http://schemas.microsoft.com/office/drawing/2014/main" val="1151412073"/>
                  </a:ext>
                </a:extLst>
              </a:tr>
            </a:tbl>
          </a:graphicData>
        </a:graphic>
      </p:graphicFrame>
      <p:pic>
        <p:nvPicPr>
          <p:cNvPr id="22" name="Picture 21">
            <a:extLst>
              <a:ext uri="{FF2B5EF4-FFF2-40B4-BE49-F238E27FC236}">
                <a16:creationId xmlns:a16="http://schemas.microsoft.com/office/drawing/2014/main" id="{81600153-9551-44B1-A517-E225134C9B9B}"/>
              </a:ext>
            </a:extLst>
          </p:cNvPr>
          <p:cNvPicPr>
            <a:picLocks noChangeAspect="1"/>
          </p:cNvPicPr>
          <p:nvPr/>
        </p:nvPicPr>
        <p:blipFill>
          <a:blip r:embed="rId2"/>
          <a:stretch>
            <a:fillRect/>
          </a:stretch>
        </p:blipFill>
        <p:spPr>
          <a:xfrm>
            <a:off x="1982326" y="3962253"/>
            <a:ext cx="2579777" cy="1430371"/>
          </a:xfrm>
          <a:prstGeom prst="rect">
            <a:avLst/>
          </a:prstGeom>
        </p:spPr>
      </p:pic>
      <p:pic>
        <p:nvPicPr>
          <p:cNvPr id="23" name="Picture 22">
            <a:extLst>
              <a:ext uri="{FF2B5EF4-FFF2-40B4-BE49-F238E27FC236}">
                <a16:creationId xmlns:a16="http://schemas.microsoft.com/office/drawing/2014/main" id="{17FEBEC3-9859-489D-AC99-D10A00D0F8B5}"/>
              </a:ext>
            </a:extLst>
          </p:cNvPr>
          <p:cNvPicPr>
            <a:picLocks noChangeAspect="1"/>
          </p:cNvPicPr>
          <p:nvPr/>
        </p:nvPicPr>
        <p:blipFill>
          <a:blip r:embed="rId3"/>
          <a:stretch>
            <a:fillRect/>
          </a:stretch>
        </p:blipFill>
        <p:spPr>
          <a:xfrm>
            <a:off x="6301148" y="3552066"/>
            <a:ext cx="2827788" cy="2307881"/>
          </a:xfrm>
          <a:prstGeom prst="rect">
            <a:avLst/>
          </a:prstGeom>
        </p:spPr>
      </p:pic>
    </p:spTree>
    <p:extLst>
      <p:ext uri="{BB962C8B-B14F-4D97-AF65-F5344CB8AC3E}">
        <p14:creationId xmlns:p14="http://schemas.microsoft.com/office/powerpoint/2010/main" val="2428997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057395-600C-464A-8B1E-F145E2E8DB5B}"/>
              </a:ext>
            </a:extLst>
          </p:cNvPr>
          <p:cNvSpPr>
            <a:spLocks noGrp="1"/>
          </p:cNvSpPr>
          <p:nvPr>
            <p:ph type="title"/>
          </p:nvPr>
        </p:nvSpPr>
        <p:spPr>
          <a:xfrm>
            <a:off x="565150" y="281449"/>
            <a:ext cx="5995137" cy="1268984"/>
          </a:xfrm>
        </p:spPr>
        <p:txBody>
          <a:bodyPr>
            <a:normAutofit/>
          </a:bodyPr>
          <a:lstStyle/>
          <a:p>
            <a:r>
              <a:rPr lang="en-US" dirty="0">
                <a:latin typeface="Berkeley UC Davis Book" panose="02090402050306020404" pitchFamily="18" charset="0"/>
              </a:rPr>
              <a:t>What can you do?</a:t>
            </a:r>
          </a:p>
        </p:txBody>
      </p:sp>
      <p:sp>
        <p:nvSpPr>
          <p:cNvPr id="3" name="Content Placeholder 2">
            <a:extLst>
              <a:ext uri="{FF2B5EF4-FFF2-40B4-BE49-F238E27FC236}">
                <a16:creationId xmlns:a16="http://schemas.microsoft.com/office/drawing/2014/main" id="{0830DFCC-BF83-490E-86CF-616E731E8D3E}"/>
              </a:ext>
            </a:extLst>
          </p:cNvPr>
          <p:cNvSpPr>
            <a:spLocks noGrp="1"/>
          </p:cNvSpPr>
          <p:nvPr>
            <p:ph idx="1"/>
          </p:nvPr>
        </p:nvSpPr>
        <p:spPr>
          <a:xfrm>
            <a:off x="681220" y="1628393"/>
            <a:ext cx="5995137" cy="3601212"/>
          </a:xfrm>
        </p:spPr>
        <p:txBody>
          <a:bodyPr>
            <a:normAutofit lnSpcReduction="10000"/>
          </a:bodyPr>
          <a:lstStyle/>
          <a:p>
            <a:r>
              <a:rPr lang="en-US" dirty="0">
                <a:latin typeface="Berkeley UC Davis Book" panose="02090402050306020404" pitchFamily="18" charset="0"/>
              </a:rPr>
              <a:t>Be knowledgeable of your section policies </a:t>
            </a:r>
          </a:p>
          <a:p>
            <a:r>
              <a:rPr lang="en-US" dirty="0">
                <a:latin typeface="Berkeley UC Davis Book" panose="02090402050306020404" pitchFamily="18" charset="0"/>
              </a:rPr>
              <a:t>Double check logs to make sure all boxes have been properly completed</a:t>
            </a:r>
          </a:p>
          <a:p>
            <a:r>
              <a:rPr lang="en-US" dirty="0">
                <a:latin typeface="Berkeley UC Davis Book" panose="02090402050306020404" pitchFamily="18" charset="0"/>
              </a:rPr>
              <a:t>Think before you scribble!</a:t>
            </a:r>
          </a:p>
          <a:p>
            <a:r>
              <a:rPr lang="en-US" dirty="0">
                <a:latin typeface="Berkeley UC Davis Book" panose="02090402050306020404" pitchFamily="18" charset="0"/>
              </a:rPr>
              <a:t>Make sure you are only using blue, black or red inked pen</a:t>
            </a:r>
          </a:p>
          <a:p>
            <a:r>
              <a:rPr lang="en-US" dirty="0">
                <a:latin typeface="Berkeley UC Davis Book" panose="02090402050306020404" pitchFamily="18" charset="0"/>
              </a:rPr>
              <a:t>If you have questions or are unsure about a situation, communicate with your lead or supervisor right away!</a:t>
            </a:r>
          </a:p>
        </p:txBody>
      </p:sp>
      <p:pic>
        <p:nvPicPr>
          <p:cNvPr id="5" name="Picture 4">
            <a:extLst>
              <a:ext uri="{FF2B5EF4-FFF2-40B4-BE49-F238E27FC236}">
                <a16:creationId xmlns:a16="http://schemas.microsoft.com/office/drawing/2014/main" id="{C86005EE-4D36-4724-9FC6-6F364E01AC36}"/>
              </a:ext>
            </a:extLst>
          </p:cNvPr>
          <p:cNvPicPr>
            <a:picLocks noChangeAspect="1"/>
          </p:cNvPicPr>
          <p:nvPr/>
        </p:nvPicPr>
        <p:blipFill>
          <a:blip r:embed="rId2"/>
          <a:stretch>
            <a:fillRect/>
          </a:stretch>
        </p:blipFill>
        <p:spPr>
          <a:xfrm>
            <a:off x="7086600" y="2231326"/>
            <a:ext cx="4334439" cy="2395347"/>
          </a:xfrm>
          <a:prstGeom prst="rect">
            <a:avLst/>
          </a:prstGeom>
        </p:spPr>
      </p:pic>
      <p:grpSp>
        <p:nvGrpSpPr>
          <p:cNvPr id="12" name="Group 11">
            <a:extLst>
              <a:ext uri="{FF2B5EF4-FFF2-40B4-BE49-F238E27FC236}">
                <a16:creationId xmlns:a16="http://schemas.microsoft.com/office/drawing/2014/main" id="{97620302-BEE8-1447-8324-5F4178AA16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37">
              <a:extLst>
                <a:ext uri="{FF2B5EF4-FFF2-40B4-BE49-F238E27FC236}">
                  <a16:creationId xmlns:a16="http://schemas.microsoft.com/office/drawing/2014/main" id="{075332F5-EA0C-8B40-ADC9-D024EBD77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9">
              <a:extLst>
                <a:ext uri="{FF2B5EF4-FFF2-40B4-BE49-F238E27FC236}">
                  <a16:creationId xmlns:a16="http://schemas.microsoft.com/office/drawing/2014/main" id="{2619F114-DF39-F544-B487-5430D00E1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1">
              <a:extLst>
                <a:ext uri="{FF2B5EF4-FFF2-40B4-BE49-F238E27FC236}">
                  <a16:creationId xmlns:a16="http://schemas.microsoft.com/office/drawing/2014/main" id="{5CDF6368-32C4-A64F-8D2E-11DE400CD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2">
              <a:extLst>
                <a:ext uri="{FF2B5EF4-FFF2-40B4-BE49-F238E27FC236}">
                  <a16:creationId xmlns:a16="http://schemas.microsoft.com/office/drawing/2014/main" id="{148F19D8-49E5-0945-BC17-56044D43D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68C50EA3-7CF1-9542-A21D-5B3EBACC50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685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FACE-9040-4135-BE9A-CD5B15E11799}"/>
              </a:ext>
            </a:extLst>
          </p:cNvPr>
          <p:cNvSpPr>
            <a:spLocks noGrp="1"/>
          </p:cNvSpPr>
          <p:nvPr>
            <p:ph type="title"/>
          </p:nvPr>
        </p:nvSpPr>
        <p:spPr>
          <a:xfrm>
            <a:off x="565150" y="352338"/>
            <a:ext cx="7630894" cy="1712703"/>
          </a:xfrm>
        </p:spPr>
        <p:txBody>
          <a:bodyPr>
            <a:normAutofit/>
          </a:bodyPr>
          <a:lstStyle/>
          <a:p>
            <a:r>
              <a:rPr lang="en-US" dirty="0">
                <a:latin typeface="Berkeley UC Davis Book" panose="02090402050306020404" pitchFamily="18" charset="0"/>
              </a:rPr>
              <a:t>Why do we care? GEN.20450</a:t>
            </a:r>
          </a:p>
        </p:txBody>
      </p:sp>
      <p:sp>
        <p:nvSpPr>
          <p:cNvPr id="3" name="Content Placeholder 2">
            <a:extLst>
              <a:ext uri="{FF2B5EF4-FFF2-40B4-BE49-F238E27FC236}">
                <a16:creationId xmlns:a16="http://schemas.microsoft.com/office/drawing/2014/main" id="{444BBA55-59A1-4C97-B969-79D0E30FD90B}"/>
              </a:ext>
            </a:extLst>
          </p:cNvPr>
          <p:cNvSpPr>
            <a:spLocks noGrp="1"/>
          </p:cNvSpPr>
          <p:nvPr>
            <p:ph idx="1"/>
          </p:nvPr>
        </p:nvSpPr>
        <p:spPr>
          <a:xfrm>
            <a:off x="565150" y="1240971"/>
            <a:ext cx="8109067" cy="4715212"/>
          </a:xfrm>
        </p:spPr>
        <p:txBody>
          <a:bodyPr>
            <a:normAutofit/>
          </a:bodyPr>
          <a:lstStyle/>
          <a:p>
            <a:r>
              <a:rPr lang="en-US" dirty="0">
                <a:latin typeface="Berkeley UC Davis Book" panose="02090402050306020404" pitchFamily="18" charset="0"/>
              </a:rPr>
              <a:t>GEN.20450: Correction of Laboratory Records</a:t>
            </a:r>
          </a:p>
          <a:p>
            <a:pPr lvl="1"/>
            <a:r>
              <a:rPr lang="en-US" dirty="0">
                <a:latin typeface="Berkeley UC Davis Book" panose="02090402050306020404" pitchFamily="18" charset="0"/>
              </a:rPr>
              <a:t>This CAP checklist item states the laboratory must have a procedure to define how to make corrections to paper and electronic records. See policy 810.A</a:t>
            </a:r>
          </a:p>
          <a:p>
            <a:pPr lvl="1"/>
            <a:r>
              <a:rPr lang="en-US" dirty="0">
                <a:latin typeface="Berkeley UC Davis Book" panose="02090402050306020404" pitchFamily="18" charset="0"/>
              </a:rPr>
              <a:t>The original entry MUST BE visible (no erasing, white out, scribbling, </a:t>
            </a:r>
            <a:r>
              <a:rPr lang="en-US" dirty="0" err="1">
                <a:latin typeface="Berkeley UC Davis Book" panose="02090402050306020404" pitchFamily="18" charset="0"/>
              </a:rPr>
              <a:t>etc</a:t>
            </a:r>
            <a:r>
              <a:rPr lang="en-US" dirty="0">
                <a:latin typeface="Berkeley UC Davis Book" panose="02090402050306020404" pitchFamily="18" charset="0"/>
              </a:rPr>
              <a:t>)</a:t>
            </a:r>
          </a:p>
          <a:p>
            <a:pPr lvl="1"/>
            <a:r>
              <a:rPr lang="en-US" dirty="0">
                <a:latin typeface="Berkeley UC Davis Book" panose="02090402050306020404" pitchFamily="18" charset="0"/>
              </a:rPr>
              <a:t>Corrected entry MUST include the identify of the person changing the record and when the record was changed (This is so we can audit issues and track down any potential patients affected!)</a:t>
            </a:r>
          </a:p>
          <a:p>
            <a:r>
              <a:rPr lang="en-US" dirty="0">
                <a:latin typeface="Berkeley UC Davis Book" panose="02090402050306020404" pitchFamily="18" charset="0"/>
              </a:rPr>
              <a:t>21CFR211.194: Code of Federal Regulations which regulates laboratory records</a:t>
            </a:r>
          </a:p>
        </p:txBody>
      </p:sp>
    </p:spTree>
    <p:extLst>
      <p:ext uri="{BB962C8B-B14F-4D97-AF65-F5344CB8AC3E}">
        <p14:creationId xmlns:p14="http://schemas.microsoft.com/office/powerpoint/2010/main" val="326195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E1CCF-7601-4518-97AF-DA0AD06323D8}"/>
              </a:ext>
            </a:extLst>
          </p:cNvPr>
          <p:cNvSpPr>
            <a:spLocks noGrp="1"/>
          </p:cNvSpPr>
          <p:nvPr>
            <p:ph type="title"/>
          </p:nvPr>
        </p:nvSpPr>
        <p:spPr>
          <a:xfrm>
            <a:off x="565150" y="316535"/>
            <a:ext cx="7335835" cy="1268984"/>
          </a:xfrm>
        </p:spPr>
        <p:txBody>
          <a:bodyPr/>
          <a:lstStyle/>
          <a:p>
            <a:r>
              <a:rPr lang="en-US" dirty="0">
                <a:latin typeface="Berkeley UC Davis Book" panose="02090402050306020404" pitchFamily="18" charset="0"/>
              </a:rPr>
              <a:t>What counts?</a:t>
            </a:r>
          </a:p>
        </p:txBody>
      </p:sp>
      <p:sp>
        <p:nvSpPr>
          <p:cNvPr id="3" name="Content Placeholder 2">
            <a:extLst>
              <a:ext uri="{FF2B5EF4-FFF2-40B4-BE49-F238E27FC236}">
                <a16:creationId xmlns:a16="http://schemas.microsoft.com/office/drawing/2014/main" id="{490D41B0-5E79-412F-8666-A726ED5A3B5F}"/>
              </a:ext>
            </a:extLst>
          </p:cNvPr>
          <p:cNvSpPr>
            <a:spLocks noGrp="1"/>
          </p:cNvSpPr>
          <p:nvPr>
            <p:ph idx="1"/>
          </p:nvPr>
        </p:nvSpPr>
        <p:spPr>
          <a:xfrm>
            <a:off x="565150" y="1585519"/>
            <a:ext cx="7335835" cy="4175709"/>
          </a:xfrm>
        </p:spPr>
        <p:txBody>
          <a:bodyPr>
            <a:normAutofit lnSpcReduction="10000"/>
          </a:bodyPr>
          <a:lstStyle/>
          <a:p>
            <a:r>
              <a:rPr lang="en-US" dirty="0">
                <a:latin typeface="Berkeley UC Davis Book" panose="02090402050306020404" pitchFamily="18" charset="0"/>
              </a:rPr>
              <a:t>Temperature logs</a:t>
            </a:r>
          </a:p>
          <a:p>
            <a:r>
              <a:rPr lang="en-US" dirty="0">
                <a:latin typeface="Berkeley UC Davis Book" panose="02090402050306020404" pitchFamily="18" charset="0"/>
              </a:rPr>
              <a:t>Quality Control logs</a:t>
            </a:r>
          </a:p>
          <a:p>
            <a:r>
              <a:rPr lang="en-US" dirty="0">
                <a:latin typeface="Berkeley UC Davis Book" panose="02090402050306020404" pitchFamily="18" charset="0"/>
              </a:rPr>
              <a:t>Instrument maintenance/repair logs</a:t>
            </a:r>
          </a:p>
          <a:p>
            <a:r>
              <a:rPr lang="en-US" dirty="0">
                <a:latin typeface="Berkeley UC Davis Book" panose="02090402050306020404" pitchFamily="18" charset="0"/>
              </a:rPr>
              <a:t>Proficiency testing results</a:t>
            </a:r>
          </a:p>
          <a:p>
            <a:r>
              <a:rPr lang="en-US" dirty="0">
                <a:latin typeface="Berkeley UC Davis Book" panose="02090402050306020404" pitchFamily="18" charset="0"/>
              </a:rPr>
              <a:t>Validation plans and worksheets</a:t>
            </a:r>
          </a:p>
          <a:p>
            <a:r>
              <a:rPr lang="en-US" dirty="0">
                <a:latin typeface="Berkeley UC Davis Book" panose="02090402050306020404" pitchFamily="18" charset="0"/>
              </a:rPr>
              <a:t>Corrective Action Prevention Action (CAPA)</a:t>
            </a:r>
          </a:p>
          <a:p>
            <a:r>
              <a:rPr lang="en-US" dirty="0">
                <a:latin typeface="Berkeley UC Davis Book" panose="02090402050306020404" pitchFamily="18" charset="0"/>
              </a:rPr>
              <a:t>Staff training/competency records</a:t>
            </a:r>
          </a:p>
          <a:p>
            <a:r>
              <a:rPr lang="en-US" dirty="0">
                <a:latin typeface="Berkeley UC Davis Book" panose="02090402050306020404" pitchFamily="18" charset="0"/>
              </a:rPr>
              <a:t>…Plus any other official documentation that tracks back to quality of testing provided by a clinical laboratory</a:t>
            </a:r>
          </a:p>
          <a:p>
            <a:pPr marL="0" indent="0">
              <a:buNone/>
            </a:pPr>
            <a:endParaRPr lang="en-US" dirty="0">
              <a:latin typeface="Berkeley UC Davis Book" panose="02090402050306020404" pitchFamily="18" charset="0"/>
            </a:endParaRPr>
          </a:p>
          <a:p>
            <a:pPr marL="0" indent="0">
              <a:buNone/>
            </a:pPr>
            <a:endParaRPr lang="en-US" dirty="0"/>
          </a:p>
        </p:txBody>
      </p:sp>
    </p:spTree>
    <p:extLst>
      <p:ext uri="{BB962C8B-B14F-4D97-AF65-F5344CB8AC3E}">
        <p14:creationId xmlns:p14="http://schemas.microsoft.com/office/powerpoint/2010/main" val="311519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FE82FE-7465-AE46-88DF-34D347E83B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98D4CE-EB99-406F-873A-7D67B79AF0E0}"/>
              </a:ext>
            </a:extLst>
          </p:cNvPr>
          <p:cNvSpPr>
            <a:spLocks noGrp="1"/>
          </p:cNvSpPr>
          <p:nvPr>
            <p:ph type="title"/>
          </p:nvPr>
        </p:nvSpPr>
        <p:spPr>
          <a:xfrm>
            <a:off x="565150" y="312151"/>
            <a:ext cx="8822131" cy="1268984"/>
          </a:xfrm>
        </p:spPr>
        <p:txBody>
          <a:bodyPr>
            <a:normAutofit/>
          </a:bodyPr>
          <a:lstStyle/>
          <a:p>
            <a:pPr>
              <a:lnSpc>
                <a:spcPct val="90000"/>
              </a:lnSpc>
            </a:pPr>
            <a:r>
              <a:rPr lang="en-US" dirty="0">
                <a:latin typeface="Berkeley UC Davis Book" panose="02090402050306020404" pitchFamily="18" charset="0"/>
              </a:rPr>
              <a:t>What are Good Documentation Practices?</a:t>
            </a:r>
          </a:p>
        </p:txBody>
      </p:sp>
      <p:sp>
        <p:nvSpPr>
          <p:cNvPr id="3" name="Content Placeholder 2">
            <a:extLst>
              <a:ext uri="{FF2B5EF4-FFF2-40B4-BE49-F238E27FC236}">
                <a16:creationId xmlns:a16="http://schemas.microsoft.com/office/drawing/2014/main" id="{AF4350C8-B863-47C1-BFEF-4A0E9C9FFD69}"/>
              </a:ext>
            </a:extLst>
          </p:cNvPr>
          <p:cNvSpPr>
            <a:spLocks noGrp="1"/>
          </p:cNvSpPr>
          <p:nvPr>
            <p:ph idx="1"/>
          </p:nvPr>
        </p:nvSpPr>
        <p:spPr>
          <a:xfrm>
            <a:off x="565150" y="1199626"/>
            <a:ext cx="5919539" cy="4887477"/>
          </a:xfrm>
        </p:spPr>
        <p:txBody>
          <a:bodyPr>
            <a:normAutofit fontScale="92500"/>
          </a:bodyPr>
          <a:lstStyle/>
          <a:p>
            <a:pPr>
              <a:lnSpc>
                <a:spcPct val="90000"/>
              </a:lnSpc>
            </a:pPr>
            <a:r>
              <a:rPr lang="en-US" dirty="0">
                <a:latin typeface="Berkeley UC Davis Book" panose="02090402050306020404" pitchFamily="18" charset="0"/>
              </a:rPr>
              <a:t>Good documentation is the clear, legible recording and correction of laboratory records</a:t>
            </a:r>
          </a:p>
          <a:p>
            <a:pPr>
              <a:lnSpc>
                <a:spcPct val="90000"/>
              </a:lnSpc>
            </a:pPr>
            <a:r>
              <a:rPr lang="en-US" dirty="0">
                <a:latin typeface="Berkeley UC Davis Book" panose="02090402050306020404" pitchFamily="18" charset="0"/>
              </a:rPr>
              <a:t>Results must be:</a:t>
            </a:r>
          </a:p>
          <a:p>
            <a:pPr lvl="1">
              <a:lnSpc>
                <a:spcPct val="90000"/>
              </a:lnSpc>
            </a:pPr>
            <a:r>
              <a:rPr lang="en-US" sz="2200" dirty="0">
                <a:latin typeface="Berkeley UC Davis Book" panose="02090402050306020404" pitchFamily="18" charset="0"/>
              </a:rPr>
              <a:t>Legible: </a:t>
            </a:r>
            <a:r>
              <a:rPr lang="en-US" sz="2200" i="1" dirty="0">
                <a:latin typeface="Berkeley UC Davis Book" panose="02090402050306020404" pitchFamily="18" charset="0"/>
              </a:rPr>
              <a:t>everyone should be able to read what is written regardless of who, where or what has been written</a:t>
            </a:r>
          </a:p>
          <a:p>
            <a:pPr lvl="1">
              <a:lnSpc>
                <a:spcPct val="90000"/>
              </a:lnSpc>
            </a:pPr>
            <a:r>
              <a:rPr lang="en-US" sz="2200" dirty="0">
                <a:latin typeface="Berkeley UC Davis Book" panose="02090402050306020404" pitchFamily="18" charset="0"/>
              </a:rPr>
              <a:t>Concise: </a:t>
            </a:r>
            <a:r>
              <a:rPr lang="en-US" sz="2200" i="1" dirty="0">
                <a:latin typeface="Berkeley UC Davis Book" panose="02090402050306020404" pitchFamily="18" charset="0"/>
              </a:rPr>
              <a:t>the document must provide clear information that is understood by all</a:t>
            </a:r>
          </a:p>
          <a:p>
            <a:pPr lvl="1">
              <a:lnSpc>
                <a:spcPct val="90000"/>
              </a:lnSpc>
            </a:pPr>
            <a:r>
              <a:rPr lang="en-US" sz="2200" dirty="0">
                <a:latin typeface="Berkeley UC Davis Book" panose="02090402050306020404" pitchFamily="18" charset="0"/>
              </a:rPr>
              <a:t>Traceable: </a:t>
            </a:r>
            <a:r>
              <a:rPr lang="en-US" sz="2200" i="1" dirty="0">
                <a:latin typeface="Berkeley UC Davis Book" panose="02090402050306020404" pitchFamily="18" charset="0"/>
              </a:rPr>
              <a:t>who recorded it, where and why</a:t>
            </a:r>
          </a:p>
          <a:p>
            <a:pPr lvl="1">
              <a:lnSpc>
                <a:spcPct val="90000"/>
              </a:lnSpc>
            </a:pPr>
            <a:r>
              <a:rPr lang="en-US" sz="2200" dirty="0">
                <a:latin typeface="Berkeley UC Davis Book" panose="02090402050306020404" pitchFamily="18" charset="0"/>
              </a:rPr>
              <a:t>Contemporaneous: </a:t>
            </a:r>
            <a:r>
              <a:rPr lang="en-US" sz="2200" i="1" dirty="0">
                <a:latin typeface="Berkeley UC Davis Book" panose="02090402050306020404" pitchFamily="18" charset="0"/>
              </a:rPr>
              <a:t>the information should be documented at the correct time in the flow of events (</a:t>
            </a:r>
            <a:r>
              <a:rPr lang="en-US" sz="2200" i="1" dirty="0" err="1">
                <a:latin typeface="Berkeley UC Davis Book" panose="02090402050306020404" pitchFamily="18" charset="0"/>
              </a:rPr>
              <a:t>ie</a:t>
            </a:r>
            <a:r>
              <a:rPr lang="en-US" sz="2200" i="1" dirty="0">
                <a:latin typeface="Berkeley UC Davis Book" panose="02090402050306020404" pitchFamily="18" charset="0"/>
              </a:rPr>
              <a:t>, QC before patient testing)</a:t>
            </a:r>
          </a:p>
          <a:p>
            <a:pPr lvl="1">
              <a:lnSpc>
                <a:spcPct val="90000"/>
              </a:lnSpc>
            </a:pPr>
            <a:r>
              <a:rPr lang="en-US" sz="2200" dirty="0">
                <a:latin typeface="Berkeley UC Davis Book" panose="02090402050306020404" pitchFamily="18" charset="0"/>
              </a:rPr>
              <a:t>Enduring: </a:t>
            </a:r>
            <a:r>
              <a:rPr lang="en-US" sz="2200" i="1" dirty="0">
                <a:latin typeface="Berkeley UC Davis Book" panose="02090402050306020404" pitchFamily="18" charset="0"/>
              </a:rPr>
              <a:t>long lasting and durable</a:t>
            </a:r>
          </a:p>
          <a:p>
            <a:pPr lvl="1">
              <a:lnSpc>
                <a:spcPct val="90000"/>
              </a:lnSpc>
            </a:pPr>
            <a:r>
              <a:rPr lang="en-US" sz="2200" dirty="0">
                <a:latin typeface="Berkeley UC Davis Book" panose="02090402050306020404" pitchFamily="18" charset="0"/>
              </a:rPr>
              <a:t>Accessible: </a:t>
            </a:r>
            <a:r>
              <a:rPr lang="en-US" sz="2200" i="1" dirty="0">
                <a:latin typeface="Berkeley UC Davis Book" panose="02090402050306020404" pitchFamily="18" charset="0"/>
              </a:rPr>
              <a:t>easily available for review</a:t>
            </a:r>
          </a:p>
          <a:p>
            <a:pPr>
              <a:lnSpc>
                <a:spcPct val="90000"/>
              </a:lnSpc>
            </a:pPr>
            <a:endParaRPr lang="en-US" sz="1000" dirty="0"/>
          </a:p>
        </p:txBody>
      </p:sp>
      <p:pic>
        <p:nvPicPr>
          <p:cNvPr id="5" name="Picture 4">
            <a:extLst>
              <a:ext uri="{FF2B5EF4-FFF2-40B4-BE49-F238E27FC236}">
                <a16:creationId xmlns:a16="http://schemas.microsoft.com/office/drawing/2014/main" id="{9E63F72D-ED81-47F3-B5B8-CBE4037CBE6D}"/>
              </a:ext>
            </a:extLst>
          </p:cNvPr>
          <p:cNvPicPr>
            <a:picLocks noChangeAspect="1"/>
          </p:cNvPicPr>
          <p:nvPr/>
        </p:nvPicPr>
        <p:blipFill>
          <a:blip r:embed="rId2"/>
          <a:stretch>
            <a:fillRect/>
          </a:stretch>
        </p:blipFill>
        <p:spPr>
          <a:xfrm>
            <a:off x="6423275" y="1333033"/>
            <a:ext cx="5132495" cy="3770812"/>
          </a:xfrm>
          <a:prstGeom prst="rect">
            <a:avLst/>
          </a:prstGeom>
        </p:spPr>
      </p:pic>
      <p:grpSp>
        <p:nvGrpSpPr>
          <p:cNvPr id="12" name="Group 11">
            <a:extLst>
              <a:ext uri="{FF2B5EF4-FFF2-40B4-BE49-F238E27FC236}">
                <a16:creationId xmlns:a16="http://schemas.microsoft.com/office/drawing/2014/main" id="{1B5E71B3-7269-894E-A00B-31D341365F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85">
              <a:extLst>
                <a:ext uri="{FF2B5EF4-FFF2-40B4-BE49-F238E27FC236}">
                  <a16:creationId xmlns:a16="http://schemas.microsoft.com/office/drawing/2014/main" id="{FFFA3A20-1539-CC4A-9BE1-7415FE5A98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87">
              <a:extLst>
                <a:ext uri="{FF2B5EF4-FFF2-40B4-BE49-F238E27FC236}">
                  <a16:creationId xmlns:a16="http://schemas.microsoft.com/office/drawing/2014/main" id="{44EBCCFB-8EAB-2442-8E02-293F08D50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89">
              <a:extLst>
                <a:ext uri="{FF2B5EF4-FFF2-40B4-BE49-F238E27FC236}">
                  <a16:creationId xmlns:a16="http://schemas.microsoft.com/office/drawing/2014/main" id="{AFD14830-CC36-D64E-8173-398042563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97">
              <a:extLst>
                <a:ext uri="{FF2B5EF4-FFF2-40B4-BE49-F238E27FC236}">
                  <a16:creationId xmlns:a16="http://schemas.microsoft.com/office/drawing/2014/main" id="{FAA40AB8-EB6E-A44D-B3CA-7D25B64F5A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A0A01F17-907D-3541-BBAF-A33828880D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41335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4425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0F80-77BD-4547-8749-EDA1B2E03641}"/>
              </a:ext>
            </a:extLst>
          </p:cNvPr>
          <p:cNvSpPr>
            <a:spLocks noGrp="1"/>
          </p:cNvSpPr>
          <p:nvPr>
            <p:ph type="title"/>
          </p:nvPr>
        </p:nvSpPr>
        <p:spPr>
          <a:xfrm>
            <a:off x="293615" y="288914"/>
            <a:ext cx="7335835" cy="1268984"/>
          </a:xfrm>
        </p:spPr>
        <p:txBody>
          <a:bodyPr/>
          <a:lstStyle/>
          <a:p>
            <a:r>
              <a:rPr lang="en-US" dirty="0">
                <a:latin typeface="Berkeley UC Davis Book" panose="02090402050306020404" pitchFamily="18" charset="0"/>
              </a:rPr>
              <a:t>Dos and Don’ts </a:t>
            </a:r>
          </a:p>
        </p:txBody>
      </p:sp>
      <p:sp>
        <p:nvSpPr>
          <p:cNvPr id="3" name="Content Placeholder 2">
            <a:extLst>
              <a:ext uri="{FF2B5EF4-FFF2-40B4-BE49-F238E27FC236}">
                <a16:creationId xmlns:a16="http://schemas.microsoft.com/office/drawing/2014/main" id="{AA84D3C8-60E1-42A9-90D6-A6B986DAB56A}"/>
              </a:ext>
            </a:extLst>
          </p:cNvPr>
          <p:cNvSpPr>
            <a:spLocks noGrp="1"/>
          </p:cNvSpPr>
          <p:nvPr>
            <p:ph idx="1"/>
          </p:nvPr>
        </p:nvSpPr>
        <p:spPr>
          <a:xfrm>
            <a:off x="293615" y="2936147"/>
            <a:ext cx="4144161" cy="2825080"/>
          </a:xfrm>
          <a:ln>
            <a:solidFill>
              <a:schemeClr val="tx1"/>
            </a:solidFill>
          </a:ln>
        </p:spPr>
        <p:txBody>
          <a:bodyPr>
            <a:normAutofit/>
          </a:bodyPr>
          <a:lstStyle/>
          <a:p>
            <a:r>
              <a:rPr lang="en-US" sz="2100" dirty="0">
                <a:latin typeface="Berkeley UC Davis Book" panose="02090402050306020404" pitchFamily="18" charset="0"/>
              </a:rPr>
              <a:t>Only use black, blue or red ink pens</a:t>
            </a:r>
          </a:p>
          <a:p>
            <a:r>
              <a:rPr lang="en-US" sz="2100" dirty="0">
                <a:latin typeface="Berkeley UC Davis Book" panose="02090402050306020404" pitchFamily="18" charset="0"/>
              </a:rPr>
              <a:t>Draw a single line through error</a:t>
            </a:r>
          </a:p>
          <a:p>
            <a:r>
              <a:rPr lang="en-US" sz="2100" dirty="0">
                <a:latin typeface="Berkeley UC Davis Book" panose="02090402050306020404" pitchFamily="18" charset="0"/>
              </a:rPr>
              <a:t>Add correct information above or to the side of original</a:t>
            </a:r>
          </a:p>
          <a:p>
            <a:r>
              <a:rPr lang="en-US" sz="2100" dirty="0">
                <a:latin typeface="Berkeley UC Davis Book" panose="02090402050306020404" pitchFamily="18" charset="0"/>
              </a:rPr>
              <a:t>Initial and date correction</a:t>
            </a:r>
          </a:p>
          <a:p>
            <a:r>
              <a:rPr lang="en-US" sz="2100" dirty="0">
                <a:latin typeface="Berkeley UC Davis Book" panose="02090402050306020404" pitchFamily="18" charset="0"/>
              </a:rPr>
              <a:t>Document each entry separately </a:t>
            </a:r>
          </a:p>
        </p:txBody>
      </p:sp>
      <p:pic>
        <p:nvPicPr>
          <p:cNvPr id="6" name="Picture 5">
            <a:extLst>
              <a:ext uri="{FF2B5EF4-FFF2-40B4-BE49-F238E27FC236}">
                <a16:creationId xmlns:a16="http://schemas.microsoft.com/office/drawing/2014/main" id="{7478475E-739C-4552-9C18-CFC041BA3D3A}"/>
              </a:ext>
            </a:extLst>
          </p:cNvPr>
          <p:cNvPicPr>
            <a:picLocks noChangeAspect="1"/>
          </p:cNvPicPr>
          <p:nvPr/>
        </p:nvPicPr>
        <p:blipFill>
          <a:blip r:embed="rId2"/>
          <a:stretch>
            <a:fillRect/>
          </a:stretch>
        </p:blipFill>
        <p:spPr>
          <a:xfrm>
            <a:off x="1605318" y="1557898"/>
            <a:ext cx="1110926" cy="1268985"/>
          </a:xfrm>
          <a:prstGeom prst="rect">
            <a:avLst/>
          </a:prstGeom>
        </p:spPr>
      </p:pic>
      <p:pic>
        <p:nvPicPr>
          <p:cNvPr id="8" name="Picture 7">
            <a:extLst>
              <a:ext uri="{FF2B5EF4-FFF2-40B4-BE49-F238E27FC236}">
                <a16:creationId xmlns:a16="http://schemas.microsoft.com/office/drawing/2014/main" id="{5C567508-822C-4B4D-8BCB-BB343676A9A0}"/>
              </a:ext>
            </a:extLst>
          </p:cNvPr>
          <p:cNvPicPr>
            <a:picLocks noChangeAspect="1"/>
          </p:cNvPicPr>
          <p:nvPr/>
        </p:nvPicPr>
        <p:blipFill>
          <a:blip r:embed="rId3"/>
          <a:stretch>
            <a:fillRect/>
          </a:stretch>
        </p:blipFill>
        <p:spPr>
          <a:xfrm>
            <a:off x="5911151" y="1313597"/>
            <a:ext cx="1542675" cy="1452553"/>
          </a:xfrm>
          <a:prstGeom prst="rect">
            <a:avLst/>
          </a:prstGeom>
        </p:spPr>
      </p:pic>
      <p:sp>
        <p:nvSpPr>
          <p:cNvPr id="9" name="Content Placeholder 2">
            <a:extLst>
              <a:ext uri="{FF2B5EF4-FFF2-40B4-BE49-F238E27FC236}">
                <a16:creationId xmlns:a16="http://schemas.microsoft.com/office/drawing/2014/main" id="{4D8C8DBF-DF5F-4DD8-8AFB-DE570DD557B4}"/>
              </a:ext>
            </a:extLst>
          </p:cNvPr>
          <p:cNvSpPr txBox="1">
            <a:spLocks/>
          </p:cNvSpPr>
          <p:nvPr/>
        </p:nvSpPr>
        <p:spPr>
          <a:xfrm>
            <a:off x="4783124" y="2936147"/>
            <a:ext cx="4144161" cy="282508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100000"/>
              </a:lnSpc>
              <a:spcBef>
                <a:spcPts val="900"/>
              </a:spcBef>
              <a:buFont typeface="Arial" panose="020B0604020202020204" pitchFamily="34" charset="0"/>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900"/>
              </a:spcBef>
              <a:buFont typeface="Arial" panose="020B0604020202020204" pitchFamily="34" charset="0"/>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900"/>
              </a:spcBef>
              <a:buFont typeface="Arial" panose="020B0604020202020204" pitchFamily="34" charset="0"/>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900"/>
              </a:spcBef>
              <a:buFont typeface="Arial" panose="020B0604020202020204" pitchFamily="34" charset="0"/>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900"/>
              </a:spcBef>
              <a:buFont typeface="Arial" panose="020B0604020202020204" pitchFamily="34" charset="0"/>
              <a:buChar char="•"/>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tabLst>
                <a:tab pos="457200" algn="l"/>
              </a:tabLst>
            </a:pPr>
            <a:r>
              <a:rPr lang="en-US" sz="2100" dirty="0">
                <a:effectLst/>
                <a:latin typeface="Berkeley UC Davis Book" panose="02090402050306020404" pitchFamily="18" charset="0"/>
                <a:ea typeface="Calibri" panose="020F0502020204030204" pitchFamily="34" charset="0"/>
                <a:cs typeface="Times New Roman" panose="02020603050405020304" pitchFamily="18" charset="0"/>
              </a:rPr>
              <a:t>  Scribble out entries</a:t>
            </a:r>
          </a:p>
          <a:p>
            <a:pPr marL="342900" marR="0" lvl="0" indent="-342900">
              <a:spcBef>
                <a:spcPts val="0"/>
              </a:spcBef>
              <a:spcAft>
                <a:spcPts val="0"/>
              </a:spcAft>
              <a:buFont typeface="Arial" panose="020B0604020202020204" pitchFamily="34" charset="0"/>
              <a:buChar char="•"/>
              <a:tabLst>
                <a:tab pos="457200" algn="l"/>
              </a:tabLst>
            </a:pPr>
            <a:r>
              <a:rPr lang="en-US" sz="2100" dirty="0">
                <a:effectLst/>
                <a:latin typeface="Berkeley UC Davis Book" panose="02090402050306020404" pitchFamily="18" charset="0"/>
                <a:ea typeface="Calibri" panose="020F0502020204030204" pitchFamily="34" charset="0"/>
                <a:cs typeface="Times New Roman" panose="02020603050405020304" pitchFamily="18" charset="0"/>
              </a:rPr>
              <a:t>Use white-out</a:t>
            </a:r>
          </a:p>
          <a:p>
            <a:pPr marL="342900" marR="0" lvl="0" indent="-342900">
              <a:spcBef>
                <a:spcPts val="0"/>
              </a:spcBef>
              <a:spcAft>
                <a:spcPts val="0"/>
              </a:spcAft>
              <a:buFont typeface="Arial" panose="020B0604020202020204" pitchFamily="34" charset="0"/>
              <a:buChar char="•"/>
              <a:tabLst>
                <a:tab pos="457200" algn="l"/>
              </a:tabLst>
            </a:pPr>
            <a:r>
              <a:rPr lang="en-US" sz="2100" dirty="0">
                <a:effectLst/>
                <a:latin typeface="Berkeley UC Davis Book" panose="02090402050306020404" pitchFamily="18" charset="0"/>
                <a:ea typeface="Calibri" panose="020F0502020204030204" pitchFamily="34" charset="0"/>
                <a:cs typeface="Times New Roman" panose="02020603050405020304" pitchFamily="18" charset="0"/>
              </a:rPr>
              <a:t>Use pencils</a:t>
            </a:r>
          </a:p>
          <a:p>
            <a:pPr marL="342900" marR="0" lvl="0" indent="-342900">
              <a:spcBef>
                <a:spcPts val="0"/>
              </a:spcBef>
              <a:spcAft>
                <a:spcPts val="0"/>
              </a:spcAft>
              <a:buFont typeface="Arial" panose="020B0604020202020204" pitchFamily="34" charset="0"/>
              <a:buChar char="•"/>
              <a:tabLst>
                <a:tab pos="457200" algn="l"/>
              </a:tabLst>
            </a:pPr>
            <a:r>
              <a:rPr lang="en-US" sz="2100" dirty="0">
                <a:effectLst/>
                <a:latin typeface="Berkeley UC Davis Book" panose="02090402050306020404" pitchFamily="18" charset="0"/>
                <a:ea typeface="Calibri" panose="020F0502020204030204" pitchFamily="34" charset="0"/>
                <a:cs typeface="Times New Roman" panose="02020603050405020304" pitchFamily="18" charset="0"/>
              </a:rPr>
              <a:t>Use colored pens</a:t>
            </a:r>
          </a:p>
          <a:p>
            <a:pPr marL="342900" marR="0" lvl="0" indent="-342900">
              <a:spcBef>
                <a:spcPts val="0"/>
              </a:spcBef>
              <a:spcAft>
                <a:spcPts val="0"/>
              </a:spcAft>
              <a:buFont typeface="Arial" panose="020B0604020202020204" pitchFamily="34" charset="0"/>
              <a:buChar char="•"/>
              <a:tabLst>
                <a:tab pos="457200" algn="l"/>
              </a:tabLst>
            </a:pPr>
            <a:r>
              <a:rPr lang="en-US" sz="2100" dirty="0">
                <a:effectLst/>
                <a:latin typeface="Berkeley UC Davis Book" panose="02090402050306020404" pitchFamily="18" charset="0"/>
                <a:ea typeface="Calibri" panose="020F0502020204030204" pitchFamily="34" charset="0"/>
                <a:cs typeface="Times New Roman" panose="02020603050405020304" pitchFamily="18" charset="0"/>
              </a:rPr>
              <a:t>Use sticky notes</a:t>
            </a:r>
          </a:p>
          <a:p>
            <a:pPr marL="342900" marR="0" lvl="0" indent="-342900">
              <a:spcBef>
                <a:spcPts val="0"/>
              </a:spcBef>
              <a:spcAft>
                <a:spcPts val="0"/>
              </a:spcAft>
              <a:buFont typeface="Arial" panose="020B0604020202020204" pitchFamily="34" charset="0"/>
              <a:buChar char="•"/>
              <a:tabLst>
                <a:tab pos="457200" algn="l"/>
              </a:tabLst>
            </a:pPr>
            <a:r>
              <a:rPr lang="en-US" sz="2100" dirty="0">
                <a:effectLst/>
                <a:latin typeface="Berkeley UC Davis Book" panose="02090402050306020404" pitchFamily="18" charset="0"/>
                <a:ea typeface="Calibri" panose="020F0502020204030204" pitchFamily="34" charset="0"/>
                <a:cs typeface="Times New Roman" panose="02020603050405020304" pitchFamily="18" charset="0"/>
              </a:rPr>
              <a:t>Draw lines through multiple boxes</a:t>
            </a:r>
          </a:p>
        </p:txBody>
      </p:sp>
    </p:spTree>
    <p:extLst>
      <p:ext uri="{BB962C8B-B14F-4D97-AF65-F5344CB8AC3E}">
        <p14:creationId xmlns:p14="http://schemas.microsoft.com/office/powerpoint/2010/main" val="1658525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22125-C324-4883-B9E8-5E14410F5317}"/>
              </a:ext>
            </a:extLst>
          </p:cNvPr>
          <p:cNvSpPr>
            <a:spLocks noGrp="1"/>
          </p:cNvSpPr>
          <p:nvPr>
            <p:ph type="title"/>
          </p:nvPr>
        </p:nvSpPr>
        <p:spPr>
          <a:xfrm>
            <a:off x="565150" y="291368"/>
            <a:ext cx="7335835" cy="1268984"/>
          </a:xfrm>
        </p:spPr>
        <p:txBody>
          <a:bodyPr/>
          <a:lstStyle/>
          <a:p>
            <a:r>
              <a:rPr lang="en-US" dirty="0">
                <a:latin typeface="Berkeley UC Davis Book" panose="02090402050306020404" pitchFamily="18" charset="0"/>
              </a:rPr>
              <a:t>Common Errors</a:t>
            </a:r>
          </a:p>
        </p:txBody>
      </p:sp>
      <p:sp>
        <p:nvSpPr>
          <p:cNvPr id="3" name="Content Placeholder 2">
            <a:extLst>
              <a:ext uri="{FF2B5EF4-FFF2-40B4-BE49-F238E27FC236}">
                <a16:creationId xmlns:a16="http://schemas.microsoft.com/office/drawing/2014/main" id="{48C03979-8144-456A-9106-00E471BC1277}"/>
              </a:ext>
            </a:extLst>
          </p:cNvPr>
          <p:cNvSpPr>
            <a:spLocks noGrp="1"/>
          </p:cNvSpPr>
          <p:nvPr>
            <p:ph idx="1"/>
          </p:nvPr>
        </p:nvSpPr>
        <p:spPr>
          <a:xfrm>
            <a:off x="565150" y="1560352"/>
            <a:ext cx="7335835" cy="4200876"/>
          </a:xfrm>
        </p:spPr>
        <p:txBody>
          <a:bodyPr/>
          <a:lstStyle/>
          <a:p>
            <a:r>
              <a:rPr lang="en-US" dirty="0">
                <a:latin typeface="Berkeley UC Davis Book" panose="02090402050306020404" pitchFamily="18" charset="0"/>
              </a:rPr>
              <a:t>Missing signature/initials and dates at the time of activity performed</a:t>
            </a:r>
          </a:p>
          <a:p>
            <a:r>
              <a:rPr lang="en-US" dirty="0">
                <a:latin typeface="Berkeley UC Davis Book" panose="02090402050306020404" pitchFamily="18" charset="0"/>
              </a:rPr>
              <a:t>Over Writing</a:t>
            </a:r>
          </a:p>
          <a:p>
            <a:r>
              <a:rPr lang="en-US" dirty="0">
                <a:latin typeface="Berkeley UC Davis Book" panose="02090402050306020404" pitchFamily="18" charset="0"/>
              </a:rPr>
              <a:t>Non-uniform date (3/22 vs 3/3/22) and signature</a:t>
            </a:r>
          </a:p>
          <a:p>
            <a:r>
              <a:rPr lang="en-US" dirty="0">
                <a:latin typeface="Berkeley UC Davis Book" panose="02090402050306020404" pitchFamily="18" charset="0"/>
              </a:rPr>
              <a:t>Illegible writing</a:t>
            </a:r>
          </a:p>
          <a:p>
            <a:r>
              <a:rPr lang="en-US" dirty="0">
                <a:latin typeface="Berkeley UC Davis Book" panose="02090402050306020404" pitchFamily="18" charset="0"/>
              </a:rPr>
              <a:t>Drawing an arrow through multiple boxes as a “ditto”</a:t>
            </a:r>
          </a:p>
          <a:p>
            <a:r>
              <a:rPr lang="en-US" dirty="0">
                <a:latin typeface="Berkeley UC Davis Book" panose="02090402050306020404" pitchFamily="18" charset="0"/>
              </a:rPr>
              <a:t>Using “” ditto marks</a:t>
            </a:r>
          </a:p>
          <a:p>
            <a:endParaRPr lang="en-US" dirty="0">
              <a:latin typeface="Berkeley UC Davis Book" panose="02090402050306020404" pitchFamily="18" charset="0"/>
            </a:endParaRPr>
          </a:p>
        </p:txBody>
      </p:sp>
    </p:spTree>
    <p:extLst>
      <p:ext uri="{BB962C8B-B14F-4D97-AF65-F5344CB8AC3E}">
        <p14:creationId xmlns:p14="http://schemas.microsoft.com/office/powerpoint/2010/main" val="150359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D10CB1-5A4F-4E35-9C8D-6B7E8801B605}"/>
              </a:ext>
            </a:extLst>
          </p:cNvPr>
          <p:cNvSpPr txBox="1"/>
          <p:nvPr/>
        </p:nvSpPr>
        <p:spPr>
          <a:xfrm>
            <a:off x="275258" y="159392"/>
            <a:ext cx="8429680" cy="707886"/>
          </a:xfrm>
          <a:prstGeom prst="rect">
            <a:avLst/>
          </a:prstGeom>
          <a:noFill/>
        </p:spPr>
        <p:txBody>
          <a:bodyPr wrap="none" rtlCol="0">
            <a:spAutoFit/>
          </a:bodyPr>
          <a:lstStyle/>
          <a:p>
            <a:r>
              <a:rPr lang="en-US" sz="4000" b="1" dirty="0">
                <a:latin typeface="Berkeley UC Davis Book" panose="02090402050306020404" pitchFamily="18" charset="0"/>
              </a:rPr>
              <a:t>Common errors in document correction</a:t>
            </a:r>
          </a:p>
        </p:txBody>
      </p:sp>
      <p:pic>
        <p:nvPicPr>
          <p:cNvPr id="5" name="Picture 4">
            <a:extLst>
              <a:ext uri="{FF2B5EF4-FFF2-40B4-BE49-F238E27FC236}">
                <a16:creationId xmlns:a16="http://schemas.microsoft.com/office/drawing/2014/main" id="{51574FFC-4E4B-4E5E-883E-2CE0F908FE1C}"/>
              </a:ext>
            </a:extLst>
          </p:cNvPr>
          <p:cNvPicPr>
            <a:picLocks noChangeAspect="1"/>
          </p:cNvPicPr>
          <p:nvPr/>
        </p:nvPicPr>
        <p:blipFill>
          <a:blip r:embed="rId2"/>
          <a:stretch>
            <a:fillRect/>
          </a:stretch>
        </p:blipFill>
        <p:spPr>
          <a:xfrm rot="16200000">
            <a:off x="1433178" y="324261"/>
            <a:ext cx="2029108" cy="3858163"/>
          </a:xfrm>
          <a:prstGeom prst="rect">
            <a:avLst/>
          </a:prstGeom>
        </p:spPr>
      </p:pic>
      <p:pic>
        <p:nvPicPr>
          <p:cNvPr id="7" name="Picture 6">
            <a:extLst>
              <a:ext uri="{FF2B5EF4-FFF2-40B4-BE49-F238E27FC236}">
                <a16:creationId xmlns:a16="http://schemas.microsoft.com/office/drawing/2014/main" id="{47E03CD0-746A-4B08-9B53-E3FACBC6ED5E}"/>
              </a:ext>
            </a:extLst>
          </p:cNvPr>
          <p:cNvPicPr>
            <a:picLocks noChangeAspect="1"/>
          </p:cNvPicPr>
          <p:nvPr/>
        </p:nvPicPr>
        <p:blipFill>
          <a:blip r:embed="rId3"/>
          <a:stretch>
            <a:fillRect/>
          </a:stretch>
        </p:blipFill>
        <p:spPr>
          <a:xfrm rot="16200000">
            <a:off x="5787374" y="311341"/>
            <a:ext cx="2029109" cy="3884002"/>
          </a:xfrm>
          <a:prstGeom prst="rect">
            <a:avLst/>
          </a:prstGeom>
        </p:spPr>
      </p:pic>
      <p:pic>
        <p:nvPicPr>
          <p:cNvPr id="9" name="Picture 8">
            <a:extLst>
              <a:ext uri="{FF2B5EF4-FFF2-40B4-BE49-F238E27FC236}">
                <a16:creationId xmlns:a16="http://schemas.microsoft.com/office/drawing/2014/main" id="{DFED48B9-232E-41E2-8212-4546ACB6D59B}"/>
              </a:ext>
            </a:extLst>
          </p:cNvPr>
          <p:cNvPicPr>
            <a:picLocks noChangeAspect="1"/>
          </p:cNvPicPr>
          <p:nvPr/>
        </p:nvPicPr>
        <p:blipFill>
          <a:blip r:embed="rId4"/>
          <a:stretch>
            <a:fillRect/>
          </a:stretch>
        </p:blipFill>
        <p:spPr>
          <a:xfrm rot="16200000">
            <a:off x="3594622" y="2810743"/>
            <a:ext cx="1790950" cy="3896269"/>
          </a:xfrm>
          <a:prstGeom prst="rect">
            <a:avLst/>
          </a:prstGeom>
        </p:spPr>
      </p:pic>
    </p:spTree>
    <p:extLst>
      <p:ext uri="{BB962C8B-B14F-4D97-AF65-F5344CB8AC3E}">
        <p14:creationId xmlns:p14="http://schemas.microsoft.com/office/powerpoint/2010/main" val="2297571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F2E4D6-EF46-1C43-8F3E-3620C3C83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883980-E04C-4FEE-AFF6-6E6792A7EF0B}"/>
              </a:ext>
            </a:extLst>
          </p:cNvPr>
          <p:cNvSpPr>
            <a:spLocks noGrp="1"/>
          </p:cNvSpPr>
          <p:nvPr>
            <p:ph type="title"/>
          </p:nvPr>
        </p:nvSpPr>
        <p:spPr>
          <a:xfrm>
            <a:off x="565149" y="281449"/>
            <a:ext cx="5995137" cy="1268984"/>
          </a:xfrm>
        </p:spPr>
        <p:txBody>
          <a:bodyPr>
            <a:normAutofit/>
          </a:bodyPr>
          <a:lstStyle/>
          <a:p>
            <a:r>
              <a:rPr lang="en-US" dirty="0">
                <a:latin typeface="Berkeley UC Davis Book" panose="02090402050306020404" pitchFamily="18" charset="0"/>
              </a:rPr>
              <a:t>Why should you care?</a:t>
            </a:r>
          </a:p>
        </p:txBody>
      </p:sp>
      <p:sp>
        <p:nvSpPr>
          <p:cNvPr id="3" name="Content Placeholder 2">
            <a:extLst>
              <a:ext uri="{FF2B5EF4-FFF2-40B4-BE49-F238E27FC236}">
                <a16:creationId xmlns:a16="http://schemas.microsoft.com/office/drawing/2014/main" id="{55797C7A-1036-4316-BB0A-A68A0797490F}"/>
              </a:ext>
            </a:extLst>
          </p:cNvPr>
          <p:cNvSpPr>
            <a:spLocks noGrp="1"/>
          </p:cNvSpPr>
          <p:nvPr>
            <p:ph idx="1"/>
          </p:nvPr>
        </p:nvSpPr>
        <p:spPr>
          <a:xfrm>
            <a:off x="565150" y="1231643"/>
            <a:ext cx="6180883" cy="4529586"/>
          </a:xfrm>
        </p:spPr>
        <p:txBody>
          <a:bodyPr>
            <a:normAutofit/>
          </a:bodyPr>
          <a:lstStyle/>
          <a:p>
            <a:pPr>
              <a:lnSpc>
                <a:spcPct val="90000"/>
              </a:lnSpc>
            </a:pPr>
            <a:r>
              <a:rPr lang="en-US" sz="2100" dirty="0">
                <a:latin typeface="Berkeley UC Davis Book" panose="02090402050306020404" pitchFamily="18" charset="0"/>
              </a:rPr>
              <a:t>It’s good Patient Care! Clinical Staff rely on us to give them timely, accurate results, to treat patients appropriately!</a:t>
            </a:r>
          </a:p>
          <a:p>
            <a:pPr>
              <a:lnSpc>
                <a:spcPct val="90000"/>
              </a:lnSpc>
            </a:pPr>
            <a:r>
              <a:rPr lang="en-US" sz="2100" dirty="0">
                <a:latin typeface="Berkeley UC Davis Book" panose="02090402050306020404" pitchFamily="18" charset="0"/>
              </a:rPr>
              <a:t>We must be able to audit and quickly identify issues which could affect patient care.</a:t>
            </a:r>
          </a:p>
          <a:p>
            <a:pPr>
              <a:lnSpc>
                <a:spcPct val="90000"/>
              </a:lnSpc>
            </a:pPr>
            <a:r>
              <a:rPr lang="en-US" sz="2100" dirty="0">
                <a:latin typeface="Berkeley UC Davis Book" panose="02090402050306020404" pitchFamily="18" charset="0"/>
              </a:rPr>
              <a:t>We are responsible for ensuring our equipment, reagents and storage locations are in working order to give patients the best, most accurate results!</a:t>
            </a:r>
          </a:p>
          <a:p>
            <a:pPr>
              <a:lnSpc>
                <a:spcPct val="90000"/>
              </a:lnSpc>
            </a:pPr>
            <a:r>
              <a:rPr lang="en-US" sz="2100" dirty="0">
                <a:latin typeface="Berkeley UC Davis Book" panose="02090402050306020404" pitchFamily="18" charset="0"/>
              </a:rPr>
              <a:t>In the past we have been repeatedly cited for not following our own good documentation practices</a:t>
            </a:r>
          </a:p>
          <a:p>
            <a:pPr>
              <a:lnSpc>
                <a:spcPct val="90000"/>
              </a:lnSpc>
            </a:pPr>
            <a:r>
              <a:rPr lang="en-US" sz="2100" dirty="0">
                <a:latin typeface="Berkeley UC Davis Book" panose="02090402050306020404" pitchFamily="18" charset="0"/>
              </a:rPr>
              <a:t>It’s also the law </a:t>
            </a:r>
            <a:r>
              <a:rPr lang="en-US" sz="2100" dirty="0">
                <a:latin typeface="Berkeley UC Davis Book" panose="02090402050306020404" pitchFamily="18" charset="0"/>
                <a:sym typeface="Wingdings" panose="05000000000000000000" pitchFamily="2" charset="2"/>
              </a:rPr>
              <a:t></a:t>
            </a:r>
            <a:endParaRPr lang="en-US" sz="2100" dirty="0">
              <a:latin typeface="Berkeley UC Davis Book" panose="02090402050306020404" pitchFamily="18" charset="0"/>
            </a:endParaRPr>
          </a:p>
          <a:p>
            <a:pPr>
              <a:lnSpc>
                <a:spcPct val="90000"/>
              </a:lnSpc>
            </a:pPr>
            <a:endParaRPr lang="en-US" sz="1700" dirty="0"/>
          </a:p>
        </p:txBody>
      </p:sp>
      <p:pic>
        <p:nvPicPr>
          <p:cNvPr id="5" name="Picture 4">
            <a:extLst>
              <a:ext uri="{FF2B5EF4-FFF2-40B4-BE49-F238E27FC236}">
                <a16:creationId xmlns:a16="http://schemas.microsoft.com/office/drawing/2014/main" id="{43D34CDC-3F3F-4522-955E-8E116D1EFDD7}"/>
              </a:ext>
            </a:extLst>
          </p:cNvPr>
          <p:cNvPicPr>
            <a:picLocks noChangeAspect="1"/>
          </p:cNvPicPr>
          <p:nvPr/>
        </p:nvPicPr>
        <p:blipFill>
          <a:blip r:embed="rId2"/>
          <a:stretch>
            <a:fillRect/>
          </a:stretch>
        </p:blipFill>
        <p:spPr>
          <a:xfrm>
            <a:off x="6939514" y="2307464"/>
            <a:ext cx="4334439" cy="2243071"/>
          </a:xfrm>
          <a:prstGeom prst="rect">
            <a:avLst/>
          </a:prstGeom>
        </p:spPr>
      </p:pic>
      <p:grpSp>
        <p:nvGrpSpPr>
          <p:cNvPr id="12" name="Group 11">
            <a:extLst>
              <a:ext uri="{FF2B5EF4-FFF2-40B4-BE49-F238E27FC236}">
                <a16:creationId xmlns:a16="http://schemas.microsoft.com/office/drawing/2014/main" id="{97620302-BEE8-1447-8324-5F4178AA16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0315" y="0"/>
            <a:ext cx="1901686" cy="4677439"/>
            <a:chOff x="10290315" y="0"/>
            <a:chExt cx="1901686" cy="4677439"/>
          </a:xfrm>
        </p:grpSpPr>
        <p:sp>
          <p:nvSpPr>
            <p:cNvPr id="13" name="Freeform 37">
              <a:extLst>
                <a:ext uri="{FF2B5EF4-FFF2-40B4-BE49-F238E27FC236}">
                  <a16:creationId xmlns:a16="http://schemas.microsoft.com/office/drawing/2014/main" id="{075332F5-EA0C-8B40-ADC9-D024EBD771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39">
              <a:extLst>
                <a:ext uri="{FF2B5EF4-FFF2-40B4-BE49-F238E27FC236}">
                  <a16:creationId xmlns:a16="http://schemas.microsoft.com/office/drawing/2014/main" id="{2619F114-DF39-F544-B487-5430D00E13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41">
              <a:extLst>
                <a:ext uri="{FF2B5EF4-FFF2-40B4-BE49-F238E27FC236}">
                  <a16:creationId xmlns:a16="http://schemas.microsoft.com/office/drawing/2014/main" id="{5CDF6368-32C4-A64F-8D2E-11DE400CD9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42">
              <a:extLst>
                <a:ext uri="{FF2B5EF4-FFF2-40B4-BE49-F238E27FC236}">
                  <a16:creationId xmlns:a16="http://schemas.microsoft.com/office/drawing/2014/main" id="{148F19D8-49E5-0945-BC17-56044D43D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cxnSp>
        <p:nvCxnSpPr>
          <p:cNvPr id="18" name="Straight Connector 17">
            <a:extLst>
              <a:ext uri="{FF2B5EF4-FFF2-40B4-BE49-F238E27FC236}">
                <a16:creationId xmlns:a16="http://schemas.microsoft.com/office/drawing/2014/main" id="{68C50EA3-7CF1-9542-A21D-5B3EBACC50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150" y="6087110"/>
            <a:ext cx="110583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276058"/>
      </p:ext>
    </p:extLst>
  </p:cSld>
  <p:clrMapOvr>
    <a:masterClrMapping/>
  </p:clrMapOvr>
</p:sld>
</file>

<file path=ppt/theme/theme1.xml><?xml version="1.0" encoding="utf-8"?>
<a:theme xmlns:a="http://schemas.openxmlformats.org/drawingml/2006/main" name="PunchcardVTI">
  <a:themeElements>
    <a:clrScheme name="AnalogousFromLightSeedLeftStep">
      <a:dk1>
        <a:srgbClr val="000000"/>
      </a:dk1>
      <a:lt1>
        <a:srgbClr val="FFFFFF"/>
      </a:lt1>
      <a:dk2>
        <a:srgbClr val="213B37"/>
      </a:dk2>
      <a:lt2>
        <a:srgbClr val="E8E6E2"/>
      </a:lt2>
      <a:accent1>
        <a:srgbClr val="7B9DE1"/>
      </a:accent1>
      <a:accent2>
        <a:srgbClr val="41B0D5"/>
      </a:accent2>
      <a:accent3>
        <a:srgbClr val="58B2A3"/>
      </a:accent3>
      <a:accent4>
        <a:srgbClr val="4EB679"/>
      </a:accent4>
      <a:accent5>
        <a:srgbClr val="4CB74C"/>
      </a:accent5>
      <a:accent6>
        <a:srgbClr val="76B24C"/>
      </a:accent6>
      <a:hlink>
        <a:srgbClr val="948059"/>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docProps/app.xml><?xml version="1.0" encoding="utf-8"?>
<Properties xmlns="http://schemas.openxmlformats.org/officeDocument/2006/extended-properties" xmlns:vt="http://schemas.openxmlformats.org/officeDocument/2006/docPropsVTypes">
  <TotalTime>616</TotalTime>
  <Words>2004</Words>
  <Application>Microsoft Office PowerPoint</Application>
  <PresentationFormat>Widescreen</PresentationFormat>
  <Paragraphs>214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Berkeley UC Davis Book</vt:lpstr>
      <vt:lpstr>Neue Haas Grotesk Text Pro</vt:lpstr>
      <vt:lpstr>PunchcardVTI</vt:lpstr>
      <vt:lpstr>Good Documentation Practices in the Clinical Laboratory</vt:lpstr>
      <vt:lpstr>Objectives</vt:lpstr>
      <vt:lpstr>Why do we care? GEN.20450</vt:lpstr>
      <vt:lpstr>What counts?</vt:lpstr>
      <vt:lpstr>What are Good Documentation Practices?</vt:lpstr>
      <vt:lpstr>Dos and Don’ts </vt:lpstr>
      <vt:lpstr>Common Errors</vt:lpstr>
      <vt:lpstr>PowerPoint Presentation</vt:lpstr>
      <vt:lpstr>Why should you care?</vt:lpstr>
      <vt:lpstr>Temperatures, why do they matter?</vt:lpstr>
      <vt:lpstr>Temperatures, why do they matter?</vt:lpstr>
      <vt:lpstr>How to record temperatures</vt:lpstr>
      <vt:lpstr>How to record temperatures</vt:lpstr>
      <vt:lpstr>How to record temperatures</vt:lpstr>
      <vt:lpstr>PowerPoint Presentation</vt:lpstr>
      <vt:lpstr>Corrective Action: Temperature</vt:lpstr>
      <vt:lpstr>Corrective Action: Equipment/QC issues</vt:lpstr>
      <vt:lpstr>Corrective Action: Equipment/QC issues</vt:lpstr>
      <vt:lpstr>What is expected?</vt:lpstr>
      <vt:lpstr>Staff Responsibilities</vt:lpstr>
      <vt:lpstr>Reviewer Responsibilities</vt:lpstr>
      <vt:lpstr>What’s the big deal?</vt:lpstr>
      <vt:lpstr>What’s the big deal?</vt:lpstr>
      <vt:lpstr>What’s the big deal?</vt:lpstr>
      <vt:lpstr>What’s the big deal?</vt:lpstr>
      <vt:lpstr>What’s the big deal?</vt:lpstr>
      <vt:lpstr>What’s the big deal?</vt:lpstr>
      <vt:lpstr>What can you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Good Documentation Practices</dc:title>
  <dc:creator>Blythe Brownlow</dc:creator>
  <cp:lastModifiedBy>Sharon K McGoldrick</cp:lastModifiedBy>
  <cp:revision>47</cp:revision>
  <dcterms:created xsi:type="dcterms:W3CDTF">2022-03-03T17:20:04Z</dcterms:created>
  <dcterms:modified xsi:type="dcterms:W3CDTF">2024-08-26T21:10:29Z</dcterms:modified>
</cp:coreProperties>
</file>