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6" r:id="rId3"/>
    <p:sldId id="274" r:id="rId4"/>
    <p:sldId id="259" r:id="rId5"/>
    <p:sldId id="278" r:id="rId6"/>
    <p:sldId id="275" r:id="rId7"/>
    <p:sldId id="271" r:id="rId8"/>
    <p:sldId id="270" r:id="rId9"/>
    <p:sldId id="269" r:id="rId10"/>
    <p:sldId id="265" r:id="rId11"/>
    <p:sldId id="273" r:id="rId12"/>
    <p:sldId id="260" r:id="rId1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6B89"/>
    <a:srgbClr val="648690"/>
    <a:srgbClr val="EC20A3"/>
    <a:srgbClr val="004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10" autoAdjust="0"/>
  </p:normalViewPr>
  <p:slideViewPr>
    <p:cSldViewPr>
      <p:cViewPr varScale="1">
        <p:scale>
          <a:sx n="88" d="100"/>
          <a:sy n="88" d="100"/>
        </p:scale>
        <p:origin x="-65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D7542-A32B-4B8F-937D-3DA6C5DD1623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9DE8C-AC7C-4B09-ACC9-34B9AF16C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18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8BC2C-CAD7-410F-9D4F-66A24C6A410F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6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57F0B-C1BA-4187-9A33-2B9D12A5B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58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57F0B-C1BA-4187-9A33-2B9D12A5B9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36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Grey for Lactic Acid needs to be placed and transported on 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57F0B-C1BA-4187-9A33-2B9D12A5B9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0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57F0B-C1BA-4187-9A33-2B9D12A5B9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0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done with </a:t>
            </a:r>
            <a:r>
              <a:rPr lang="en-US" smtClean="0"/>
              <a:t>the CLS (</a:t>
            </a:r>
            <a:r>
              <a:rPr lang="en-US" dirty="0" smtClean="0"/>
              <a:t>clinical lab scientist) present.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57F0B-C1BA-4187-9A33-2B9D12A5B9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7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C7358A5-62D9-4326-A3F0-2259985627C9}" type="datetime1">
              <a:rPr lang="en-US" smtClean="0"/>
              <a:t>11/5/2018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M.Male/J. Sallee  11.2.18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1ECB-7D4E-4645-8BFD-3A3518457591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M.Male/J. Sallee  11.2.18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F193-8C58-47B8-9F72-D8308DDCA6E6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M.Male/J. Sallee  11.2.18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3149-925D-4C4B-80DF-03BCFA3344EA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M.Male/J. Sallee  11.2.18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15104C-113F-4936-A06F-6840DF0A121A}" type="datetime1">
              <a:rPr lang="en-US" smtClean="0"/>
              <a:t>11/5/2018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M.Male/J. Sallee  11.2.18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FCBD-3029-4015-ABD8-7DA5002D2C29}" type="datetime1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M.Male/J. Sallee  11.2.18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6970-2F46-4AD3-9E49-A974CD125BD9}" type="datetime1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M.Male/J. Sallee  11.2.18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C30D-9C2F-4077-802C-CBE468627DC3}" type="datetime1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M.Male/J. Sallee  11.2.18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B82D-866E-41E3-97A9-55FF92CCDF6F}" type="datetime1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M.Male/J. Sallee  11.2.18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3B24-6075-41AB-B73A-D1D0C20A2B90}" type="datetime1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M.Male/J. Sallee  11.2.18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2E83-B41B-4F09-A767-BECEB6880E17}" type="datetime1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M.Male/J. Sallee  11.2.18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D6C3F9-3412-462E-8763-CD33BE467045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M.Male/J. Sallee  11.2.18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58000" cy="1752600"/>
          </a:xfrm>
        </p:spPr>
        <p:txBody>
          <a:bodyPr/>
          <a:lstStyle/>
          <a:p>
            <a:r>
              <a:rPr lang="en-US" dirty="0" smtClean="0"/>
              <a:t>Mammoth Hospital </a:t>
            </a:r>
          </a:p>
          <a:p>
            <a:r>
              <a:rPr lang="en-US" dirty="0" smtClean="0"/>
              <a:t>Clinical Orientation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M.Male/J. Sallee  11.2.18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5867400" cy="2285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Labeling </a:t>
            </a:r>
            <a:r>
              <a:rPr lang="en-US" dirty="0" err="1" smtClean="0"/>
              <a:t>LABoratory</a:t>
            </a:r>
            <a:r>
              <a:rPr lang="en-US" dirty="0" smtClean="0"/>
              <a:t> specimens:</a:t>
            </a:r>
            <a:br>
              <a:rPr lang="en-US" dirty="0" smtClean="0"/>
            </a:br>
            <a:r>
              <a:rPr lang="en-US" dirty="0" smtClean="0"/>
              <a:t>Best Practice</a:t>
            </a:r>
            <a:br>
              <a:rPr lang="en-US" dirty="0" smtClean="0"/>
            </a:br>
            <a:r>
              <a:rPr lang="en-US" dirty="0" smtClean="0"/>
              <a:t>  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5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5257800" cy="52578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As with all specimens:</a:t>
            </a:r>
          </a:p>
          <a:p>
            <a:pPr lvl="1">
              <a:buClr>
                <a:srgbClr val="F5C201"/>
              </a:buClr>
            </a:pPr>
            <a:r>
              <a:rPr lang="en-US" sz="2000" u="sng" dirty="0">
                <a:solidFill>
                  <a:srgbClr val="000000"/>
                </a:solidFill>
              </a:rPr>
              <a:t>CLEARLY</a:t>
            </a:r>
            <a:r>
              <a:rPr lang="en-US" sz="2000" dirty="0">
                <a:solidFill>
                  <a:srgbClr val="000000"/>
                </a:solidFill>
              </a:rPr>
              <a:t> write Date, Time, Initials</a:t>
            </a:r>
          </a:p>
          <a:p>
            <a:pPr lvl="1">
              <a:buClr>
                <a:srgbClr val="F5C201"/>
              </a:buClr>
            </a:pPr>
            <a:r>
              <a:rPr lang="en-US" sz="2000" dirty="0">
                <a:solidFill>
                  <a:srgbClr val="000000"/>
                </a:solidFill>
              </a:rPr>
              <a:t>Place labels same concept as  </a:t>
            </a:r>
          </a:p>
          <a:p>
            <a:pPr marL="365760" lvl="1" indent="0">
              <a:buClr>
                <a:srgbClr val="F5C201"/>
              </a:buClr>
              <a:buNone/>
            </a:pPr>
            <a:r>
              <a:rPr lang="en-US" sz="2000" dirty="0">
                <a:solidFill>
                  <a:srgbClr val="000000"/>
                </a:solidFill>
              </a:rPr>
              <a:t>   blood </a:t>
            </a:r>
            <a:r>
              <a:rPr lang="en-US" sz="2000" dirty="0" smtClean="0">
                <a:solidFill>
                  <a:srgbClr val="000000"/>
                </a:solidFill>
              </a:rPr>
              <a:t>tubes.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Pathology and Microbiology Specimens </a:t>
            </a:r>
            <a:r>
              <a:rPr lang="en-US" sz="2000" b="1" u="sng" dirty="0" smtClean="0">
                <a:solidFill>
                  <a:schemeClr val="tx1"/>
                </a:solidFill>
              </a:rPr>
              <a:t>must also include </a:t>
            </a: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b="1" u="sng" dirty="0" smtClean="0">
                <a:solidFill>
                  <a:schemeClr val="tx1"/>
                </a:solidFill>
              </a:rPr>
              <a:t>BODY SOURCE </a:t>
            </a:r>
            <a:r>
              <a:rPr lang="en-US" sz="2000" b="1" dirty="0" smtClean="0">
                <a:solidFill>
                  <a:schemeClr val="tx1"/>
                </a:solidFill>
              </a:rPr>
              <a:t>and </a:t>
            </a:r>
            <a:r>
              <a:rPr lang="en-US" sz="2000" b="1" u="sng" dirty="0" smtClean="0">
                <a:solidFill>
                  <a:schemeClr val="tx1"/>
                </a:solidFill>
              </a:rPr>
              <a:t>SPECIFIC LOCATION ID </a:t>
            </a:r>
            <a:r>
              <a:rPr lang="en-US" sz="2000" dirty="0" smtClean="0">
                <a:solidFill>
                  <a:schemeClr val="tx1"/>
                </a:solidFill>
              </a:rPr>
              <a:t>as defined by surgeon/physician </a:t>
            </a:r>
          </a:p>
          <a:p>
            <a:pPr lvl="1"/>
            <a:r>
              <a:rPr lang="en-US" sz="2000" dirty="0" smtClean="0">
                <a:solidFill>
                  <a:srgbClr val="7030A0"/>
                </a:solidFill>
              </a:rPr>
              <a:t>Cervix </a:t>
            </a:r>
            <a:r>
              <a:rPr lang="en-US" sz="2000" dirty="0">
                <a:solidFill>
                  <a:srgbClr val="7030A0"/>
                </a:solidFill>
              </a:rPr>
              <a:t>or polyp: by </a:t>
            </a:r>
            <a:r>
              <a:rPr lang="en-US" sz="2000" dirty="0" smtClean="0">
                <a:solidFill>
                  <a:srgbClr val="7030A0"/>
                </a:solidFill>
              </a:rPr>
              <a:t>degree or clock</a:t>
            </a:r>
          </a:p>
          <a:p>
            <a:pPr lvl="1"/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Bad Label: 2 specimens labeled arm</a:t>
            </a:r>
          </a:p>
          <a:p>
            <a:pPr lvl="1"/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Good label: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Rt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Elbow and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Rt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Wrist</a:t>
            </a:r>
          </a:p>
          <a:p>
            <a:pPr lvl="1"/>
            <a:r>
              <a:rPr lang="en-US" sz="2000" dirty="0" smtClean="0">
                <a:solidFill>
                  <a:srgbClr val="004620"/>
                </a:solidFill>
              </a:rPr>
              <a:t>Bad label: All 5 labeled arm</a:t>
            </a:r>
          </a:p>
          <a:p>
            <a:pPr lvl="1"/>
            <a:r>
              <a:rPr lang="en-US" sz="2000" dirty="0" smtClean="0">
                <a:solidFill>
                  <a:srgbClr val="004620"/>
                </a:solidFill>
              </a:rPr>
              <a:t>Good label: Forearm1, Forearm2</a:t>
            </a:r>
          </a:p>
          <a:p>
            <a:pPr marL="45720" indent="0">
              <a:buNone/>
            </a:pPr>
            <a:endParaRPr lang="en-US" sz="1600" u="sng" dirty="0" smtClean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Critical: Labeling </a:t>
            </a:r>
            <a:br>
              <a:rPr lang="en-US" dirty="0" smtClean="0"/>
            </a:br>
            <a:r>
              <a:rPr lang="en-US" dirty="0" smtClean="0"/>
              <a:t>Pathology and </a:t>
            </a:r>
            <a:r>
              <a:rPr lang="en-US" dirty="0" err="1" smtClean="0"/>
              <a:t>Mircobiology</a:t>
            </a:r>
            <a:r>
              <a:rPr lang="en-US" dirty="0" smtClean="0"/>
              <a:t> Specimens</a:t>
            </a:r>
            <a:endParaRPr lang="en-US" dirty="0"/>
          </a:p>
        </p:txBody>
      </p:sp>
      <p:pic>
        <p:nvPicPr>
          <p:cNvPr id="1026" name="Picture 2" descr="C:\Users\mmale\AppData\Local\Microsoft\Windows\Temporary Internet Files\Content.Outlook\2U8GT51E\IMG_20180201_1548415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733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M.Male/J. Sallee  11.2.18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5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191000" cy="4407408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7A7A7A"/>
              </a:buClr>
            </a:pPr>
            <a:r>
              <a:rPr lang="en-US" dirty="0" smtClean="0">
                <a:solidFill>
                  <a:srgbClr val="000000"/>
                </a:solidFill>
              </a:rPr>
              <a:t>Aerobic </a:t>
            </a:r>
            <a:r>
              <a:rPr lang="en-US" dirty="0">
                <a:solidFill>
                  <a:srgbClr val="000000"/>
                </a:solidFill>
              </a:rPr>
              <a:t>Swab: Aerobic (</a:t>
            </a:r>
            <a:r>
              <a:rPr lang="en-US" u="sng" dirty="0">
                <a:solidFill>
                  <a:srgbClr val="000000"/>
                </a:solidFill>
              </a:rPr>
              <a:t>requires oxygen </a:t>
            </a:r>
            <a:r>
              <a:rPr lang="en-US" dirty="0">
                <a:solidFill>
                  <a:srgbClr val="000000"/>
                </a:solidFill>
              </a:rPr>
              <a:t>to survive):  </a:t>
            </a:r>
            <a:r>
              <a:rPr lang="en-US" u="sng" dirty="0">
                <a:solidFill>
                  <a:srgbClr val="000000"/>
                </a:solidFill>
              </a:rPr>
              <a:t>NO gel </a:t>
            </a:r>
            <a:r>
              <a:rPr lang="en-US" dirty="0">
                <a:solidFill>
                  <a:srgbClr val="000000"/>
                </a:solidFill>
              </a:rPr>
              <a:t>in swab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lvl="0">
              <a:buClr>
                <a:srgbClr val="7A7A7A"/>
              </a:buClr>
            </a:pPr>
            <a:endParaRPr lang="en-US" dirty="0">
              <a:solidFill>
                <a:srgbClr val="000000"/>
              </a:solidFill>
            </a:endParaRPr>
          </a:p>
          <a:p>
            <a:pPr lvl="0">
              <a:buClr>
                <a:srgbClr val="7A7A7A"/>
              </a:buClr>
            </a:pPr>
            <a:r>
              <a:rPr lang="en-US" dirty="0">
                <a:solidFill>
                  <a:srgbClr val="000000"/>
                </a:solidFill>
              </a:rPr>
              <a:t>Anaerobic Swab: Anaerobic (requires </a:t>
            </a:r>
            <a:r>
              <a:rPr lang="en-US" u="sng" dirty="0">
                <a:solidFill>
                  <a:srgbClr val="000000"/>
                </a:solidFill>
              </a:rPr>
              <a:t>absence of oxygen </a:t>
            </a:r>
            <a:r>
              <a:rPr lang="en-US" dirty="0">
                <a:solidFill>
                  <a:srgbClr val="000000"/>
                </a:solidFill>
              </a:rPr>
              <a:t>to survive): </a:t>
            </a:r>
            <a:r>
              <a:rPr lang="en-US" dirty="0" smtClean="0">
                <a:solidFill>
                  <a:srgbClr val="000000"/>
                </a:solidFill>
              </a:rPr>
              <a:t>“seal” it in a </a:t>
            </a:r>
            <a:r>
              <a:rPr lang="en-US" u="sng" dirty="0" smtClean="0">
                <a:solidFill>
                  <a:srgbClr val="000000"/>
                </a:solidFill>
              </a:rPr>
              <a:t>gel </a:t>
            </a:r>
            <a:r>
              <a:rPr lang="en-US" u="sng" dirty="0">
                <a:solidFill>
                  <a:srgbClr val="000000"/>
                </a:solidFill>
              </a:rPr>
              <a:t>swab</a:t>
            </a:r>
          </a:p>
          <a:p>
            <a:pPr lvl="0">
              <a:buClr>
                <a:srgbClr val="7A7A7A"/>
              </a:buClr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Swabs</a:t>
            </a:r>
            <a:br>
              <a:rPr lang="en-US" dirty="0" smtClean="0"/>
            </a:br>
            <a:r>
              <a:rPr lang="en-US" dirty="0" smtClean="0"/>
              <a:t>Aerobic vs Anaerobic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251" y="2057399"/>
            <a:ext cx="3883549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rot="19466411">
            <a:off x="3971760" y="4972367"/>
            <a:ext cx="1348727" cy="726754"/>
          </a:xfrm>
          <a:prstGeom prst="rightArrow">
            <a:avLst/>
          </a:prstGeom>
          <a:solidFill>
            <a:srgbClr val="EC20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Gel in Swab anaerobic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 rot="2419044">
            <a:off x="7574852" y="5482435"/>
            <a:ext cx="1500326" cy="877033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No gel in swab for aerobic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M.Male/J. Sallee  11.2.18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34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719072"/>
            <a:ext cx="4800600" cy="49865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After hours: Phone laboratory on-call for </a:t>
            </a:r>
            <a:r>
              <a:rPr lang="en-US" u="sng" dirty="0" smtClean="0">
                <a:solidFill>
                  <a:schemeClr val="tx1"/>
                </a:solidFill>
              </a:rPr>
              <a:t>all</a:t>
            </a:r>
            <a:r>
              <a:rPr lang="en-US" dirty="0" smtClean="0">
                <a:solidFill>
                  <a:schemeClr val="tx1"/>
                </a:solidFill>
              </a:rPr>
              <a:t> blood transfusion needs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Removing blood from lab that is type and crossed will be </a:t>
            </a:r>
            <a:r>
              <a:rPr lang="en-US" u="sng" dirty="0" smtClean="0">
                <a:solidFill>
                  <a:schemeClr val="tx1"/>
                </a:solidFill>
              </a:rPr>
              <a:t>completed  with a Clinical Lab Scientist present</a:t>
            </a:r>
            <a:r>
              <a:rPr lang="en-US" dirty="0" smtClean="0">
                <a:solidFill>
                  <a:schemeClr val="tx1"/>
                </a:solidFill>
              </a:rPr>
              <a:t>.  See after hours on call lab schedule on the intranet.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If emergency occurs after lab hours: use O– units in ED frig if patient is not typed and crossed, and call in the on-call Clinical Lab Scientist.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Acquiring Blood From the Lab </a:t>
            </a:r>
            <a:br>
              <a:rPr lang="en-US" dirty="0" smtClean="0"/>
            </a:br>
            <a:r>
              <a:rPr lang="en-US" dirty="0" smtClean="0"/>
              <a:t>after hours 2330-0600</a:t>
            </a:r>
            <a:endParaRPr lang="en-US" dirty="0"/>
          </a:p>
        </p:txBody>
      </p:sp>
      <p:pic>
        <p:nvPicPr>
          <p:cNvPr id="2052" name="Picture 4" descr="C:\Users\mmale\AppData\Local\Microsoft\Windows\Temporary Internet Files\Content.Outlook\2U8GT51E\article-1321698-0BAA9B22000005DC-712_468x4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657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M.Male/J. Sallee  11.2.18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2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10329"/>
          </a:xfrm>
        </p:spPr>
        <p:txBody>
          <a:bodyPr>
            <a:normAutofit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a typeface="Times New Roman"/>
              </a:rPr>
              <a:t>It is a foundational principle for accuracy of any laboratory test procedure that the value of the test is influenced by </a:t>
            </a:r>
            <a:endParaRPr lang="en-US" sz="2400" dirty="0" smtClean="0">
              <a:solidFill>
                <a:schemeClr val="tx1"/>
              </a:solidFill>
              <a:ea typeface="Times New Roman"/>
            </a:endParaRPr>
          </a:p>
          <a:p>
            <a:pPr marL="274320" lvl="1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  <a:ea typeface="Times New Roman"/>
              </a:rPr>
              <a:t>methods </a:t>
            </a:r>
            <a:r>
              <a:rPr lang="en-US" sz="2200" dirty="0">
                <a:solidFill>
                  <a:schemeClr val="tx1"/>
                </a:solidFill>
                <a:ea typeface="Times New Roman"/>
              </a:rPr>
              <a:t>of collection, </a:t>
            </a:r>
            <a:endParaRPr lang="en-US" sz="2200" dirty="0" smtClean="0">
              <a:solidFill>
                <a:schemeClr val="tx1"/>
              </a:solidFill>
              <a:ea typeface="Times New Roman"/>
            </a:endParaRPr>
          </a:p>
          <a:p>
            <a:pPr marL="548640" lvl="2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ea typeface="Times New Roman"/>
              </a:rPr>
              <a:t>labelling</a:t>
            </a:r>
            <a:r>
              <a:rPr lang="en-US" sz="2000" dirty="0">
                <a:solidFill>
                  <a:schemeClr val="tx1"/>
                </a:solidFill>
                <a:ea typeface="Times New Roman"/>
              </a:rPr>
              <a:t>, handling, and </a:t>
            </a:r>
            <a:endParaRPr lang="en-US" sz="2000" dirty="0" smtClean="0">
              <a:solidFill>
                <a:schemeClr val="tx1"/>
              </a:solidFill>
              <a:ea typeface="Times New Roman"/>
            </a:endParaRPr>
          </a:p>
          <a:p>
            <a:pPr marL="548640" lvl="2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ea typeface="Times New Roman"/>
              </a:rPr>
              <a:t>storage </a:t>
            </a:r>
            <a:r>
              <a:rPr lang="en-US" sz="2000" dirty="0">
                <a:solidFill>
                  <a:schemeClr val="tx1"/>
                </a:solidFill>
                <a:ea typeface="Times New Roman"/>
              </a:rPr>
              <a:t>prior to and during the testing process.  </a:t>
            </a:r>
            <a:endParaRPr lang="en-US" sz="2000" dirty="0" smtClean="0">
              <a:solidFill>
                <a:schemeClr val="tx1"/>
              </a:solidFill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ea typeface="Times New Roman"/>
              </a:rPr>
              <a:t>Information </a:t>
            </a:r>
            <a:r>
              <a:rPr lang="en-US" sz="2400" dirty="0">
                <a:solidFill>
                  <a:schemeClr val="tx1"/>
                </a:solidFill>
                <a:ea typeface="Times New Roman"/>
              </a:rPr>
              <a:t>provided with the sample affects </a:t>
            </a:r>
            <a:r>
              <a:rPr lang="en-US" sz="2400" dirty="0" smtClean="0">
                <a:solidFill>
                  <a:schemeClr val="tx1"/>
                </a:solidFill>
                <a:ea typeface="Times New Roman"/>
              </a:rPr>
              <a:t>processing.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a typeface="Times New Roman"/>
              </a:rPr>
              <a:t>S</a:t>
            </a:r>
            <a:r>
              <a:rPr lang="en-US" sz="2400" dirty="0" smtClean="0">
                <a:solidFill>
                  <a:schemeClr val="tx1"/>
                </a:solidFill>
                <a:ea typeface="Times New Roman"/>
              </a:rPr>
              <a:t>pecimen </a:t>
            </a:r>
            <a:r>
              <a:rPr lang="en-US" sz="2400" dirty="0" err="1">
                <a:solidFill>
                  <a:schemeClr val="tx1"/>
                </a:solidFill>
                <a:ea typeface="Times New Roman"/>
              </a:rPr>
              <a:t>mis</a:t>
            </a:r>
            <a:r>
              <a:rPr lang="en-US" sz="2400" dirty="0">
                <a:solidFill>
                  <a:schemeClr val="tx1"/>
                </a:solidFill>
                <a:ea typeface="Times New Roman"/>
              </a:rPr>
              <a:t>-management can affect </a:t>
            </a:r>
            <a:endParaRPr lang="en-US" sz="2400" dirty="0" smtClean="0">
              <a:solidFill>
                <a:schemeClr val="tx1"/>
              </a:solidFill>
              <a:ea typeface="Times New Roman"/>
            </a:endParaRPr>
          </a:p>
          <a:p>
            <a:pPr marL="274320" lvl="1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  <a:ea typeface="Times New Roman"/>
              </a:rPr>
              <a:t>patient </a:t>
            </a:r>
            <a:r>
              <a:rPr lang="en-US" sz="2200" dirty="0">
                <a:solidFill>
                  <a:schemeClr val="tx1"/>
                </a:solidFill>
                <a:ea typeface="Times New Roman"/>
              </a:rPr>
              <a:t>care and outcomes, </a:t>
            </a:r>
            <a:r>
              <a:rPr lang="en-US" sz="2200" dirty="0" smtClean="0">
                <a:solidFill>
                  <a:schemeClr val="tx1"/>
                </a:solidFill>
                <a:ea typeface="Times New Roman"/>
              </a:rPr>
              <a:t>	</a:t>
            </a:r>
          </a:p>
          <a:p>
            <a:pPr marL="274320" lvl="1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  <a:ea typeface="Times New Roman"/>
              </a:rPr>
              <a:t>hospital </a:t>
            </a:r>
            <a:r>
              <a:rPr lang="en-US" sz="2200" dirty="0">
                <a:solidFill>
                  <a:schemeClr val="tx1"/>
                </a:solidFill>
                <a:ea typeface="Times New Roman"/>
              </a:rPr>
              <a:t>infection control, </a:t>
            </a:r>
            <a:endParaRPr lang="en-US" sz="2200" dirty="0" smtClean="0">
              <a:solidFill>
                <a:schemeClr val="tx1"/>
              </a:solidFill>
              <a:ea typeface="Times New Roman"/>
            </a:endParaRPr>
          </a:p>
          <a:p>
            <a:pPr marL="274320" lvl="1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  <a:ea typeface="Times New Roman"/>
              </a:rPr>
              <a:t>patients</a:t>
            </a:r>
            <a:r>
              <a:rPr lang="en-US" sz="2200" dirty="0">
                <a:solidFill>
                  <a:schemeClr val="tx1"/>
                </a:solidFill>
                <a:ea typeface="Times New Roman"/>
              </a:rPr>
              <a:t>’ length of stay in the hospital, </a:t>
            </a:r>
            <a:endParaRPr lang="en-US" sz="2200" dirty="0" smtClean="0">
              <a:solidFill>
                <a:schemeClr val="tx1"/>
              </a:solidFill>
              <a:ea typeface="Times New Roman"/>
            </a:endParaRPr>
          </a:p>
          <a:p>
            <a:pPr marL="274320" lvl="1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  <a:ea typeface="Times New Roman"/>
              </a:rPr>
              <a:t>costs </a:t>
            </a:r>
            <a:r>
              <a:rPr lang="en-US" sz="2200" dirty="0">
                <a:solidFill>
                  <a:schemeClr val="tx1"/>
                </a:solidFill>
                <a:ea typeface="Times New Roman"/>
              </a:rPr>
              <a:t>and laboratory </a:t>
            </a:r>
            <a:r>
              <a:rPr lang="en-US" sz="2200" dirty="0" smtClean="0">
                <a:solidFill>
                  <a:schemeClr val="tx1"/>
                </a:solidFill>
                <a:ea typeface="Times New Roman"/>
              </a:rPr>
              <a:t>efficiency.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M.Male/J. Sallee  11.2.18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37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5792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ea typeface="+mj-ea"/>
                <a:cs typeface="+mj-cs"/>
              </a:rPr>
              <a:t>Demonstrate correct methods of labeling specimens.</a:t>
            </a:r>
          </a:p>
          <a:p>
            <a:pPr marL="45720" indent="0">
              <a:buNone/>
            </a:pPr>
            <a:endParaRPr lang="en-US" sz="2800" dirty="0" smtClean="0">
              <a:solidFill>
                <a:schemeClr val="tx1"/>
              </a:solidFill>
              <a:ea typeface="+mj-ea"/>
              <a:cs typeface="+mj-cs"/>
            </a:endParaRPr>
          </a:p>
          <a:p>
            <a:r>
              <a:rPr lang="en-US" sz="2800" dirty="0" smtClean="0">
                <a:solidFill>
                  <a:schemeClr val="tx1"/>
                </a:solidFill>
                <a:ea typeface="+mj-ea"/>
                <a:cs typeface="+mj-cs"/>
              </a:rPr>
              <a:t>Identify how to use labels to match serum sample tubes.</a:t>
            </a:r>
          </a:p>
          <a:p>
            <a:endParaRPr lang="en-US" sz="2800" dirty="0">
              <a:solidFill>
                <a:schemeClr val="tx1"/>
              </a:solidFill>
              <a:ea typeface="+mj-ea"/>
              <a:cs typeface="+mj-cs"/>
            </a:endParaRPr>
          </a:p>
          <a:p>
            <a:r>
              <a:rPr lang="en-US" sz="2800" dirty="0" smtClean="0">
                <a:solidFill>
                  <a:schemeClr val="tx1"/>
                </a:solidFill>
                <a:cs typeface="Arial"/>
              </a:rPr>
              <a:t>Describe </a:t>
            </a:r>
            <a:r>
              <a:rPr lang="en-US" sz="2800" dirty="0">
                <a:solidFill>
                  <a:schemeClr val="tx1"/>
                </a:solidFill>
                <a:cs typeface="Arial"/>
              </a:rPr>
              <a:t>the process to access units of blood after hours: from </a:t>
            </a:r>
            <a:r>
              <a:rPr lang="en-US" sz="2800" dirty="0" smtClean="0">
                <a:solidFill>
                  <a:schemeClr val="tx1"/>
                </a:solidFill>
                <a:cs typeface="Arial"/>
              </a:rPr>
              <a:t>lab. </a:t>
            </a:r>
          </a:p>
          <a:p>
            <a:endParaRPr lang="en-US" sz="2800" dirty="0" smtClean="0">
              <a:solidFill>
                <a:schemeClr val="tx1"/>
              </a:solidFill>
              <a:ea typeface="+mj-ea"/>
              <a:cs typeface="+mj-cs"/>
            </a:endParaRPr>
          </a:p>
          <a:p>
            <a:pPr marL="45720" indent="0">
              <a:buNone/>
            </a:pPr>
            <a:endParaRPr lang="en-US" sz="2800" dirty="0" smtClean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M.Male/J. Sallee  11.2.18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8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Z:\Quality\Nurse Educator Folders\Clinical Orientation Content\LAB\tube_label_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674"/>
            <a:ext cx="9144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6553200"/>
            <a:ext cx="8001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https://www.osfhealthcare.org/media/filer_public/04/6b/046b5159-b54f-4ce3-9a34-c2cff73fe3b8/tube_label_diagram.jpg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M.Male/J. Sallee  11.2.18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2819400" y="2514600"/>
            <a:ext cx="1524000" cy="144780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Blood must be visible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1800" y="1143000"/>
            <a:ext cx="1371600" cy="1371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Clearly Initial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Date-Time specimen drawn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8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Oops! Urine label on serum sample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M.Male/J. Sallee  11.2.18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no-no’s</a:t>
            </a:r>
            <a:endParaRPr lang="en-US" dirty="0"/>
          </a:p>
        </p:txBody>
      </p:sp>
      <p:pic>
        <p:nvPicPr>
          <p:cNvPr id="1027" name="Picture 3" descr="C:\Users\mmale\AppData\Local\Microsoft\Windows\Temporary Internet Files\Content.Outlook\2U8GT51E\label issue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male\AppData\Local\Microsoft\Windows\Temporary Internet Files\Content.Outlook\2U8GT51E\IMG_4715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10840"/>
            <a:ext cx="4064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58468"/>
            <a:ext cx="8686800" cy="50291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Serum Tube Selection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M.Male/J. Sallee  11.2.18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67000" y="1600200"/>
            <a:ext cx="33528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Located in all Departments for your Reference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04800" y="3505200"/>
            <a:ext cx="1359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4800" y="3973068"/>
            <a:ext cx="1359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07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87153"/>
          </a:xfrm>
        </p:spPr>
        <p:txBody>
          <a:bodyPr/>
          <a:lstStyle/>
          <a:p>
            <a:r>
              <a:rPr lang="en-US" dirty="0" smtClean="0"/>
              <a:t>How to Use MH Labels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6729984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Up Arrow 10"/>
          <p:cNvSpPr/>
          <p:nvPr/>
        </p:nvSpPr>
        <p:spPr>
          <a:xfrm>
            <a:off x="2891028" y="5669238"/>
            <a:ext cx="484632" cy="978408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838200" y="5702763"/>
            <a:ext cx="1828800" cy="976845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Select tube: SST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4038600" y="5686000"/>
            <a:ext cx="1600200" cy="978408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Select Tube: SST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6115812" y="5670801"/>
            <a:ext cx="484632" cy="1008807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M.Male/J. Sallee  11.2.18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284976" y="4280916"/>
            <a:ext cx="978408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115812" y="2958084"/>
            <a:ext cx="1220724" cy="4846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67016" y="2286000"/>
            <a:ext cx="1524000" cy="1409700"/>
          </a:xfrm>
          <a:prstGeom prst="rect">
            <a:avLst/>
          </a:prstGeom>
          <a:solidFill>
            <a:srgbClr val="826B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to lab with sample: not to be applied to a sample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367016" y="4066032"/>
            <a:ext cx="1676400" cy="1420368"/>
          </a:xfrm>
          <a:prstGeom prst="ellipse">
            <a:avLst/>
          </a:prstGeom>
          <a:solidFill>
            <a:srgbClr val="6486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extra samples without orders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8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872996"/>
            <a:ext cx="4038600" cy="475640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Blue top must be </a:t>
            </a:r>
            <a:r>
              <a:rPr lang="en-US" u="sng" dirty="0" smtClean="0"/>
              <a:t>filled t</a:t>
            </a:r>
            <a:r>
              <a:rPr lang="en-US" u="sng" dirty="0"/>
              <a:t>o the </a:t>
            </a:r>
            <a:r>
              <a:rPr lang="en-US" u="sng" dirty="0" smtClean="0"/>
              <a:t>arrow</a:t>
            </a:r>
          </a:p>
          <a:p>
            <a:pPr marL="45720" lvl="0" indent="0">
              <a:buNone/>
            </a:pPr>
            <a:endParaRPr lang="en-US" u="sng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Pedi CBC violet color with </a:t>
            </a:r>
            <a:r>
              <a:rPr lang="en-US" dirty="0" err="1" smtClean="0">
                <a:solidFill>
                  <a:schemeClr val="tx1"/>
                </a:solidFill>
              </a:rPr>
              <a:t>heelstick</a:t>
            </a:r>
            <a:r>
              <a:rPr lang="en-US" dirty="0" smtClean="0">
                <a:solidFill>
                  <a:schemeClr val="tx1"/>
                </a:solidFill>
              </a:rPr>
              <a:t> must be rotated between drop fills to keep from clotting.  This tube may be used on adults with low blood flow. Keep a few in each department just incase (acquired from the lab).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For Drug Screens: Use </a:t>
            </a:r>
            <a:r>
              <a:rPr lang="en-US" dirty="0" smtClean="0">
                <a:solidFill>
                  <a:srgbClr val="FF0000"/>
                </a:solidFill>
              </a:rPr>
              <a:t>red top tubes </a:t>
            </a:r>
            <a:r>
              <a:rPr lang="en-US" dirty="0" smtClean="0">
                <a:solidFill>
                  <a:schemeClr val="tx1"/>
                </a:solidFill>
              </a:rPr>
              <a:t>(no gel): (gel may absorb drug from serum sample)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Reminders</a:t>
            </a:r>
            <a:endParaRPr lang="en-US" dirty="0"/>
          </a:p>
        </p:txBody>
      </p:sp>
      <p:pic>
        <p:nvPicPr>
          <p:cNvPr id="1026" name="Picture 2" descr="C:\Users\mmale\AppData\Local\Microsoft\Windows\Temporary Internet Files\Content.Outlook\2U8GT51E\IMG_20180205_1138177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4495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62200"/>
            <a:ext cx="2819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M.Male/J. Sallee  11.2.18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5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19072"/>
            <a:ext cx="4876800" cy="4910328"/>
          </a:xfrm>
        </p:spPr>
        <p:txBody>
          <a:bodyPr>
            <a:normAutofit fontScale="47500" lnSpcReduction="20000"/>
          </a:bodyPr>
          <a:lstStyle/>
          <a:p>
            <a:r>
              <a:rPr lang="en-US" sz="3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IODINE TO PREP THE SKIN </a:t>
            </a: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(if allergic then </a:t>
            </a:r>
            <a:r>
              <a:rPr lang="en-US" sz="3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Chloraprep</a:t>
            </a: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3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Alcohol swab on the bottle top (dry before filling).</a:t>
            </a:r>
          </a:p>
          <a:p>
            <a:endParaRPr lang="en-US" sz="3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Bottle is dual use for both Aerobic and Anaerobic.</a:t>
            </a:r>
          </a:p>
          <a:p>
            <a:endParaRPr lang="en-US" sz="3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have min </a:t>
            </a:r>
            <a:r>
              <a:rPr lang="en-US" sz="3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1ml minimum to 10ml </a:t>
            </a: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blood.</a:t>
            </a:r>
          </a:p>
          <a:p>
            <a:endParaRPr lang="en-US" sz="3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send TWO bottles, each from a different site. </a:t>
            </a:r>
          </a:p>
          <a:p>
            <a:pPr marL="45720" indent="0">
              <a:buNone/>
            </a:pPr>
            <a:endParaRPr lang="en-US" sz="3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note </a:t>
            </a:r>
            <a:r>
              <a:rPr lang="en-US" sz="3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draw besides </a:t>
            </a:r>
            <a:r>
              <a:rPr lang="en-US" sz="3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Date, time, initials.</a:t>
            </a:r>
          </a:p>
          <a:p>
            <a:endParaRPr lang="en-US" sz="3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7A7A7A"/>
              </a:buClr>
            </a:pPr>
            <a:r>
              <a:rPr lang="en-US" sz="3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under 8 </a:t>
            </a:r>
            <a:r>
              <a:rPr lang="en-US" sz="3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3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only require </a:t>
            </a:r>
            <a:r>
              <a:rPr lang="en-US" sz="3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1ml per blood </a:t>
            </a:r>
            <a:r>
              <a:rPr lang="en-US" sz="3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</a:t>
            </a:r>
            <a:r>
              <a:rPr lang="en-US" sz="3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bottle</a:t>
            </a:r>
            <a:r>
              <a:rPr lang="en-US" sz="3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Cultures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3497664" cy="267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62600" y="2438400"/>
            <a:ext cx="14478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Dual use bottle </a:t>
            </a:r>
          </a:p>
          <a:p>
            <a:pPr algn="ctr"/>
            <a:r>
              <a:rPr lang="en-US" dirty="0" smtClean="0"/>
              <a:t>Aerobic </a:t>
            </a:r>
          </a:p>
          <a:p>
            <a:pPr algn="ctr"/>
            <a:r>
              <a:rPr lang="en-US" dirty="0" smtClean="0"/>
              <a:t>and Anaerobic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648200"/>
            <a:ext cx="1635181" cy="101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616133"/>
            <a:ext cx="1566863" cy="97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M.Male/J. Sallee  11.2.18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4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692</TotalTime>
  <Words>613</Words>
  <Application>Microsoft Office PowerPoint</Application>
  <PresentationFormat>On-screen Show (4:3)</PresentationFormat>
  <Paragraphs>111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Grid</vt:lpstr>
      <vt:lpstr>Labeling LABoratory specimens: Best Practice   </vt:lpstr>
      <vt:lpstr>Purpose</vt:lpstr>
      <vt:lpstr>objectives</vt:lpstr>
      <vt:lpstr>PowerPoint Presentation</vt:lpstr>
      <vt:lpstr>no-no’s</vt:lpstr>
      <vt:lpstr>Serum Tube Selection</vt:lpstr>
      <vt:lpstr>How to Use MH Labels</vt:lpstr>
      <vt:lpstr>Specific Reminders</vt:lpstr>
      <vt:lpstr>Blood Cultures</vt:lpstr>
      <vt:lpstr>Critical: Labeling  Pathology and Mircobiology Specimens</vt:lpstr>
      <vt:lpstr>Swabs Aerobic vs Anaerobic</vt:lpstr>
      <vt:lpstr>Acquiring Blood From the Lab  after hours 2330-0600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</dc:title>
  <dc:creator>Marcia Male</dc:creator>
  <cp:lastModifiedBy>Jaime Sallee</cp:lastModifiedBy>
  <cp:revision>70</cp:revision>
  <cp:lastPrinted>2018-09-21T23:49:41Z</cp:lastPrinted>
  <dcterms:created xsi:type="dcterms:W3CDTF">2006-08-16T00:00:00Z</dcterms:created>
  <dcterms:modified xsi:type="dcterms:W3CDTF">2018-11-05T21:39:14Z</dcterms:modified>
</cp:coreProperties>
</file>