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67" r:id="rId8"/>
    <p:sldId id="262" r:id="rId9"/>
    <p:sldId id="268" r:id="rId10"/>
    <p:sldId id="269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7EE5-37E9-47FC-9790-E5366131E79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DE16B-A836-4B16-B267-FD3843742F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Mononuclear Phagocyte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Comparison of Macrophages and Monocytes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smtClean="0"/>
              <a:t>Macrophages</a:t>
            </a:r>
            <a:r>
              <a:rPr lang="en-US" baseline="30000" dirty="0" smtClean="0"/>
              <a:t>*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49" y="1600200"/>
            <a:ext cx="6069702" cy="4525963"/>
          </a:xfrm>
        </p:spPr>
      </p:pic>
      <p:sp>
        <p:nvSpPr>
          <p:cNvPr id="3" name="TextBox 2"/>
          <p:cNvSpPr txBox="1"/>
          <p:nvPr/>
        </p:nvSpPr>
        <p:spPr>
          <a:xfrm>
            <a:off x="2582354" y="3124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925325" y="2819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3962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4234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Dale DC, Boxer L, Liles WC. </a:t>
            </a:r>
            <a:r>
              <a:rPr lang="en-US" b="1" dirty="0" smtClean="0"/>
              <a:t>The phagocytes: </a:t>
            </a:r>
            <a:r>
              <a:rPr lang="en-US" b="1" dirty="0" err="1" smtClean="0"/>
              <a:t>neutrophils</a:t>
            </a:r>
            <a:r>
              <a:rPr lang="en-US" b="1" dirty="0" smtClean="0"/>
              <a:t> and monocytes.</a:t>
            </a:r>
            <a:r>
              <a:rPr lang="en-US" dirty="0" smtClean="0"/>
              <a:t> </a:t>
            </a:r>
            <a:r>
              <a:rPr lang="en-US" i="1" dirty="0" smtClean="0"/>
              <a:t>Blood</a:t>
            </a:r>
            <a:r>
              <a:rPr lang="en-US" dirty="0" smtClean="0"/>
              <a:t>. 2008; 15;112(4):935-45. </a:t>
            </a:r>
          </a:p>
          <a:p>
            <a:r>
              <a:rPr lang="en-US" dirty="0" smtClean="0"/>
              <a:t>Gordon S, Taylor PR. </a:t>
            </a:r>
            <a:r>
              <a:rPr lang="en-US" b="1" dirty="0" err="1" smtClean="0"/>
              <a:t>Monocyte</a:t>
            </a:r>
            <a:r>
              <a:rPr lang="en-US" b="1" dirty="0" smtClean="0"/>
              <a:t> and macrophage heterogeneity.</a:t>
            </a:r>
            <a:r>
              <a:rPr lang="en-US" dirty="0" smtClean="0"/>
              <a:t> </a:t>
            </a:r>
            <a:r>
              <a:rPr lang="en-US" i="1" dirty="0" smtClean="0"/>
              <a:t>Nat Rev </a:t>
            </a:r>
            <a:r>
              <a:rPr lang="en-US" i="1" dirty="0" err="1" smtClean="0"/>
              <a:t>Immunol</a:t>
            </a:r>
            <a:r>
              <a:rPr lang="en-US" dirty="0" smtClean="0"/>
              <a:t>. 2005; 5(12):953-64. </a:t>
            </a:r>
          </a:p>
          <a:p>
            <a:r>
              <a:rPr lang="en-US" dirty="0" smtClean="0"/>
              <a:t>Hume DA. </a:t>
            </a:r>
            <a:r>
              <a:rPr lang="en-US" b="1" dirty="0" smtClean="0"/>
              <a:t>The mononuclear phagocyte system.</a:t>
            </a:r>
            <a:r>
              <a:rPr lang="en-US" dirty="0" smtClean="0"/>
              <a:t> </a:t>
            </a:r>
            <a:r>
              <a:rPr lang="en-US" i="1" dirty="0" err="1" smtClean="0"/>
              <a:t>Curr</a:t>
            </a:r>
            <a:r>
              <a:rPr lang="en-US" i="1" dirty="0" smtClean="0"/>
              <a:t> </a:t>
            </a:r>
            <a:r>
              <a:rPr lang="en-US" i="1" dirty="0" err="1" smtClean="0"/>
              <a:t>Opin</a:t>
            </a:r>
            <a:r>
              <a:rPr lang="en-US" i="1" dirty="0" smtClean="0"/>
              <a:t> </a:t>
            </a:r>
            <a:r>
              <a:rPr lang="en-US" i="1" dirty="0" err="1" smtClean="0"/>
              <a:t>Immunol</a:t>
            </a:r>
            <a:r>
              <a:rPr lang="en-US" dirty="0" smtClean="0"/>
              <a:t>. 2006; 18(1):49-53. </a:t>
            </a:r>
          </a:p>
          <a:p>
            <a:r>
              <a:rPr lang="en-US" dirty="0" smtClean="0"/>
              <a:t>Hume DA. </a:t>
            </a:r>
            <a:r>
              <a:rPr lang="en-US" b="1" dirty="0" smtClean="0"/>
              <a:t>Differentiation and heterogeneity in the mononuclear phagocyte system.</a:t>
            </a:r>
            <a:r>
              <a:rPr lang="en-US" dirty="0" smtClean="0"/>
              <a:t> </a:t>
            </a:r>
            <a:r>
              <a:rPr lang="en-US" i="1" dirty="0" smtClean="0"/>
              <a:t>Mucosal </a:t>
            </a:r>
            <a:r>
              <a:rPr lang="en-US" i="1" dirty="0" err="1" smtClean="0"/>
              <a:t>Immuno</a:t>
            </a:r>
            <a:r>
              <a:rPr lang="en-US" i="1" dirty="0" smtClean="0"/>
              <a:t>.</a:t>
            </a:r>
            <a:r>
              <a:rPr lang="en-US" dirty="0" smtClean="0"/>
              <a:t> 2008; 1(6):432-41. </a:t>
            </a:r>
            <a:endParaRPr lang="en-US" dirty="0"/>
          </a:p>
          <a:p>
            <a:r>
              <a:rPr lang="en-US" dirty="0" smtClean="0"/>
              <a:t>Carr JH, </a:t>
            </a:r>
            <a:r>
              <a:rPr lang="en-US" dirty="0" err="1" smtClean="0"/>
              <a:t>Rodak</a:t>
            </a:r>
            <a:r>
              <a:rPr lang="en-US" dirty="0" smtClean="0"/>
              <a:t> BF. </a:t>
            </a:r>
            <a:r>
              <a:rPr lang="en-US" b="1" dirty="0" smtClean="0"/>
              <a:t>Clinical Hematology Atlas. </a:t>
            </a:r>
            <a:r>
              <a:rPr lang="en-US" dirty="0" smtClean="0"/>
              <a:t>2004.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Mononuclear phagocyte system (MPS): </a:t>
            </a:r>
          </a:p>
          <a:p>
            <a:pPr lvl="1"/>
            <a:r>
              <a:rPr lang="en-US" dirty="0" smtClean="0"/>
              <a:t>described in 1960s</a:t>
            </a:r>
          </a:p>
          <a:p>
            <a:pPr lvl="1"/>
            <a:r>
              <a:rPr lang="en-US" dirty="0" smtClean="0"/>
              <a:t>consisting of committed precursors in the bone marrow, circulating blood monocytes and tissue macrophages in every organ</a:t>
            </a:r>
          </a:p>
          <a:p>
            <a:r>
              <a:rPr lang="en-US" dirty="0" smtClean="0"/>
              <a:t>Monocytes:</a:t>
            </a:r>
          </a:p>
          <a:p>
            <a:pPr lvl="1"/>
            <a:r>
              <a:rPr lang="en-US" dirty="0" smtClean="0"/>
              <a:t>circulating in peripheral blood</a:t>
            </a:r>
          </a:p>
          <a:p>
            <a:pPr lvl="1"/>
            <a:r>
              <a:rPr lang="en-US" dirty="0" smtClean="0"/>
              <a:t>recruited into tissues in response to a wide range of stimuli</a:t>
            </a:r>
          </a:p>
          <a:p>
            <a:r>
              <a:rPr lang="en-US" dirty="0" smtClean="0"/>
              <a:t>Macrophages:</a:t>
            </a:r>
          </a:p>
          <a:p>
            <a:pPr lvl="1"/>
            <a:r>
              <a:rPr lang="en-US" dirty="0" smtClean="0"/>
              <a:t>recognized as phagocytes by Metchnikoff in 1884</a:t>
            </a:r>
          </a:p>
          <a:p>
            <a:pPr lvl="1"/>
            <a:r>
              <a:rPr lang="en-US" dirty="0" smtClean="0"/>
              <a:t> found in all tissues; have specialized functions depending on their anatomical location:</a:t>
            </a:r>
          </a:p>
          <a:p>
            <a:pPr lvl="2"/>
            <a:r>
              <a:rPr lang="en-US" dirty="0" smtClean="0"/>
              <a:t>Microglia: neuronal survival, connectivity and repair</a:t>
            </a:r>
          </a:p>
          <a:p>
            <a:pPr lvl="2"/>
            <a:r>
              <a:rPr lang="en-US" dirty="0" err="1" smtClean="0"/>
              <a:t>Langerhans</a:t>
            </a:r>
            <a:r>
              <a:rPr lang="en-US" dirty="0" smtClean="0"/>
              <a:t> cells: immune surveillance in epidermis; </a:t>
            </a:r>
            <a:r>
              <a:rPr lang="en-US" dirty="0" err="1" smtClean="0"/>
              <a:t>keratinocyte</a:t>
            </a:r>
            <a:r>
              <a:rPr lang="en-US" dirty="0" smtClean="0"/>
              <a:t> proliferation control</a:t>
            </a:r>
          </a:p>
          <a:p>
            <a:pPr lvl="2"/>
            <a:r>
              <a:rPr lang="en-US" dirty="0" err="1" smtClean="0"/>
              <a:t>Kupffer</a:t>
            </a:r>
            <a:r>
              <a:rPr lang="en-US" dirty="0" smtClean="0"/>
              <a:t> cells: liver tissue regeneration</a:t>
            </a:r>
          </a:p>
          <a:p>
            <a:pPr lvl="2"/>
            <a:r>
              <a:rPr lang="en-US" dirty="0" err="1" smtClean="0"/>
              <a:t>Osteoclasts</a:t>
            </a:r>
            <a:r>
              <a:rPr lang="en-US" dirty="0" smtClean="0"/>
              <a:t>: bone remodeling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Nervous System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of cells observed after intracranial hemorrhage or repeated lumbar punctures: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PMNs and macrophages: 2-4 hours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Erythrophages</a:t>
            </a:r>
            <a:r>
              <a:rPr lang="en-US" dirty="0" smtClean="0"/>
              <a:t>: 1-7 days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Siderophages</a:t>
            </a:r>
            <a:r>
              <a:rPr lang="en-US" dirty="0" smtClean="0"/>
              <a:t>:  2 days – 2 months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Hematoidin</a:t>
            </a:r>
            <a:r>
              <a:rPr lang="en-US" dirty="0" smtClean="0"/>
              <a:t> crystals: 2-4 weeks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Non-phagocytizing </a:t>
            </a:r>
            <a:r>
              <a:rPr lang="en-US" dirty="0" smtClean="0"/>
              <a:t>Macrophage (A)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401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399"/>
            <a:ext cx="9144000" cy="5486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029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59414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524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96069" y="24638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Monocyte v. Macrophage in BF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8991600" cy="4525963"/>
          </a:xfrm>
        </p:spPr>
      </p:pic>
      <p:sp>
        <p:nvSpPr>
          <p:cNvPr id="3" name="Rectangle 2"/>
          <p:cNvSpPr/>
          <p:nvPr/>
        </p:nvSpPr>
        <p:spPr>
          <a:xfrm>
            <a:off x="0" y="4009079"/>
            <a:ext cx="38862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A. The </a:t>
            </a:r>
            <a:r>
              <a:rPr lang="en-US" sz="1600" dirty="0"/>
              <a:t>monocyte nucleus is usually indented or curved with lacy chromatin. The monocyte is </a:t>
            </a:r>
            <a:r>
              <a:rPr lang="en-US" sz="1600" dirty="0" smtClean="0"/>
              <a:t>12-20 </a:t>
            </a:r>
            <a:r>
              <a:rPr lang="en-US" sz="1600" dirty="0"/>
              <a:t>um. Pseudopods and phagocytic vacuoles are common. Monocytes leave the circulation in response to chemotactic factors to differentiate into larger free macrophages, which possess greater phagocytic activity and a higher concentration of hydrolytic enzymes.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5727" y="4009079"/>
            <a:ext cx="518160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. Macrophages are generally larger (15-85 um) than monocytes, with </a:t>
            </a:r>
            <a:r>
              <a:rPr lang="en-US" sz="1400" dirty="0"/>
              <a:t>eccentric </a:t>
            </a:r>
            <a:r>
              <a:rPr lang="en-US" sz="1400" dirty="0" smtClean="0"/>
              <a:t>nuclei and pleomorphic shape. If the two cells (A &amp; B) can’t be differentiated based on size and vacuoles alone, one must focus on the N:C ratio – much greater in monocytes.</a:t>
            </a:r>
          </a:p>
          <a:p>
            <a:endParaRPr lang="en-US" sz="1400" dirty="0" smtClean="0"/>
          </a:p>
          <a:p>
            <a:r>
              <a:rPr lang="en-US" sz="1400" dirty="0" smtClean="0"/>
              <a:t>The macrophage cytoplasm is highly vacuolated and often contains phagocytic debris. Phagocytosis by macrophages is similar to neutrophil phagocytosis, but much quicker – it requires less </a:t>
            </a:r>
            <a:r>
              <a:rPr lang="en-US" sz="1400" dirty="0" err="1" smtClean="0"/>
              <a:t>opsonization</a:t>
            </a:r>
            <a:r>
              <a:rPr lang="en-US" sz="1400" dirty="0" smtClean="0"/>
              <a:t> or complement, and can be initiated by simple contact. Targets for macrophage phagocytosis can be any </a:t>
            </a:r>
            <a:r>
              <a:rPr lang="en-US" sz="1400" dirty="0" smtClean="0"/>
              <a:t>non-self </a:t>
            </a:r>
            <a:r>
              <a:rPr lang="en-US" sz="1400" dirty="0" smtClean="0"/>
              <a:t>agent: dead or dying cells, bacteria, fungi, and viruses. They may also function as antitumor agent.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1336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28654" y="297193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038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Erythrophages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7" y="990600"/>
            <a:ext cx="9144000" cy="5827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295400"/>
            <a:ext cx="8610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A. Typical </a:t>
            </a:r>
            <a:r>
              <a:rPr lang="en-US" dirty="0" err="1" smtClean="0"/>
              <a:t>erythrophage</a:t>
            </a:r>
            <a:r>
              <a:rPr lang="en-US" dirty="0" smtClean="0"/>
              <a:t> showing the </a:t>
            </a:r>
            <a:r>
              <a:rPr lang="en-US" dirty="0" err="1" smtClean="0"/>
              <a:t>phagocytosed</a:t>
            </a:r>
            <a:r>
              <a:rPr lang="en-US" dirty="0" smtClean="0"/>
              <a:t> RBC within its cytoplasm. B. </a:t>
            </a:r>
            <a:r>
              <a:rPr lang="en-US" dirty="0"/>
              <a:t>L</a:t>
            </a:r>
            <a:r>
              <a:rPr lang="en-US" dirty="0" smtClean="0"/>
              <a:t>arge macrophage ingesting neutrophils and erythrocytes.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32766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5257800"/>
            <a:ext cx="48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Erythrophages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8288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1981200" y="4876800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 smtClean="0"/>
              <a:t>A. Digestion </a:t>
            </a:r>
            <a:r>
              <a:rPr lang="en-US" dirty="0"/>
              <a:t>of RBCs by enzymatic activity within the macrophage causes a discoloration of the erythrocytes and their appearance sometimes mimics vacuoles</a:t>
            </a:r>
            <a:r>
              <a:rPr lang="en-US" dirty="0" smtClean="0"/>
              <a:t>. B. Monocyte.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3352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43434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1149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Siderophages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5846700"/>
            <a:ext cx="4572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dirty="0" smtClean="0"/>
              <a:t>A. Macrophages </a:t>
            </a:r>
            <a:r>
              <a:rPr lang="en-US" dirty="0"/>
              <a:t>containing hemosiderin - blue to black granules containing iron from the degradation of hemoglobin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2406134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9000" y="3906807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Macrophages</a:t>
            </a:r>
            <a:r>
              <a:rPr lang="en-US" baseline="30000" dirty="0" smtClean="0"/>
              <a:t>*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49" y="1600200"/>
            <a:ext cx="6069702" cy="4525963"/>
          </a:xfrm>
        </p:spPr>
      </p:pic>
      <p:sp>
        <p:nvSpPr>
          <p:cNvPr id="3" name="TextBox 2"/>
          <p:cNvSpPr txBox="1"/>
          <p:nvPr/>
        </p:nvSpPr>
        <p:spPr>
          <a:xfrm>
            <a:off x="3200400" y="31242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22710" y="264766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10000" y="417784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2710" y="4876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414706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**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182807" y="6126163"/>
            <a:ext cx="142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 Monocyte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9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531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Mononuclear Phagocyte System</vt:lpstr>
      <vt:lpstr>Overview</vt:lpstr>
      <vt:lpstr>Central Nervous System Hemorrhage</vt:lpstr>
      <vt:lpstr>Non-phagocytizing Macrophage (A)</vt:lpstr>
      <vt:lpstr>Monocyte v. Macrophage in BF</vt:lpstr>
      <vt:lpstr>Erythrophages</vt:lpstr>
      <vt:lpstr>Erythrophages 2</vt:lpstr>
      <vt:lpstr>Siderophages</vt:lpstr>
      <vt:lpstr>More Macrophages*</vt:lpstr>
      <vt:lpstr>More Macrophages* 2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Mononuclear Phagocyte System</dc:title>
  <dc:creator>mimeto</dc:creator>
  <cp:lastModifiedBy>Aleksandrova, Mariya A</cp:lastModifiedBy>
  <cp:revision>42</cp:revision>
  <dcterms:created xsi:type="dcterms:W3CDTF">2014-05-22T13:51:50Z</dcterms:created>
  <dcterms:modified xsi:type="dcterms:W3CDTF">2014-06-18T14:32:25Z</dcterms:modified>
</cp:coreProperties>
</file>