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57" r:id="rId5"/>
    <p:sldId id="258" r:id="rId6"/>
    <p:sldId id="259" r:id="rId7"/>
    <p:sldId id="260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003C-E73D-419B-BF0B-E8CDD3BEFF5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C335-FF5C-4493-ABA4-7C5C077C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2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Result GS under RESPC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In GUI </a:t>
            </a:r>
            <a:r>
              <a:rPr lang="en-US" sz="4400" b="1" dirty="0" err="1" smtClean="0"/>
              <a:t>Sunquest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489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3365500" cy="5811838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2: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GUI </a:t>
            </a:r>
            <a:r>
              <a:rPr lang="en-US" dirty="0" err="1" smtClean="0">
                <a:latin typeface="+mj-lt"/>
              </a:rPr>
              <a:t>Sunquest</a:t>
            </a:r>
            <a:r>
              <a:rPr lang="en-US" dirty="0" smtClean="0">
                <a:latin typeface="+mj-lt"/>
              </a:rPr>
              <a:t> will bring you to the “</a:t>
            </a:r>
            <a:r>
              <a:rPr lang="en-US" b="1" dirty="0" smtClean="0">
                <a:latin typeface="+mj-lt"/>
              </a:rPr>
              <a:t>Direct Exam</a:t>
            </a:r>
            <a:r>
              <a:rPr lang="en-US" dirty="0" smtClean="0">
                <a:latin typeface="+mj-lt"/>
              </a:rPr>
              <a:t>” tab.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126"/>
            <a:ext cx="7683500" cy="6327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2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33655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3: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Under the Direct Exam tab, enter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“</a:t>
            </a:r>
            <a:r>
              <a:rPr lang="en-US" b="1" dirty="0" smtClean="0">
                <a:latin typeface="+mj-lt"/>
              </a:rPr>
              <a:t>;UNSPU</a:t>
            </a:r>
            <a:r>
              <a:rPr lang="en-US" dirty="0" smtClean="0">
                <a:latin typeface="+mj-lt"/>
              </a:rPr>
              <a:t>”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code and press &lt;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&gt;</a:t>
            </a:r>
            <a:r>
              <a:rPr lang="en-US" dirty="0" smtClean="0">
                <a:latin typeface="+mj-lt"/>
              </a:rPr>
              <a:t> key.  A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explanatory message should be translated out.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"/>
            <a:ext cx="810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3365500" cy="6353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4: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Click on the “</a:t>
            </a:r>
            <a:r>
              <a:rPr lang="en-US" b="1" dirty="0" smtClean="0">
                <a:latin typeface="+mj-lt"/>
              </a:rPr>
              <a:t>Culture Entry</a:t>
            </a:r>
            <a:r>
              <a:rPr lang="en-US" dirty="0" smtClean="0">
                <a:latin typeface="+mj-lt"/>
              </a:rPr>
              <a:t>” tab.  The UNSPU message should be visible under the Gram Stain box.  At Result 1, enter “</a:t>
            </a:r>
            <a:r>
              <a:rPr lang="en-US" b="1" dirty="0" smtClean="0">
                <a:latin typeface="+mj-lt"/>
              </a:rPr>
              <a:t>SR1</a:t>
            </a:r>
            <a:r>
              <a:rPr lang="en-US" dirty="0" smtClean="0">
                <a:latin typeface="+mj-lt"/>
              </a:rPr>
              <a:t>” then &lt;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</a:t>
            </a:r>
            <a:r>
              <a:rPr lang="en-US" dirty="0" smtClean="0">
                <a:latin typeface="+mj-lt"/>
              </a:rPr>
              <a:t>&gt;.  The explanatory message should be translated out.</a:t>
            </a:r>
            <a:endParaRPr lang="en-US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0"/>
            <a:ext cx="8001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3365500" cy="6353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5: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Click on “</a:t>
            </a:r>
            <a:r>
              <a:rPr lang="en-US" b="1" dirty="0" smtClean="0">
                <a:latin typeface="+mj-lt"/>
              </a:rPr>
              <a:t>Composed Text</a:t>
            </a:r>
            <a:r>
              <a:rPr lang="en-US" dirty="0" smtClean="0">
                <a:latin typeface="+mj-lt"/>
              </a:rPr>
              <a:t>” box.  Document your phone call for recollection notification at the Composed Text field.</a:t>
            </a:r>
            <a:r>
              <a:rPr lang="en-US" b="1" dirty="0" smtClean="0">
                <a:latin typeface="+mj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0"/>
            <a:ext cx="7897812" cy="67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3365500" cy="6353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6: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Click on “</a:t>
            </a:r>
            <a:r>
              <a:rPr lang="en-US" b="1" dirty="0" smtClean="0">
                <a:latin typeface="+mj-lt"/>
              </a:rPr>
              <a:t>Observations</a:t>
            </a:r>
            <a:r>
              <a:rPr lang="en-US" dirty="0" smtClean="0">
                <a:latin typeface="+mj-lt"/>
              </a:rPr>
              <a:t>” box.  Press &lt;</a:t>
            </a:r>
            <a:r>
              <a:rPr lang="en-US" b="1" dirty="0" smtClean="0">
                <a:latin typeface="+mj-lt"/>
              </a:rPr>
              <a:t>Shift</a:t>
            </a:r>
            <a:r>
              <a:rPr lang="en-US" dirty="0" smtClean="0">
                <a:latin typeface="+mj-lt"/>
              </a:rPr>
              <a:t>&gt; and &lt;</a:t>
            </a:r>
            <a:r>
              <a:rPr lang="en-US" b="1" dirty="0" smtClean="0">
                <a:latin typeface="+mj-lt"/>
              </a:rPr>
              <a:t>~</a:t>
            </a:r>
            <a:r>
              <a:rPr lang="en-US" dirty="0" smtClean="0">
                <a:latin typeface="+mj-lt"/>
              </a:rPr>
              <a:t>&gt; keys at the same time to finalize the test.  A confirmatory window will pop up.  Click “</a:t>
            </a:r>
            <a:r>
              <a:rPr lang="en-US" b="1" dirty="0" smtClean="0">
                <a:latin typeface="+mj-lt"/>
              </a:rPr>
              <a:t>OK</a:t>
            </a:r>
            <a:r>
              <a:rPr lang="en-US" dirty="0" smtClean="0">
                <a:latin typeface="+mj-lt"/>
              </a:rPr>
              <a:t>”.</a:t>
            </a:r>
            <a:r>
              <a:rPr lang="en-US" b="1" dirty="0" smtClean="0">
                <a:latin typeface="+mj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27001"/>
            <a:ext cx="8125555" cy="673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54" y="3492501"/>
            <a:ext cx="2200847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3365500" cy="6353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7: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Now the report status is “Final”.  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Click on “</a:t>
            </a:r>
            <a:r>
              <a:rPr lang="en-US" b="1" dirty="0" smtClean="0">
                <a:latin typeface="+mj-lt"/>
              </a:rPr>
              <a:t>Save</a:t>
            </a:r>
            <a:r>
              <a:rPr lang="en-US" dirty="0" smtClean="0">
                <a:latin typeface="+mj-lt"/>
              </a:rPr>
              <a:t>” once.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0"/>
            <a:ext cx="798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365124"/>
            <a:ext cx="3911600" cy="6353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8:</a:t>
            </a:r>
          </a:p>
          <a:p>
            <a:r>
              <a:rPr lang="en-US" dirty="0" smtClean="0">
                <a:latin typeface="+mj-lt"/>
              </a:rPr>
              <a:t>After Step 7, GUI </a:t>
            </a:r>
            <a:r>
              <a:rPr lang="en-US" dirty="0" err="1" smtClean="0">
                <a:latin typeface="+mj-lt"/>
              </a:rPr>
              <a:t>Sunquest</a:t>
            </a:r>
            <a:r>
              <a:rPr lang="en-US" dirty="0" smtClean="0">
                <a:latin typeface="+mj-lt"/>
              </a:rPr>
              <a:t> will bring you to the “</a:t>
            </a:r>
            <a:r>
              <a:rPr lang="en-US" b="1" dirty="0" smtClean="0">
                <a:latin typeface="+mj-lt"/>
              </a:rPr>
              <a:t>Billing</a:t>
            </a:r>
            <a:r>
              <a:rPr lang="en-US" dirty="0" smtClean="0">
                <a:latin typeface="+mj-lt"/>
              </a:rPr>
              <a:t>” tab automatically. </a:t>
            </a:r>
          </a:p>
          <a:p>
            <a:r>
              <a:rPr lang="en-US" dirty="0" smtClean="0">
                <a:latin typeface="+mj-lt"/>
              </a:rPr>
              <a:t>At the Code field, enter “</a:t>
            </a:r>
            <a:r>
              <a:rPr lang="en-US" b="1" dirty="0" smtClean="0">
                <a:latin typeface="+mj-lt"/>
              </a:rPr>
              <a:t>CDRES</a:t>
            </a:r>
            <a:r>
              <a:rPr lang="en-US" dirty="0" smtClean="0">
                <a:latin typeface="+mj-lt"/>
              </a:rPr>
              <a:t>” and press &lt;</a:t>
            </a:r>
            <a:r>
              <a:rPr lang="en-US" b="1" dirty="0" smtClean="0">
                <a:latin typeface="+mj-lt"/>
              </a:rPr>
              <a:t>Tab</a:t>
            </a:r>
            <a:r>
              <a:rPr lang="en-US" dirty="0" smtClean="0">
                <a:latin typeface="+mj-lt"/>
              </a:rPr>
              <a:t>&gt; key.  This code will credit the respiratory culture portion of the test but still keep the Gram stain charge.</a:t>
            </a:r>
          </a:p>
          <a:p>
            <a:r>
              <a:rPr lang="en-US" dirty="0" smtClean="0">
                <a:latin typeface="+mj-lt"/>
              </a:rPr>
              <a:t>Lastly, click on the “</a:t>
            </a:r>
            <a:r>
              <a:rPr lang="en-US" b="1" dirty="0" smtClean="0">
                <a:latin typeface="+mj-lt"/>
              </a:rPr>
              <a:t>Save</a:t>
            </a:r>
            <a:r>
              <a:rPr lang="en-US" dirty="0" smtClean="0">
                <a:latin typeface="+mj-lt"/>
              </a:rPr>
              <a:t>” button to release the result.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1"/>
            <a:ext cx="798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If a specimen has a RESPC with additional GS, please credit the individual GS as a duplicate request (DUPL).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The Gram stain procedure will be updated soon.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a respiratory culture and its Gram stain, we decide to combine the result entries under one test code, RESPC.</a:t>
            </a:r>
          </a:p>
          <a:p>
            <a:r>
              <a:rPr lang="en-US" dirty="0" smtClean="0"/>
              <a:t>The reasons are to: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/>
              <a:t>S</a:t>
            </a:r>
            <a:r>
              <a:rPr lang="en-US" dirty="0" smtClean="0"/>
              <a:t>treamline the process.  </a:t>
            </a:r>
            <a:r>
              <a:rPr lang="en-US" dirty="0" smtClean="0"/>
              <a:t>Per reflex policy, each respiratory 	culture needs a Gram stain.  If the Gram stain is not ordered, it 	will be added on as a reflex.  Combining Gram stain with RESPC 	will eliminate the manual reflex process.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smtClean="0"/>
              <a:t>Eliminate </a:t>
            </a:r>
            <a:r>
              <a:rPr lang="en-US" dirty="0" smtClean="0"/>
              <a:t>multiple accession </a:t>
            </a:r>
            <a:r>
              <a:rPr lang="en-US" dirty="0" smtClean="0"/>
              <a:t>numbers and decrease errors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Improve Gram stain and culture result correlation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Increase client satisfaction by eliminating ordering steps in St. 	Vincent Quest and Community Epic order entries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u="sng" dirty="0" smtClean="0"/>
              <a:t>RESPC</a:t>
            </a:r>
            <a:r>
              <a:rPr lang="en-US" dirty="0" smtClean="0"/>
              <a:t> = Respiratory culture with Gram stain</a:t>
            </a:r>
          </a:p>
        </p:txBody>
      </p:sp>
    </p:spTree>
    <p:extLst>
      <p:ext uri="{BB962C8B-B14F-4D97-AF65-F5344CB8AC3E}">
        <p14:creationId xmlns:p14="http://schemas.microsoft.com/office/powerpoint/2010/main" val="42670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422525"/>
            <a:ext cx="10515600" cy="1501775"/>
          </a:xfrm>
        </p:spPr>
        <p:txBody>
          <a:bodyPr/>
          <a:lstStyle/>
          <a:p>
            <a:pPr algn="ctr"/>
            <a:r>
              <a:rPr lang="en-US" b="1" dirty="0" smtClean="0"/>
              <a:t>ACCEPTABLE SPUTUM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76213"/>
            <a:ext cx="2895600" cy="6315075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Step 1: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perform STAT sputum Gram stain, select test code “</a:t>
            </a:r>
            <a:r>
              <a:rPr lang="en-US" sz="2800" b="1" dirty="0"/>
              <a:t>RESPC</a:t>
            </a:r>
            <a:r>
              <a:rPr lang="en-US" sz="2800" dirty="0"/>
              <a:t>”.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200" y="341313"/>
            <a:ext cx="7975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3365500" cy="5811838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2: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GUI </a:t>
            </a:r>
            <a:r>
              <a:rPr lang="en-US" dirty="0" err="1" smtClean="0">
                <a:latin typeface="+mj-lt"/>
              </a:rPr>
              <a:t>Sunquest</a:t>
            </a:r>
            <a:r>
              <a:rPr lang="en-US" dirty="0" smtClean="0">
                <a:latin typeface="+mj-lt"/>
              </a:rPr>
              <a:t> will bring you to the “</a:t>
            </a:r>
            <a:r>
              <a:rPr lang="en-US" b="1" dirty="0" smtClean="0">
                <a:latin typeface="+mj-lt"/>
              </a:rPr>
              <a:t>Direct Exam</a:t>
            </a:r>
            <a:r>
              <a:rPr lang="en-US" dirty="0" smtClean="0">
                <a:latin typeface="+mj-lt"/>
              </a:rPr>
              <a:t>” tab.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126"/>
            <a:ext cx="7683500" cy="6327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9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3365500" cy="5811838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3: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Enter Gram stain result under Direct Exam tab.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365124"/>
            <a:ext cx="8318499" cy="6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33655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Step 4: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Once all Gram observations are entered under the Direct Exam tab, click  “</a:t>
            </a:r>
            <a:r>
              <a:rPr lang="en-US" b="1" dirty="0" smtClean="0">
                <a:latin typeface="+mj-lt"/>
              </a:rPr>
              <a:t>Save</a:t>
            </a:r>
            <a:r>
              <a:rPr lang="en-US" dirty="0" smtClean="0">
                <a:latin typeface="+mj-lt"/>
              </a:rPr>
              <a:t>” to release </a:t>
            </a:r>
            <a:r>
              <a:rPr lang="en-US" smtClean="0">
                <a:latin typeface="+mj-lt"/>
              </a:rPr>
              <a:t>Gram stain result</a:t>
            </a:r>
            <a:r>
              <a:rPr lang="en-US" dirty="0" smtClean="0">
                <a:latin typeface="+mj-lt"/>
              </a:rPr>
              <a:t>. 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0"/>
            <a:ext cx="8204200" cy="6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422525"/>
            <a:ext cx="10515600" cy="1501775"/>
          </a:xfrm>
        </p:spPr>
        <p:txBody>
          <a:bodyPr/>
          <a:lstStyle/>
          <a:p>
            <a:pPr algn="ctr"/>
            <a:r>
              <a:rPr lang="en-US" b="1" dirty="0" smtClean="0"/>
              <a:t>UNACCEPTABLE SPUTUM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51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76213"/>
            <a:ext cx="2895600" cy="6315075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Step 1: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perform STAT sputum Gram stain, select test code “</a:t>
            </a:r>
            <a:r>
              <a:rPr lang="en-US" sz="2800" b="1" dirty="0"/>
              <a:t>RESPC</a:t>
            </a:r>
            <a:r>
              <a:rPr lang="en-US" sz="2800" dirty="0"/>
              <a:t>”.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200" y="341313"/>
            <a:ext cx="7975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368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Result GS under RESPC</vt:lpstr>
      <vt:lpstr>PowerPoint Presentation</vt:lpstr>
      <vt:lpstr>ACCEPTABLE SPUTUM</vt:lpstr>
      <vt:lpstr>Step 1:  To perform STAT sputum Gram stain, select test code “RESPC”.</vt:lpstr>
      <vt:lpstr>PowerPoint Presentation</vt:lpstr>
      <vt:lpstr>PowerPoint Presentation</vt:lpstr>
      <vt:lpstr>PowerPoint Presentation</vt:lpstr>
      <vt:lpstr>UNACCEPTABLE SPUTUM</vt:lpstr>
      <vt:lpstr>Step 1:  To perform STAT sputum Gram stain, select test code “RESPC”.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 GS under RESPC</dc:title>
  <dc:creator>Winn, Vera C</dc:creator>
  <cp:lastModifiedBy>Winn, Vera C</cp:lastModifiedBy>
  <cp:revision>19</cp:revision>
  <dcterms:created xsi:type="dcterms:W3CDTF">2014-10-08T18:56:41Z</dcterms:created>
  <dcterms:modified xsi:type="dcterms:W3CDTF">2014-11-19T15:27:31Z</dcterms:modified>
</cp:coreProperties>
</file>