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3D669E-0BA0-4311-AFC1-5B409C929FBE}"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F4F20-F95A-4A7F-9938-6BFF1CB937AE}" type="slidenum">
              <a:rPr lang="en-US" smtClean="0"/>
              <a:t>‹#›</a:t>
            </a:fld>
            <a:endParaRPr lang="en-US"/>
          </a:p>
        </p:txBody>
      </p:sp>
    </p:spTree>
    <p:extLst>
      <p:ext uri="{BB962C8B-B14F-4D97-AF65-F5344CB8AC3E}">
        <p14:creationId xmlns:p14="http://schemas.microsoft.com/office/powerpoint/2010/main" val="3748555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3D669E-0BA0-4311-AFC1-5B409C929FBE}"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F4F20-F95A-4A7F-9938-6BFF1CB937AE}" type="slidenum">
              <a:rPr lang="en-US" smtClean="0"/>
              <a:t>‹#›</a:t>
            </a:fld>
            <a:endParaRPr lang="en-US"/>
          </a:p>
        </p:txBody>
      </p:sp>
    </p:spTree>
    <p:extLst>
      <p:ext uri="{BB962C8B-B14F-4D97-AF65-F5344CB8AC3E}">
        <p14:creationId xmlns:p14="http://schemas.microsoft.com/office/powerpoint/2010/main" val="367699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3D669E-0BA0-4311-AFC1-5B409C929FBE}"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F4F20-F95A-4A7F-9938-6BFF1CB937AE}" type="slidenum">
              <a:rPr lang="en-US" smtClean="0"/>
              <a:t>‹#›</a:t>
            </a:fld>
            <a:endParaRPr lang="en-US"/>
          </a:p>
        </p:txBody>
      </p:sp>
    </p:spTree>
    <p:extLst>
      <p:ext uri="{BB962C8B-B14F-4D97-AF65-F5344CB8AC3E}">
        <p14:creationId xmlns:p14="http://schemas.microsoft.com/office/powerpoint/2010/main" val="336674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3D669E-0BA0-4311-AFC1-5B409C929FBE}"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F4F20-F95A-4A7F-9938-6BFF1CB937AE}" type="slidenum">
              <a:rPr lang="en-US" smtClean="0"/>
              <a:t>‹#›</a:t>
            </a:fld>
            <a:endParaRPr lang="en-US"/>
          </a:p>
        </p:txBody>
      </p:sp>
    </p:spTree>
    <p:extLst>
      <p:ext uri="{BB962C8B-B14F-4D97-AF65-F5344CB8AC3E}">
        <p14:creationId xmlns:p14="http://schemas.microsoft.com/office/powerpoint/2010/main" val="1801951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3D669E-0BA0-4311-AFC1-5B409C929FBE}"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F4F20-F95A-4A7F-9938-6BFF1CB937AE}" type="slidenum">
              <a:rPr lang="en-US" smtClean="0"/>
              <a:t>‹#›</a:t>
            </a:fld>
            <a:endParaRPr lang="en-US"/>
          </a:p>
        </p:txBody>
      </p:sp>
    </p:spTree>
    <p:extLst>
      <p:ext uri="{BB962C8B-B14F-4D97-AF65-F5344CB8AC3E}">
        <p14:creationId xmlns:p14="http://schemas.microsoft.com/office/powerpoint/2010/main" val="24817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3D669E-0BA0-4311-AFC1-5B409C929FBE}"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F4F20-F95A-4A7F-9938-6BFF1CB937AE}" type="slidenum">
              <a:rPr lang="en-US" smtClean="0"/>
              <a:t>‹#›</a:t>
            </a:fld>
            <a:endParaRPr lang="en-US"/>
          </a:p>
        </p:txBody>
      </p:sp>
    </p:spTree>
    <p:extLst>
      <p:ext uri="{BB962C8B-B14F-4D97-AF65-F5344CB8AC3E}">
        <p14:creationId xmlns:p14="http://schemas.microsoft.com/office/powerpoint/2010/main" val="32756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3D669E-0BA0-4311-AFC1-5B409C929FBE}" type="datetimeFigureOut">
              <a:rPr lang="en-US" smtClean="0"/>
              <a:t>10/29/2015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1F4F20-F95A-4A7F-9938-6BFF1CB937AE}" type="slidenum">
              <a:rPr lang="en-US" smtClean="0"/>
              <a:t>‹#›</a:t>
            </a:fld>
            <a:endParaRPr lang="en-US"/>
          </a:p>
        </p:txBody>
      </p:sp>
    </p:spTree>
    <p:extLst>
      <p:ext uri="{BB962C8B-B14F-4D97-AF65-F5344CB8AC3E}">
        <p14:creationId xmlns:p14="http://schemas.microsoft.com/office/powerpoint/2010/main" val="382759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3D669E-0BA0-4311-AFC1-5B409C929FBE}" type="datetimeFigureOut">
              <a:rPr lang="en-US" smtClean="0"/>
              <a:t>10/29/2015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1F4F20-F95A-4A7F-9938-6BFF1CB937AE}" type="slidenum">
              <a:rPr lang="en-US" smtClean="0"/>
              <a:t>‹#›</a:t>
            </a:fld>
            <a:endParaRPr lang="en-US"/>
          </a:p>
        </p:txBody>
      </p:sp>
    </p:spTree>
    <p:extLst>
      <p:ext uri="{BB962C8B-B14F-4D97-AF65-F5344CB8AC3E}">
        <p14:creationId xmlns:p14="http://schemas.microsoft.com/office/powerpoint/2010/main" val="1623278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D669E-0BA0-4311-AFC1-5B409C929FBE}" type="datetimeFigureOut">
              <a:rPr lang="en-US" smtClean="0"/>
              <a:t>10/29/2015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1F4F20-F95A-4A7F-9938-6BFF1CB937AE}" type="slidenum">
              <a:rPr lang="en-US" smtClean="0"/>
              <a:t>‹#›</a:t>
            </a:fld>
            <a:endParaRPr lang="en-US"/>
          </a:p>
        </p:txBody>
      </p:sp>
    </p:spTree>
    <p:extLst>
      <p:ext uri="{BB962C8B-B14F-4D97-AF65-F5344CB8AC3E}">
        <p14:creationId xmlns:p14="http://schemas.microsoft.com/office/powerpoint/2010/main" val="1052393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3D669E-0BA0-4311-AFC1-5B409C929FBE}"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F4F20-F95A-4A7F-9938-6BFF1CB937AE}" type="slidenum">
              <a:rPr lang="en-US" smtClean="0"/>
              <a:t>‹#›</a:t>
            </a:fld>
            <a:endParaRPr lang="en-US"/>
          </a:p>
        </p:txBody>
      </p:sp>
    </p:spTree>
    <p:extLst>
      <p:ext uri="{BB962C8B-B14F-4D97-AF65-F5344CB8AC3E}">
        <p14:creationId xmlns:p14="http://schemas.microsoft.com/office/powerpoint/2010/main" val="73073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3D669E-0BA0-4311-AFC1-5B409C929FBE}"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F4F20-F95A-4A7F-9938-6BFF1CB937AE}" type="slidenum">
              <a:rPr lang="en-US" smtClean="0"/>
              <a:t>‹#›</a:t>
            </a:fld>
            <a:endParaRPr lang="en-US"/>
          </a:p>
        </p:txBody>
      </p:sp>
    </p:spTree>
    <p:extLst>
      <p:ext uri="{BB962C8B-B14F-4D97-AF65-F5344CB8AC3E}">
        <p14:creationId xmlns:p14="http://schemas.microsoft.com/office/powerpoint/2010/main" val="103308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D669E-0BA0-4311-AFC1-5B409C929FBE}" type="datetimeFigureOut">
              <a:rPr lang="en-US" smtClean="0"/>
              <a:t>10/29/2015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F4F20-F95A-4A7F-9938-6BFF1CB937AE}" type="slidenum">
              <a:rPr lang="en-US" smtClean="0"/>
              <a:t>‹#›</a:t>
            </a:fld>
            <a:endParaRPr lang="en-US"/>
          </a:p>
        </p:txBody>
      </p:sp>
    </p:spTree>
    <p:extLst>
      <p:ext uri="{BB962C8B-B14F-4D97-AF65-F5344CB8AC3E}">
        <p14:creationId xmlns:p14="http://schemas.microsoft.com/office/powerpoint/2010/main" val="3642642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api-pt.com/imageviewer.aspx?xmlFile=Blood_Cell_ID_2015_2nd_Event001.xml&amp;loadAnnotation=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api-pt.com/imageviewer.aspx?xmlFile=Blood_Cell_ID_2015_2nd_Event001.xml&amp;loadAnnotation=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Plasma Cell Review</a:t>
            </a:r>
            <a:endParaRPr lang="en-US" dirty="0"/>
          </a:p>
        </p:txBody>
      </p:sp>
      <p:sp>
        <p:nvSpPr>
          <p:cNvPr id="3" name="Subtitle 2"/>
          <p:cNvSpPr>
            <a:spLocks noGrp="1"/>
          </p:cNvSpPr>
          <p:nvPr>
            <p:ph type="subTitle" idx="1"/>
          </p:nvPr>
        </p:nvSpPr>
        <p:spPr/>
        <p:txBody>
          <a:bodyPr/>
          <a:lstStyle/>
          <a:p>
            <a:r>
              <a:rPr lang="en-US" dirty="0" smtClean="0"/>
              <a:t>MACL</a:t>
            </a:r>
          </a:p>
          <a:p>
            <a:r>
              <a:rPr lang="en-US" dirty="0" smtClean="0"/>
              <a:t> Indianapolis, IN</a:t>
            </a:r>
            <a:endParaRPr lang="en-US" dirty="0"/>
          </a:p>
        </p:txBody>
      </p:sp>
    </p:spTree>
    <p:extLst>
      <p:ext uri="{BB962C8B-B14F-4D97-AF65-F5344CB8AC3E}">
        <p14:creationId xmlns:p14="http://schemas.microsoft.com/office/powerpoint/2010/main" val="374151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from API on Image BCI-13</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effectLst/>
                <a:hlinkClick r:id="rId2"/>
              </a:rPr>
              <a:t>Image BCI-13</a:t>
            </a:r>
            <a:r>
              <a:rPr lang="en-US" dirty="0" smtClean="0">
                <a:effectLst/>
              </a:rPr>
              <a:t> shows a plasma cell.  These cells are medium in size and generally round to oval.  The nucleus is also round or oval and characteristically eccentrically located in the cytoplasm.  The nuclear chromatin is clumped, although this particular cell is not as dense as is usually seen in mature plasma cells. However, the deep blue cytoplasm and prominent perinuclear halo, or </a:t>
            </a:r>
            <a:r>
              <a:rPr lang="en-US" dirty="0" err="1" smtClean="0">
                <a:effectLst/>
              </a:rPr>
              <a:t>hof</a:t>
            </a:r>
            <a:r>
              <a:rPr lang="en-US" dirty="0" smtClean="0">
                <a:effectLst/>
              </a:rPr>
              <a:t>, is a classic morphologic feature of plasma cells.  This clear zone adjacent to the nucleus represents the Golgi body, a cellular constituent that packages protein for cells, in this case, immunoglobulin.  Multiple myeloma is associated with an increased proliferation of plasma cells.  Usually this overproduction is most evident in the bone marrow, where normally less than 1% of leukocytes will be plasma cells.  It is never normal to see plasma cells in the peripheral blood.</a:t>
            </a:r>
          </a:p>
          <a:p>
            <a:r>
              <a:rPr lang="en-US" dirty="0" smtClean="0">
                <a:effectLst/>
              </a:rPr>
              <a:t>The large size, roundish shape of the cell and its nucleus, and the deep blue cytoplasm of this cell may suggest some type of blast.  However, the chromatin is not as fine or open as seen in blasts.  What may appear to be nucleoli are most likely only lighter staining areas, as the chromatin is a darker purple and more dense.  The cytoplasmic clearing or </a:t>
            </a:r>
            <a:r>
              <a:rPr lang="en-US" dirty="0" err="1" smtClean="0">
                <a:effectLst/>
              </a:rPr>
              <a:t>hof</a:t>
            </a:r>
            <a:r>
              <a:rPr lang="en-US" dirty="0" smtClean="0">
                <a:effectLst/>
              </a:rPr>
              <a:t> also indicates this is not a blast cell.  Even </a:t>
            </a:r>
            <a:r>
              <a:rPr lang="en-US" dirty="0" err="1" smtClean="0">
                <a:effectLst/>
              </a:rPr>
              <a:t>immunoblasts</a:t>
            </a:r>
            <a:r>
              <a:rPr lang="en-US" dirty="0" smtClean="0">
                <a:effectLst/>
              </a:rPr>
              <a:t> (immature plasma cells) have an indistinct </a:t>
            </a:r>
            <a:r>
              <a:rPr lang="en-US" dirty="0" err="1" smtClean="0">
                <a:effectLst/>
              </a:rPr>
              <a:t>hof</a:t>
            </a:r>
            <a:r>
              <a:rPr lang="en-US" dirty="0" smtClean="0">
                <a:effectLst/>
              </a:rPr>
              <a:t>, but lacy chromatin.  Likewise, this cell is not an immature granulocyte such as a </a:t>
            </a:r>
            <a:r>
              <a:rPr lang="en-US" dirty="0" err="1" smtClean="0">
                <a:effectLst/>
              </a:rPr>
              <a:t>promyelocyte</a:t>
            </a:r>
            <a:r>
              <a:rPr lang="en-US" dirty="0" smtClean="0">
                <a:effectLst/>
              </a:rPr>
              <a:t> or </a:t>
            </a:r>
            <a:r>
              <a:rPr lang="en-US" dirty="0" err="1" smtClean="0">
                <a:effectLst/>
              </a:rPr>
              <a:t>myelocyte</a:t>
            </a:r>
            <a:r>
              <a:rPr lang="en-US" dirty="0" smtClean="0">
                <a:effectLst/>
              </a:rPr>
              <a:t> as it lacks any evidence of primary or secondary granulation that characterizes these cells.</a:t>
            </a:r>
          </a:p>
          <a:p>
            <a:endParaRPr lang="en-US" dirty="0"/>
          </a:p>
        </p:txBody>
      </p:sp>
    </p:spTree>
    <p:extLst>
      <p:ext uri="{BB962C8B-B14F-4D97-AF65-F5344CB8AC3E}">
        <p14:creationId xmlns:p14="http://schemas.microsoft.com/office/powerpoint/2010/main" val="1350486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on BCI-14</a:t>
            </a:r>
            <a:endParaRPr lang="en-US" dirty="0"/>
          </a:p>
        </p:txBody>
      </p:sp>
      <p:sp>
        <p:nvSpPr>
          <p:cNvPr id="3" name="Content Placeholder 2"/>
          <p:cNvSpPr>
            <a:spLocks noGrp="1"/>
          </p:cNvSpPr>
          <p:nvPr>
            <p:ph idx="1"/>
          </p:nvPr>
        </p:nvSpPr>
        <p:spPr/>
        <p:txBody>
          <a:bodyPr>
            <a:normAutofit fontScale="25000" lnSpcReduction="20000"/>
          </a:bodyPr>
          <a:lstStyle/>
          <a:p>
            <a:r>
              <a:rPr lang="en-US" sz="7200" b="1" dirty="0" smtClean="0">
                <a:effectLst/>
                <a:hlinkClick r:id="rId2"/>
              </a:rPr>
              <a:t>Image BCI-14</a:t>
            </a:r>
            <a:r>
              <a:rPr lang="en-US" sz="7200" dirty="0" smtClean="0">
                <a:effectLst/>
              </a:rPr>
              <a:t>, is a </a:t>
            </a:r>
            <a:r>
              <a:rPr lang="en-US" sz="7200" dirty="0" err="1" smtClean="0">
                <a:effectLst/>
              </a:rPr>
              <a:t>plasmacytoid</a:t>
            </a:r>
            <a:r>
              <a:rPr lang="en-US" sz="7200" dirty="0" smtClean="0">
                <a:effectLst/>
              </a:rPr>
              <a:t> lymphocyte.  This cell is transitioning from a lymphocyte to a plasma cell.  Mature lymphocytes have a very dense chromatin; this cell’s chromatin pattern is less dense.  If a rare </a:t>
            </a:r>
            <a:r>
              <a:rPr lang="en-US" sz="7200" dirty="0" err="1" smtClean="0">
                <a:effectLst/>
              </a:rPr>
              <a:t>plasmacytoid</a:t>
            </a:r>
            <a:r>
              <a:rPr lang="en-US" sz="7200" dirty="0" smtClean="0">
                <a:effectLst/>
              </a:rPr>
              <a:t> lymphocyte is seen in the peripheral blood, it is generally not significant and represents only a “reactive” lymphocyte (one responding to an antigenic stimulus).  However, in the context of a red blood cell abnormality such as </a:t>
            </a:r>
            <a:r>
              <a:rPr lang="en-US" sz="7200" dirty="0" err="1" smtClean="0">
                <a:effectLst/>
              </a:rPr>
              <a:t>rouleaux</a:t>
            </a:r>
            <a:r>
              <a:rPr lang="en-US" sz="7200" dirty="0" smtClean="0">
                <a:effectLst/>
              </a:rPr>
              <a:t> and the presence of plasma cells, seeing such a cell in the peripheral blood contributes to the abnormal findings suggestive of multiple myeloma.  </a:t>
            </a:r>
            <a:r>
              <a:rPr lang="en-US" sz="7200" dirty="0" err="1" smtClean="0">
                <a:effectLst/>
              </a:rPr>
              <a:t>Plasmacytoid</a:t>
            </a:r>
            <a:r>
              <a:rPr lang="en-US" sz="7200" dirty="0" smtClean="0">
                <a:effectLst/>
              </a:rPr>
              <a:t> lymphocytes vary in size.  They may be round or oval in shape with a round or oval nucleus.  In contrast to the plasma cell, however, the nucleus is generally centrically located within the cell.  Likewise, the perinuclear clearing typical of plasma cells is generally not evident or is minimal.  The nuclear chromatin may not appear as dense as that of the plasma cell.  The cytoplasm in a </a:t>
            </a:r>
            <a:r>
              <a:rPr lang="en-US" sz="7200" dirty="0" err="1" smtClean="0">
                <a:effectLst/>
              </a:rPr>
              <a:t>plasmacytoid</a:t>
            </a:r>
            <a:r>
              <a:rPr lang="en-US" sz="7200" dirty="0" smtClean="0">
                <a:effectLst/>
              </a:rPr>
              <a:t> lymphocyte may still be a deep blue.  </a:t>
            </a:r>
            <a:r>
              <a:rPr lang="en-US" sz="7200" dirty="0" err="1" smtClean="0">
                <a:effectLst/>
              </a:rPr>
              <a:t>Plasmacytoid</a:t>
            </a:r>
            <a:r>
              <a:rPr lang="en-US" sz="7200" dirty="0" smtClean="0">
                <a:effectLst/>
              </a:rPr>
              <a:t> lymphocytes are often difficult to distinguish from plasma cells because of the close resemblance between the 2 cell types.</a:t>
            </a:r>
          </a:p>
          <a:p>
            <a:r>
              <a:rPr lang="en-US" sz="7200" dirty="0" smtClean="0">
                <a:effectLst/>
              </a:rPr>
              <a:t>The chromatin pattern, though less dense than a mature lymphocyte, is still not as loose and open as the chromatin seen in blasts.  Again, the apparent nucleoli are probably only lighter staining areas in the nucleus.  This dark purple nucleus is morphologically similar to the nucleus in the cell in image BCI-13.  Blasts may also be variable in size, but this cell is also smaller than would be expected in a blast.  The high nuclear to cytoplasmic ratio and lack of any cytoplasmic </a:t>
            </a:r>
            <a:r>
              <a:rPr lang="en-US" sz="7200" dirty="0" err="1" smtClean="0">
                <a:effectLst/>
              </a:rPr>
              <a:t>blebbing</a:t>
            </a:r>
            <a:r>
              <a:rPr lang="en-US" sz="7200" dirty="0" smtClean="0">
                <a:effectLst/>
              </a:rPr>
              <a:t> suggest this cell is not a </a:t>
            </a:r>
            <a:r>
              <a:rPr lang="en-US" sz="7200" dirty="0" err="1" smtClean="0">
                <a:effectLst/>
              </a:rPr>
              <a:t>megakaryoblast</a:t>
            </a:r>
            <a:r>
              <a:rPr lang="en-US" sz="7200" dirty="0" smtClean="0">
                <a:effectLst/>
              </a:rPr>
              <a:t> or immature megakaryocyte.  </a:t>
            </a:r>
            <a:r>
              <a:rPr lang="en-US" sz="7200" dirty="0" err="1" smtClean="0">
                <a:effectLst/>
              </a:rPr>
              <a:t>Promyelocytes</a:t>
            </a:r>
            <a:r>
              <a:rPr lang="en-US" sz="7200" dirty="0" smtClean="0">
                <a:effectLst/>
              </a:rPr>
              <a:t> and </a:t>
            </a:r>
            <a:r>
              <a:rPr lang="en-US" sz="7200" dirty="0" err="1" smtClean="0">
                <a:effectLst/>
              </a:rPr>
              <a:t>myelocytes</a:t>
            </a:r>
            <a:r>
              <a:rPr lang="en-US" sz="7200" dirty="0" smtClean="0">
                <a:effectLst/>
              </a:rPr>
              <a:t> have granules, so these cells should be excluded as possible choices for the identity of this cell.  Hairy cells are lymphoid in origin; however, the cytoplasm is usually more moderate in amount with typically frayed or stringy margins.  Once again, it is helpful to view other cells seen in the peripheral blood as well as consider general hematologic parameters when trying to classify white blood cells.</a:t>
            </a:r>
          </a:p>
          <a:p>
            <a:endParaRPr lang="en-US" dirty="0"/>
          </a:p>
        </p:txBody>
      </p:sp>
    </p:spTree>
    <p:extLst>
      <p:ext uri="{BB962C8B-B14F-4D97-AF65-F5344CB8AC3E}">
        <p14:creationId xmlns:p14="http://schemas.microsoft.com/office/powerpoint/2010/main" val="2919489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Plasma Cell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62100"/>
            <a:ext cx="4267200" cy="4674394"/>
          </a:xfrm>
        </p:spPr>
      </p:pic>
      <p:sp>
        <p:nvSpPr>
          <p:cNvPr id="5" name="Rectangle 4"/>
          <p:cNvSpPr/>
          <p:nvPr/>
        </p:nvSpPr>
        <p:spPr>
          <a:xfrm>
            <a:off x="5219700" y="1407973"/>
            <a:ext cx="2247900" cy="3416320"/>
          </a:xfrm>
          <a:prstGeom prst="rect">
            <a:avLst/>
          </a:prstGeom>
        </p:spPr>
        <p:txBody>
          <a:bodyPr wrap="square">
            <a:spAutoFit/>
          </a:bodyPr>
          <a:lstStyle/>
          <a:p>
            <a:r>
              <a:rPr lang="en-US" b="1" dirty="0" smtClean="0"/>
              <a:t>Morphology: </a:t>
            </a:r>
            <a:r>
              <a:rPr lang="en-US" dirty="0" smtClean="0"/>
              <a:t>blue cytoplasm, eccentric nucleus, prominent perinuclear clearing (</a:t>
            </a:r>
            <a:r>
              <a:rPr lang="en-US" dirty="0" err="1" smtClean="0"/>
              <a:t>hof</a:t>
            </a:r>
            <a:r>
              <a:rPr lang="en-US" dirty="0" smtClean="0"/>
              <a:t>) </a:t>
            </a:r>
            <a:r>
              <a:rPr lang="en-US" b="1" dirty="0" smtClean="0"/>
              <a:t>Comment:</a:t>
            </a:r>
            <a:r>
              <a:rPr lang="en-US" dirty="0" smtClean="0"/>
              <a:t> Plasma cells are rarely seen in the peripheral blood except in cases of severe inflammation or end stage multiple myeloma</a:t>
            </a:r>
            <a:endParaRPr lang="en-US" dirty="0"/>
          </a:p>
        </p:txBody>
      </p:sp>
      <p:cxnSp>
        <p:nvCxnSpPr>
          <p:cNvPr id="7" name="Straight Arrow Connector 6"/>
          <p:cNvCxnSpPr/>
          <p:nvPr/>
        </p:nvCxnSpPr>
        <p:spPr>
          <a:xfrm flipH="1">
            <a:off x="2971800" y="2212182"/>
            <a:ext cx="558800" cy="406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13000" y="1872496"/>
            <a:ext cx="2692400" cy="369332"/>
          </a:xfrm>
          <a:prstGeom prst="rect">
            <a:avLst/>
          </a:prstGeom>
          <a:noFill/>
        </p:spPr>
        <p:txBody>
          <a:bodyPr wrap="square" rtlCol="0">
            <a:spAutoFit/>
          </a:bodyPr>
          <a:lstStyle/>
          <a:p>
            <a:r>
              <a:rPr lang="en-US" dirty="0" smtClean="0"/>
              <a:t>Perinuclear clearing (</a:t>
            </a:r>
            <a:r>
              <a:rPr lang="en-US" dirty="0" err="1" smtClean="0"/>
              <a:t>hof</a:t>
            </a:r>
            <a:r>
              <a:rPr lang="en-US" dirty="0" smtClean="0"/>
              <a:t>)</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1900" y="1562100"/>
            <a:ext cx="4267200" cy="4674393"/>
          </a:xfrm>
          <a:prstGeom prst="rect">
            <a:avLst/>
          </a:prstGeom>
        </p:spPr>
      </p:pic>
      <p:cxnSp>
        <p:nvCxnSpPr>
          <p:cNvPr id="13" name="Straight Arrow Connector 12"/>
          <p:cNvCxnSpPr/>
          <p:nvPr/>
        </p:nvCxnSpPr>
        <p:spPr>
          <a:xfrm flipH="1">
            <a:off x="8585200" y="3162300"/>
            <a:ext cx="165100" cy="9405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166100" y="2792968"/>
            <a:ext cx="1663700" cy="369332"/>
          </a:xfrm>
          <a:prstGeom prst="rect">
            <a:avLst/>
          </a:prstGeom>
          <a:noFill/>
        </p:spPr>
        <p:txBody>
          <a:bodyPr wrap="square" rtlCol="0">
            <a:spAutoFit/>
          </a:bodyPr>
          <a:lstStyle/>
          <a:p>
            <a:r>
              <a:rPr lang="en-US" dirty="0" err="1" smtClean="0"/>
              <a:t>Rouleaux</a:t>
            </a:r>
            <a:endParaRPr lang="en-US" dirty="0"/>
          </a:p>
        </p:txBody>
      </p:sp>
      <p:sp>
        <p:nvSpPr>
          <p:cNvPr id="16" name="Rectangle 15"/>
          <p:cNvSpPr/>
          <p:nvPr/>
        </p:nvSpPr>
        <p:spPr>
          <a:xfrm>
            <a:off x="5219700" y="4674294"/>
            <a:ext cx="1930400" cy="2031325"/>
          </a:xfrm>
          <a:prstGeom prst="rect">
            <a:avLst/>
          </a:prstGeom>
        </p:spPr>
        <p:txBody>
          <a:bodyPr wrap="square">
            <a:spAutoFit/>
          </a:bodyPr>
          <a:lstStyle/>
          <a:p>
            <a:r>
              <a:rPr lang="en-US" b="1" dirty="0" smtClean="0"/>
              <a:t>Morphology:</a:t>
            </a:r>
            <a:r>
              <a:rPr lang="en-US" dirty="0" smtClean="0"/>
              <a:t> </a:t>
            </a:r>
            <a:r>
              <a:rPr lang="en-US" dirty="0" err="1" smtClean="0"/>
              <a:t>rouleaux</a:t>
            </a:r>
            <a:r>
              <a:rPr lang="en-US" dirty="0" smtClean="0"/>
              <a:t> formation (four or more red blood cells lined up resembling a stack of coins) </a:t>
            </a:r>
            <a:endParaRPr lang="en-US" dirty="0"/>
          </a:p>
        </p:txBody>
      </p:sp>
    </p:spTree>
    <p:extLst>
      <p:ext uri="{BB962C8B-B14F-4D97-AF65-F5344CB8AC3E}">
        <p14:creationId xmlns:p14="http://schemas.microsoft.com/office/powerpoint/2010/main" val="3500584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Plasma Cells</a:t>
            </a:r>
            <a:endParaRPr lang="en-US" dirty="0"/>
          </a:p>
        </p:txBody>
      </p:sp>
      <p:sp>
        <p:nvSpPr>
          <p:cNvPr id="3" name="Content Placeholder 2"/>
          <p:cNvSpPr>
            <a:spLocks noGrp="1"/>
          </p:cNvSpPr>
          <p:nvPr>
            <p:ph idx="1"/>
          </p:nvPr>
        </p:nvSpPr>
        <p:spPr>
          <a:xfrm>
            <a:off x="266700" y="1508125"/>
            <a:ext cx="4686300" cy="4351338"/>
          </a:xfrm>
        </p:spPr>
        <p:txBody>
          <a:bodyPr>
            <a:normAutofit fontScale="92500" lnSpcReduction="10000"/>
          </a:bodyPr>
          <a:lstStyle/>
          <a:p>
            <a:r>
              <a:rPr lang="en-US" sz="2000" dirty="0"/>
              <a:t>They range in size from 10 to 20 </a:t>
            </a:r>
            <a:r>
              <a:rPr lang="en-US" sz="2000" dirty="0" err="1"/>
              <a:t>μm</a:t>
            </a:r>
            <a:r>
              <a:rPr lang="en-US" sz="2000" dirty="0"/>
              <a:t> and are oval shaped with relatively abundant cytoplasm and an eccentric nucleus. The nucleus demonstrates coarsely clumped chromatin often arranged in a cartwheel-like or clock-face pattern and there is an adjacent perinuclear clear </a:t>
            </a:r>
            <a:r>
              <a:rPr lang="en-US" sz="2000" dirty="0" smtClean="0"/>
              <a:t>(</a:t>
            </a:r>
            <a:r>
              <a:rPr lang="en-US" sz="2000" dirty="0" err="1" smtClean="0"/>
              <a:t>hof</a:t>
            </a:r>
            <a:r>
              <a:rPr lang="en-US" sz="2000" dirty="0" smtClean="0"/>
              <a:t>). </a:t>
            </a:r>
            <a:r>
              <a:rPr lang="en-US" sz="2000" dirty="0"/>
              <a:t>Nucleoli are absent. </a:t>
            </a:r>
            <a:endParaRPr lang="en-US" sz="2000" dirty="0" smtClean="0"/>
          </a:p>
          <a:p>
            <a:r>
              <a:rPr lang="en-US" sz="2000" dirty="0"/>
              <a:t>Compared to lymphocytes, plasma cells have a lower N:C ratio, more basophilic cytoplasm, and a perinuclear clear Golgi zone (</a:t>
            </a:r>
            <a:r>
              <a:rPr lang="en-US" sz="2000" dirty="0" err="1"/>
              <a:t>hof</a:t>
            </a:r>
            <a:r>
              <a:rPr lang="en-US" sz="2000" dirty="0"/>
              <a:t>). Osteoblasts may closely mimic plasma cells, but are typically larger, have a cytoplasmic Golgi zone that is located away from the nucleus, and the nucleus often protrudes past the cytoplasmic margin. </a:t>
            </a:r>
            <a:r>
              <a:rPr lang="en-US" dirty="0"/>
              <a:t>	</a:t>
            </a:r>
          </a:p>
          <a:p>
            <a:endParaRPr lang="en-US" dirty="0"/>
          </a:p>
        </p:txBody>
      </p:sp>
      <p:pic>
        <p:nvPicPr>
          <p:cNvPr id="4" name="Picture 3"/>
          <p:cNvPicPr>
            <a:picLocks noChangeAspect="1"/>
          </p:cNvPicPr>
          <p:nvPr/>
        </p:nvPicPr>
        <p:blipFill>
          <a:blip r:embed="rId2"/>
          <a:stretch>
            <a:fillRect/>
          </a:stretch>
        </p:blipFill>
        <p:spPr>
          <a:xfrm>
            <a:off x="5245099" y="1410040"/>
            <a:ext cx="6639121" cy="4449423"/>
          </a:xfrm>
          <a:prstGeom prst="rect">
            <a:avLst/>
          </a:prstGeom>
        </p:spPr>
      </p:pic>
      <p:cxnSp>
        <p:nvCxnSpPr>
          <p:cNvPr id="6" name="Straight Arrow Connector 5"/>
          <p:cNvCxnSpPr/>
          <p:nvPr/>
        </p:nvCxnSpPr>
        <p:spPr>
          <a:xfrm flipH="1">
            <a:off x="6756400" y="2460625"/>
            <a:ext cx="381000" cy="876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56400" y="2095500"/>
            <a:ext cx="1422400" cy="369332"/>
          </a:xfrm>
          <a:prstGeom prst="rect">
            <a:avLst/>
          </a:prstGeom>
          <a:noFill/>
        </p:spPr>
        <p:txBody>
          <a:bodyPr wrap="square" rtlCol="0">
            <a:spAutoFit/>
          </a:bodyPr>
          <a:lstStyle/>
          <a:p>
            <a:r>
              <a:rPr lang="en-US" dirty="0" smtClean="0"/>
              <a:t>Plasma cell</a:t>
            </a:r>
            <a:endParaRPr lang="en-US" dirty="0"/>
          </a:p>
        </p:txBody>
      </p:sp>
      <p:sp>
        <p:nvSpPr>
          <p:cNvPr id="8" name="TextBox 7"/>
          <p:cNvSpPr txBox="1"/>
          <p:nvPr/>
        </p:nvSpPr>
        <p:spPr>
          <a:xfrm>
            <a:off x="7315200" y="4318000"/>
            <a:ext cx="1358900" cy="369332"/>
          </a:xfrm>
          <a:prstGeom prst="rect">
            <a:avLst/>
          </a:prstGeom>
          <a:noFill/>
        </p:spPr>
        <p:txBody>
          <a:bodyPr wrap="square" rtlCol="0">
            <a:spAutoFit/>
          </a:bodyPr>
          <a:lstStyle/>
          <a:p>
            <a:r>
              <a:rPr lang="en-US" dirty="0" smtClean="0"/>
              <a:t>Plasma Cell</a:t>
            </a:r>
            <a:endParaRPr lang="en-US" dirty="0"/>
          </a:p>
        </p:txBody>
      </p:sp>
    </p:spTree>
    <p:extLst>
      <p:ext uri="{BB962C8B-B14F-4D97-AF65-F5344CB8AC3E}">
        <p14:creationId xmlns:p14="http://schemas.microsoft.com/office/powerpoint/2010/main" val="856002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Lymphocyte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72494"/>
            <a:ext cx="3783806" cy="3783806"/>
          </a:xfrm>
        </p:spPr>
      </p:pic>
      <p:sp>
        <p:nvSpPr>
          <p:cNvPr id="6" name="Rectangle 2"/>
          <p:cNvSpPr>
            <a:spLocks noChangeArrowheads="1"/>
          </p:cNvSpPr>
          <p:nvPr/>
        </p:nvSpPr>
        <p:spPr bwMode="auto">
          <a:xfrm>
            <a:off x="4927600" y="2063740"/>
            <a:ext cx="24003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smtClean="0">
                <a:latin typeface="Arial" panose="020B0604020202020204" pitchFamily="34" charset="0"/>
              </a:rPr>
              <a:t>Nucleus</a:t>
            </a:r>
            <a:r>
              <a:rPr lang="en-US" altLang="en-US" b="1" dirty="0">
                <a:latin typeface="Arial" panose="020B0604020202020204" pitchFamily="34" charset="0"/>
              </a:rPr>
              <a:t>:</a:t>
            </a:r>
            <a:endParaRPr lang="en-US" altLang="en-US" dirty="0">
              <a:latin typeface="Arial" panose="020B0604020202020204" pitchFamily="34" charset="0"/>
            </a:endParaRPr>
          </a:p>
          <a:p>
            <a:pPr lvl="1" eaLnBrk="0" fontAlgn="base" hangingPunct="0">
              <a:spcBef>
                <a:spcPct val="0"/>
              </a:spcBef>
              <a:spcAft>
                <a:spcPct val="0"/>
              </a:spcAft>
              <a:buFontTx/>
              <a:buChar char="•"/>
            </a:pPr>
            <a:r>
              <a:rPr lang="en-US" altLang="en-US" dirty="0">
                <a:latin typeface="Arial" panose="020B0604020202020204" pitchFamily="34" charset="0"/>
              </a:rPr>
              <a:t>round</a:t>
            </a:r>
          </a:p>
          <a:p>
            <a:pPr lvl="1" eaLnBrk="0" fontAlgn="base" hangingPunct="0">
              <a:spcBef>
                <a:spcPct val="0"/>
              </a:spcBef>
              <a:spcAft>
                <a:spcPct val="0"/>
              </a:spcAft>
              <a:buFontTx/>
              <a:buChar char="•"/>
            </a:pPr>
            <a:r>
              <a:rPr lang="en-US" altLang="en-US" dirty="0">
                <a:latin typeface="Arial" panose="020B0604020202020204" pitchFamily="34" charset="0"/>
              </a:rPr>
              <a:t>very coarse </a:t>
            </a:r>
            <a:r>
              <a:rPr lang="en-US" altLang="en-US" dirty="0" err="1">
                <a:latin typeface="Arial" panose="020B0604020202020204" pitchFamily="34" charset="0"/>
              </a:rPr>
              <a:t>c</a:t>
            </a:r>
            <a:r>
              <a:rPr kumimoji="0" lang="en-US" altLang="en-US" sz="1800" b="0" i="0" u="none" strike="noStrike" cap="none" normalizeH="0" baseline="0" dirty="0" err="1" smtClean="0">
                <a:ln>
                  <a:noFill/>
                </a:ln>
                <a:solidFill>
                  <a:schemeClr val="tx1"/>
                </a:solidFill>
                <a:effectLst/>
                <a:latin typeface="Arial" panose="020B0604020202020204" pitchFamily="34" charset="0"/>
              </a:rPr>
              <a:t>romatin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nucleoli absent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Cytoplasm:</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variable amount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light blue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few granules may be present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201" y="2038350"/>
            <a:ext cx="4305300" cy="3917950"/>
          </a:xfrm>
          <a:prstGeom prst="rect">
            <a:avLst/>
          </a:prstGeom>
        </p:spPr>
      </p:pic>
    </p:spTree>
    <p:extLst>
      <p:ext uri="{BB962C8B-B14F-4D97-AF65-F5344CB8AC3E}">
        <p14:creationId xmlns:p14="http://schemas.microsoft.com/office/powerpoint/2010/main" val="1019207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Reactive Lymphocyte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6600" y="1575594"/>
            <a:ext cx="4267200" cy="4267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9800" y="1575594"/>
            <a:ext cx="4267200" cy="4267200"/>
          </a:xfrm>
          <a:prstGeom prst="rect">
            <a:avLst/>
          </a:prstGeom>
        </p:spPr>
      </p:pic>
      <p:sp>
        <p:nvSpPr>
          <p:cNvPr id="6" name="Rectangle 5"/>
          <p:cNvSpPr/>
          <p:nvPr/>
        </p:nvSpPr>
        <p:spPr>
          <a:xfrm>
            <a:off x="5168900" y="1781582"/>
            <a:ext cx="1955800" cy="3970318"/>
          </a:xfrm>
          <a:prstGeom prst="rect">
            <a:avLst/>
          </a:prstGeom>
        </p:spPr>
        <p:txBody>
          <a:bodyPr wrap="square">
            <a:spAutoFit/>
          </a:bodyPr>
          <a:lstStyle/>
          <a:p>
            <a:r>
              <a:rPr lang="en-US" b="1" dirty="0" smtClean="0"/>
              <a:t>Morphology: </a:t>
            </a:r>
            <a:r>
              <a:rPr lang="en-US" dirty="0" smtClean="0"/>
              <a:t>lymphocytes with abundant cytoplasm often indented by surrounding red blood cells </a:t>
            </a:r>
            <a:r>
              <a:rPr lang="en-US" b="1" dirty="0" smtClean="0"/>
              <a:t>Comment: </a:t>
            </a:r>
            <a:r>
              <a:rPr lang="en-US" dirty="0" smtClean="0"/>
              <a:t>Reactive lymphocytes (atypical lymphocytes) may be associated with viral infections.</a:t>
            </a:r>
            <a:endParaRPr lang="en-US" dirty="0"/>
          </a:p>
        </p:txBody>
      </p:sp>
    </p:spTree>
    <p:extLst>
      <p:ext uri="{BB962C8B-B14F-4D97-AF65-F5344CB8AC3E}">
        <p14:creationId xmlns:p14="http://schemas.microsoft.com/office/powerpoint/2010/main" val="744464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Lymphoblasts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600" y="1848644"/>
            <a:ext cx="2895600" cy="2895600"/>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934" b="28779"/>
          <a:stretch/>
        </p:blipFill>
        <p:spPr>
          <a:xfrm>
            <a:off x="3695700" y="1311275"/>
            <a:ext cx="8248650" cy="4518025"/>
          </a:xfrm>
          <a:prstGeom prst="rect">
            <a:avLst/>
          </a:prstGeom>
        </p:spPr>
      </p:pic>
      <p:sp>
        <p:nvSpPr>
          <p:cNvPr id="6" name="TextBox 5"/>
          <p:cNvSpPr txBox="1"/>
          <p:nvPr/>
        </p:nvSpPr>
        <p:spPr>
          <a:xfrm>
            <a:off x="6629400" y="4013200"/>
            <a:ext cx="1866900" cy="369332"/>
          </a:xfrm>
          <a:prstGeom prst="rect">
            <a:avLst/>
          </a:prstGeom>
          <a:noFill/>
        </p:spPr>
        <p:txBody>
          <a:bodyPr wrap="square" rtlCol="0">
            <a:spAutoFit/>
          </a:bodyPr>
          <a:lstStyle/>
          <a:p>
            <a:r>
              <a:rPr lang="en-US" dirty="0" smtClean="0"/>
              <a:t>Lymphoblast</a:t>
            </a:r>
            <a:endParaRPr lang="en-US" dirty="0"/>
          </a:p>
        </p:txBody>
      </p:sp>
      <p:sp>
        <p:nvSpPr>
          <p:cNvPr id="7" name="TextBox 6"/>
          <p:cNvSpPr txBox="1"/>
          <p:nvPr/>
        </p:nvSpPr>
        <p:spPr>
          <a:xfrm>
            <a:off x="8293100" y="5328682"/>
            <a:ext cx="1866900" cy="369332"/>
          </a:xfrm>
          <a:prstGeom prst="rect">
            <a:avLst/>
          </a:prstGeom>
          <a:noFill/>
        </p:spPr>
        <p:txBody>
          <a:bodyPr wrap="square" rtlCol="0">
            <a:spAutoFit/>
          </a:bodyPr>
          <a:lstStyle/>
          <a:p>
            <a:r>
              <a:rPr lang="en-US" dirty="0" smtClean="0"/>
              <a:t>Lymphoblast</a:t>
            </a:r>
            <a:endParaRPr lang="en-US" dirty="0"/>
          </a:p>
        </p:txBody>
      </p:sp>
    </p:spTree>
    <p:extLst>
      <p:ext uri="{BB962C8B-B14F-4D97-AF65-F5344CB8AC3E}">
        <p14:creationId xmlns:p14="http://schemas.microsoft.com/office/powerpoint/2010/main" val="1522191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Hairy Cell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6500" y="572294"/>
            <a:ext cx="5727700" cy="5727700"/>
          </a:xfrm>
        </p:spPr>
      </p:pic>
      <p:sp>
        <p:nvSpPr>
          <p:cNvPr id="5" name="Rectangle 4"/>
          <p:cNvSpPr/>
          <p:nvPr/>
        </p:nvSpPr>
        <p:spPr>
          <a:xfrm>
            <a:off x="596900" y="2143482"/>
            <a:ext cx="3378200" cy="2585323"/>
          </a:xfrm>
          <a:prstGeom prst="rect">
            <a:avLst/>
          </a:prstGeom>
        </p:spPr>
        <p:txBody>
          <a:bodyPr wrap="square">
            <a:spAutoFit/>
          </a:bodyPr>
          <a:lstStyle/>
          <a:p>
            <a:r>
              <a:rPr lang="en-US" b="1" dirty="0" smtClean="0"/>
              <a:t>Morphology:</a:t>
            </a:r>
            <a:r>
              <a:rPr lang="en-US" dirty="0" smtClean="0"/>
              <a:t> lymphocytes with filamentous cytoplasmic projections and oval or folded nuclei (hairy cells) </a:t>
            </a:r>
          </a:p>
          <a:p>
            <a:endParaRPr lang="en-US" b="1" dirty="0"/>
          </a:p>
          <a:p>
            <a:r>
              <a:rPr lang="en-US" b="1" dirty="0" smtClean="0"/>
              <a:t>Comment:</a:t>
            </a:r>
            <a:r>
              <a:rPr lang="en-US" dirty="0" smtClean="0"/>
              <a:t> Hairy cell leukemia is more common in adult males and is associated with splenomegaly and pancytopenia.</a:t>
            </a:r>
            <a:endParaRPr lang="en-US" dirty="0"/>
          </a:p>
        </p:txBody>
      </p:sp>
    </p:spTree>
    <p:extLst>
      <p:ext uri="{BB962C8B-B14F-4D97-AF65-F5344CB8AC3E}">
        <p14:creationId xmlns:p14="http://schemas.microsoft.com/office/powerpoint/2010/main" val="3216133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302</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Plasma Cell Review</vt:lpstr>
      <vt:lpstr>Information from API on Image BCI-13</vt:lpstr>
      <vt:lpstr>Information on BCI-14</vt:lpstr>
      <vt:lpstr>Plasma Cell</vt:lpstr>
      <vt:lpstr>Plasma Cells</vt:lpstr>
      <vt:lpstr>Normal Lymphocyte</vt:lpstr>
      <vt:lpstr>Reactive Lymphocyte</vt:lpstr>
      <vt:lpstr>Lymphoblasts</vt:lpstr>
      <vt:lpstr>Hairy Cell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Plasma Cell Review</dc:title>
  <dc:creator>Hemersbach,  Amanda L</dc:creator>
  <cp:lastModifiedBy>Hemersbach,  Amanda L</cp:lastModifiedBy>
  <cp:revision>11</cp:revision>
  <dcterms:created xsi:type="dcterms:W3CDTF">2015-10-29T15:53:12Z</dcterms:created>
  <dcterms:modified xsi:type="dcterms:W3CDTF">2015-10-29T18:27:00Z</dcterms:modified>
</cp:coreProperties>
</file>