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0C1A1F7-9F57-4A66-BDC9-A46D601B091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A0022FF-F23B-4901-B680-04CA9F3D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2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A1F7-9F57-4A66-BDC9-A46D601B091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22FF-F23B-4901-B680-04CA9F3D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4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A1F7-9F57-4A66-BDC9-A46D601B091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22FF-F23B-4901-B680-04CA9F3D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0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A1F7-9F57-4A66-BDC9-A46D601B091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22FF-F23B-4901-B680-04CA9F3D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24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A1F7-9F57-4A66-BDC9-A46D601B091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22FF-F23B-4901-B680-04CA9F3D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88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A1F7-9F57-4A66-BDC9-A46D601B091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22FF-F23B-4901-B680-04CA9F3D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60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A1F7-9F57-4A66-BDC9-A46D601B091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22FF-F23B-4901-B680-04CA9F3D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79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0C1A1F7-9F57-4A66-BDC9-A46D601B091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22FF-F23B-4901-B680-04CA9F3D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78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0C1A1F7-9F57-4A66-BDC9-A46D601B091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22FF-F23B-4901-B680-04CA9F3D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8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A1F7-9F57-4A66-BDC9-A46D601B091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22FF-F23B-4901-B680-04CA9F3D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8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A1F7-9F57-4A66-BDC9-A46D601B091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22FF-F23B-4901-B680-04CA9F3D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8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A1F7-9F57-4A66-BDC9-A46D601B091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22FF-F23B-4901-B680-04CA9F3D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4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A1F7-9F57-4A66-BDC9-A46D601B091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22FF-F23B-4901-B680-04CA9F3D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A1F7-9F57-4A66-BDC9-A46D601B091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22FF-F23B-4901-B680-04CA9F3D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7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A1F7-9F57-4A66-BDC9-A46D601B091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22FF-F23B-4901-B680-04CA9F3D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0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A1F7-9F57-4A66-BDC9-A46D601B091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22FF-F23B-4901-B680-04CA9F3D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7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A1F7-9F57-4A66-BDC9-A46D601B091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22FF-F23B-4901-B680-04CA9F3D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C1A1F7-9F57-4A66-BDC9-A46D601B0919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A0022FF-F23B-4901-B680-04CA9F3D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9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8941545" cy="2677648"/>
          </a:xfrm>
        </p:spPr>
        <p:txBody>
          <a:bodyPr/>
          <a:lstStyle/>
          <a:p>
            <a:r>
              <a:rPr lang="en-US" dirty="0" smtClean="0"/>
              <a:t>Differences in Immature Granulocytes </a:t>
            </a:r>
            <a:r>
              <a:rPr lang="en-US" sz="1800" dirty="0" smtClean="0"/>
              <a:t>(</a:t>
            </a:r>
            <a:r>
              <a:rPr lang="en-US" sz="1800" dirty="0" err="1" smtClean="0"/>
              <a:t>Metamyelocytes</a:t>
            </a:r>
            <a:r>
              <a:rPr lang="en-US" sz="1800" dirty="0" smtClean="0"/>
              <a:t> Vs </a:t>
            </a:r>
            <a:r>
              <a:rPr lang="en-US" sz="1800" dirty="0" err="1" smtClean="0"/>
              <a:t>Promyelocytes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Mid America Clinical Laboratories</a:t>
            </a:r>
          </a:p>
          <a:p>
            <a:r>
              <a:rPr lang="en-US" dirty="0" smtClean="0"/>
              <a:t>Indianapolis,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Granulocyte maturation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362" y="238124"/>
            <a:ext cx="4130538" cy="6304507"/>
          </a:xfrm>
        </p:spPr>
      </p:pic>
      <p:sp>
        <p:nvSpPr>
          <p:cNvPr id="3" name="Rectangle 2"/>
          <p:cNvSpPr/>
          <p:nvPr/>
        </p:nvSpPr>
        <p:spPr>
          <a:xfrm>
            <a:off x="279400" y="223602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A </a:t>
            </a:r>
            <a:r>
              <a:rPr lang="en-US" b="1" dirty="0" err="1" smtClean="0"/>
              <a:t>metamyelocyte</a:t>
            </a:r>
            <a:r>
              <a:rPr lang="en-US" dirty="0" smtClean="0"/>
              <a:t> </a:t>
            </a:r>
            <a:r>
              <a:rPr lang="en-US" dirty="0"/>
              <a:t>is a cell </a:t>
            </a:r>
            <a:r>
              <a:rPr lang="en-US" dirty="0" smtClean="0"/>
              <a:t>derived </a:t>
            </a:r>
            <a:r>
              <a:rPr lang="en-US" dirty="0"/>
              <a:t>from a </a:t>
            </a:r>
            <a:r>
              <a:rPr lang="en-US" dirty="0" err="1" smtClean="0"/>
              <a:t>myelocyte</a:t>
            </a:r>
            <a:r>
              <a:rPr lang="en-US" dirty="0" smtClean="0"/>
              <a:t>, </a:t>
            </a:r>
            <a:r>
              <a:rPr lang="en-US" dirty="0"/>
              <a:t>and leading to a </a:t>
            </a:r>
            <a:r>
              <a:rPr lang="en-US" dirty="0" smtClean="0"/>
              <a:t>band cell. It </a:t>
            </a:r>
            <a:r>
              <a:rPr lang="en-US" dirty="0"/>
              <a:t>is characterized by the appearance of a </a:t>
            </a:r>
            <a:r>
              <a:rPr lang="en-US" dirty="0" smtClean="0"/>
              <a:t>bent nucleus, cytoplasmic </a:t>
            </a:r>
            <a:r>
              <a:rPr lang="en-US" dirty="0"/>
              <a:t>granules, and the absence of visible </a:t>
            </a:r>
            <a:r>
              <a:rPr lang="en-US" dirty="0" smtClean="0"/>
              <a:t>nucleoli. </a:t>
            </a:r>
            <a:r>
              <a:rPr lang="en-US" dirty="0"/>
              <a:t>(If the nucleus is not yet bent, then it is likely a </a:t>
            </a:r>
            <a:r>
              <a:rPr lang="en-US" dirty="0" err="1"/>
              <a:t>myelocyte</a:t>
            </a:r>
            <a:r>
              <a:rPr lang="en-US" dirty="0"/>
              <a:t>.)</a:t>
            </a:r>
            <a:endParaRPr lang="en-US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400" y="42687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/>
              <a:t>Promyelocytes</a:t>
            </a:r>
            <a:r>
              <a:rPr lang="en-US" dirty="0"/>
              <a:t> are generally larger than </a:t>
            </a:r>
            <a:r>
              <a:rPr lang="en-US" dirty="0" err="1" smtClean="0"/>
              <a:t>myeloblasts</a:t>
            </a:r>
            <a:r>
              <a:rPr lang="en-US" dirty="0" smtClean="0"/>
              <a:t>. The </a:t>
            </a:r>
            <a:r>
              <a:rPr lang="en-US" dirty="0"/>
              <a:t>nucleus is similar in size to the </a:t>
            </a:r>
            <a:r>
              <a:rPr lang="en-US" dirty="0" err="1"/>
              <a:t>myeloblast</a:t>
            </a:r>
            <a:r>
              <a:rPr lang="en-US" dirty="0"/>
              <a:t> but the cytoplasm is more abundant at this stage. The nucleoli will begin to close and become less prominent than in the blast stage. The chromatin strand texture in </a:t>
            </a:r>
            <a:r>
              <a:rPr lang="en-US" dirty="0" err="1"/>
              <a:t>promyelocytes</a:t>
            </a:r>
            <a:r>
              <a:rPr lang="en-US" dirty="0"/>
              <a:t> tends to become slightly more coarse and clumped than the chromatin pattern present in a </a:t>
            </a:r>
            <a:r>
              <a:rPr lang="en-US" dirty="0" err="1"/>
              <a:t>myeloblast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84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Metamyelocyte</a:t>
            </a:r>
            <a:r>
              <a:rPr lang="en-US" dirty="0" smtClean="0"/>
              <a:t> VS </a:t>
            </a:r>
            <a:r>
              <a:rPr lang="en-US" dirty="0" err="1" smtClean="0"/>
              <a:t>Promyelocyte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00" y="1919377"/>
            <a:ext cx="3251200" cy="325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7" y="1919377"/>
            <a:ext cx="3337391" cy="333739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2027002" y="4359603"/>
            <a:ext cx="482600" cy="1054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870950" y="4647257"/>
            <a:ext cx="622300" cy="838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58901" y="5300791"/>
            <a:ext cx="2001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Metamyelocyte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02600" y="5413703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Promyelocyte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848099" y="2366715"/>
            <a:ext cx="394969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Metamyelocyte</a:t>
            </a:r>
            <a:r>
              <a:rPr lang="en-US" dirty="0" smtClean="0"/>
              <a:t>: Cytoplasm with nucleus that is indented less than one half of theoretical round nucleus. The Chromatin is clumped with distinct regions. The N:C ratio is 1.5:1 to 1:1.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97299" y="4121041"/>
            <a:ext cx="405130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Promyelocyte</a:t>
            </a:r>
            <a:r>
              <a:rPr lang="en-US" dirty="0" smtClean="0"/>
              <a:t>: round to oval cells that generally slightly larger than </a:t>
            </a:r>
            <a:r>
              <a:rPr lang="en-US" dirty="0" err="1" smtClean="0"/>
              <a:t>myeloblasts</a:t>
            </a:r>
            <a:r>
              <a:rPr lang="en-US" dirty="0" smtClean="0"/>
              <a:t>. A cell is considered to be a </a:t>
            </a:r>
            <a:r>
              <a:rPr lang="en-US" dirty="0" err="1" smtClean="0"/>
              <a:t>promyelocyte</a:t>
            </a:r>
            <a:r>
              <a:rPr lang="en-US" dirty="0" smtClean="0"/>
              <a:t> when it develops distinct primary granules in the cytoplasm. Their nuclei have fine chromatin and nucleoli like </a:t>
            </a:r>
            <a:r>
              <a:rPr lang="en-US" dirty="0" err="1" smtClean="0"/>
              <a:t>myeloblasts</a:t>
            </a:r>
            <a:r>
              <a:rPr lang="en-US" dirty="0" smtClean="0"/>
              <a:t>. The N:C ratio is 5:1 to 3:1.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74300" cy="850899"/>
          </a:xfrm>
        </p:spPr>
        <p:txBody>
          <a:bodyPr/>
          <a:lstStyle/>
          <a:p>
            <a:r>
              <a:rPr lang="en-US" dirty="0" smtClean="0"/>
              <a:t>Examples of Immature Cells.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222" y="1216024"/>
            <a:ext cx="6691258" cy="53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1598611"/>
            <a:ext cx="44704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Promyelocytes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71699"/>
            <a:ext cx="5918200" cy="406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525" y="1210559"/>
            <a:ext cx="4220550" cy="2995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8900" y="2083593"/>
            <a:ext cx="1859513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Promyelocyte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88242" y="3850479"/>
            <a:ext cx="1864825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Promyelocyte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128" y="513936"/>
            <a:ext cx="3081447" cy="3286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Metamyelocytes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4" b="28420"/>
          <a:stretch/>
        </p:blipFill>
        <p:spPr>
          <a:xfrm>
            <a:off x="606730" y="1812925"/>
            <a:ext cx="5806770" cy="31146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48" y="3370262"/>
            <a:ext cx="4762500" cy="304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7785100" y="4927600"/>
            <a:ext cx="38100" cy="571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769100" y="5213350"/>
            <a:ext cx="990600" cy="387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25801" y="404669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Metamyelocyte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43598" y="5538549"/>
            <a:ext cx="201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Metamyelocyte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9792851" y="2853360"/>
            <a:ext cx="812799" cy="6425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666743" y="3504406"/>
            <a:ext cx="224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Metamyelocyte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144</TotalTime>
  <Words>238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 Boardroom</vt:lpstr>
      <vt:lpstr>Differences in Immature Granulocytes (Metamyelocytes Vs Promyelocytes)</vt:lpstr>
      <vt:lpstr>Granulocyte maturation</vt:lpstr>
      <vt:lpstr>Metamyelocyte VS Promyelocyte</vt:lpstr>
      <vt:lpstr>Examples of Immature Cells.</vt:lpstr>
      <vt:lpstr>Promyelocytes…</vt:lpstr>
      <vt:lpstr>Metamyelocytes…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Hemersbach,  Amanda L</dc:creator>
  <cp:lastModifiedBy>Beeler, Karolyn I</cp:lastModifiedBy>
  <cp:revision>12</cp:revision>
  <dcterms:created xsi:type="dcterms:W3CDTF">2016-01-19T18:54:41Z</dcterms:created>
  <dcterms:modified xsi:type="dcterms:W3CDTF">2016-03-10T16:28:01Z</dcterms:modified>
</cp:coreProperties>
</file>