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6" r:id="rId4"/>
    <p:sldId id="269" r:id="rId5"/>
    <p:sldId id="276" r:id="rId6"/>
    <p:sldId id="282" r:id="rId7"/>
    <p:sldId id="285" r:id="rId8"/>
    <p:sldId id="273" r:id="rId9"/>
    <p:sldId id="279" r:id="rId10"/>
    <p:sldId id="28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76" d="100"/>
          <a:sy n="76" d="100"/>
        </p:scale>
        <p:origin x="132" y="9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3147F-4EA6-465F-9BC4-73804BDEF6C4}"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223550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3147F-4EA6-465F-9BC4-73804BDEF6C4}"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385030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3147F-4EA6-465F-9BC4-73804BDEF6C4}"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22576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3147F-4EA6-465F-9BC4-73804BDEF6C4}"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324982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3147F-4EA6-465F-9BC4-73804BDEF6C4}"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253414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3147F-4EA6-465F-9BC4-73804BDEF6C4}"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403093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3147F-4EA6-465F-9BC4-73804BDEF6C4}" type="datetimeFigureOut">
              <a:rPr lang="en-US" smtClean="0"/>
              <a:t>5/6/2016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2464559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3147F-4EA6-465F-9BC4-73804BDEF6C4}" type="datetimeFigureOut">
              <a:rPr lang="en-US" smtClean="0"/>
              <a:t>5/6/2016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421500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3147F-4EA6-465F-9BC4-73804BDEF6C4}" type="datetimeFigureOut">
              <a:rPr lang="en-US" smtClean="0"/>
              <a:t>5/6/2016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90057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3147F-4EA6-465F-9BC4-73804BDEF6C4}"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291817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3147F-4EA6-465F-9BC4-73804BDEF6C4}"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324151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3147F-4EA6-465F-9BC4-73804BDEF6C4}" type="datetimeFigureOut">
              <a:rPr lang="en-US" smtClean="0"/>
              <a:t>5/6/2016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A98BB-1278-4B7A-86FF-5B9271095058}" type="slidenum">
              <a:rPr lang="en-US" smtClean="0"/>
              <a:t>‹#›</a:t>
            </a:fld>
            <a:endParaRPr lang="en-US"/>
          </a:p>
        </p:txBody>
      </p:sp>
    </p:spTree>
    <p:extLst>
      <p:ext uri="{BB962C8B-B14F-4D97-AF65-F5344CB8AC3E}">
        <p14:creationId xmlns:p14="http://schemas.microsoft.com/office/powerpoint/2010/main" val="3904678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gif"/><Relationship Id="rId1" Type="http://schemas.openxmlformats.org/officeDocument/2006/relationships/slideLayout" Target="../slideLayouts/slideLayout6.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MARCH 2016 HEMATOLOGY QA CHALLENGE REVIEW</a:t>
            </a:r>
            <a:endParaRPr lang="en-US" dirty="0"/>
          </a:p>
        </p:txBody>
      </p:sp>
      <p:sp>
        <p:nvSpPr>
          <p:cNvPr id="3" name="Subtitle 2"/>
          <p:cNvSpPr>
            <a:spLocks noGrp="1"/>
          </p:cNvSpPr>
          <p:nvPr>
            <p:ph type="subTitle" idx="1"/>
          </p:nvPr>
        </p:nvSpPr>
        <p:spPr/>
        <p:txBody>
          <a:bodyPr/>
          <a:lstStyle/>
          <a:p>
            <a:r>
              <a:rPr lang="en-US" dirty="0" smtClean="0"/>
              <a:t>MID AMERICA CLINICAL LABORATORIES</a:t>
            </a:r>
          </a:p>
          <a:p>
            <a:r>
              <a:rPr lang="en-US" dirty="0" smtClean="0"/>
              <a:t>MARCH 2016</a:t>
            </a:r>
          </a:p>
          <a:p>
            <a:endParaRPr lang="en-US" dirty="0"/>
          </a:p>
        </p:txBody>
      </p:sp>
    </p:spTree>
    <p:extLst>
      <p:ext uri="{BB962C8B-B14F-4D97-AF65-F5344CB8AC3E}">
        <p14:creationId xmlns:p14="http://schemas.microsoft.com/office/powerpoint/2010/main" val="55915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Uric Acid Examples…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562099"/>
            <a:ext cx="3937000" cy="47752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9800" y="177800"/>
            <a:ext cx="3365500" cy="33655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562100"/>
            <a:ext cx="4508500" cy="4775201"/>
          </a:xfrm>
          <a:prstGeom prst="rect">
            <a:avLst/>
          </a:prstGeom>
        </p:spPr>
      </p:pic>
      <p:cxnSp>
        <p:nvCxnSpPr>
          <p:cNvPr id="7" name="Straight Arrow Connector 6"/>
          <p:cNvCxnSpPr/>
          <p:nvPr/>
        </p:nvCxnSpPr>
        <p:spPr>
          <a:xfrm flipH="1" flipV="1">
            <a:off x="10401300" y="2349500"/>
            <a:ext cx="330200" cy="711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715500" y="3060700"/>
            <a:ext cx="1955800" cy="369332"/>
          </a:xfrm>
          <a:prstGeom prst="rect">
            <a:avLst/>
          </a:prstGeom>
          <a:noFill/>
        </p:spPr>
        <p:txBody>
          <a:bodyPr wrap="square" rtlCol="0">
            <a:spAutoFit/>
          </a:bodyPr>
          <a:lstStyle/>
          <a:p>
            <a:r>
              <a:rPr lang="en-US" dirty="0" smtClean="0"/>
              <a:t>Rosette formation</a:t>
            </a:r>
            <a:endParaRPr lang="en-US" dirty="0"/>
          </a:p>
        </p:txBody>
      </p:sp>
      <p:cxnSp>
        <p:nvCxnSpPr>
          <p:cNvPr id="10" name="Straight Arrow Connector 9"/>
          <p:cNvCxnSpPr/>
          <p:nvPr/>
        </p:nvCxnSpPr>
        <p:spPr>
          <a:xfrm flipH="1">
            <a:off x="6311900" y="3771900"/>
            <a:ext cx="787400" cy="330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642100" y="2540000"/>
            <a:ext cx="5334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99300" y="2654300"/>
            <a:ext cx="1409700" cy="369332"/>
          </a:xfrm>
          <a:prstGeom prst="rect">
            <a:avLst/>
          </a:prstGeom>
          <a:noFill/>
        </p:spPr>
        <p:txBody>
          <a:bodyPr wrap="square" rtlCol="0">
            <a:spAutoFit/>
          </a:bodyPr>
          <a:lstStyle/>
          <a:p>
            <a:r>
              <a:rPr lang="en-US" dirty="0" smtClean="0"/>
              <a:t>Amorphous</a:t>
            </a:r>
            <a:endParaRPr lang="en-US" dirty="0"/>
          </a:p>
        </p:txBody>
      </p:sp>
      <p:sp>
        <p:nvSpPr>
          <p:cNvPr id="16" name="TextBox 15"/>
          <p:cNvSpPr txBox="1"/>
          <p:nvPr/>
        </p:nvSpPr>
        <p:spPr>
          <a:xfrm>
            <a:off x="7054850" y="3543300"/>
            <a:ext cx="1536700" cy="369332"/>
          </a:xfrm>
          <a:prstGeom prst="rect">
            <a:avLst/>
          </a:prstGeom>
          <a:noFill/>
        </p:spPr>
        <p:txBody>
          <a:bodyPr wrap="square" rtlCol="0">
            <a:spAutoFit/>
          </a:bodyPr>
          <a:lstStyle/>
          <a:p>
            <a:r>
              <a:rPr lang="en-US" dirty="0" smtClean="0"/>
              <a:t>Diamond form</a:t>
            </a:r>
            <a:endParaRPr lang="en-US" dirty="0"/>
          </a:p>
        </p:txBody>
      </p:sp>
      <p:cxnSp>
        <p:nvCxnSpPr>
          <p:cNvPr id="18" name="Straight Arrow Connector 17"/>
          <p:cNvCxnSpPr/>
          <p:nvPr/>
        </p:nvCxnSpPr>
        <p:spPr>
          <a:xfrm flipV="1">
            <a:off x="1219200" y="4419600"/>
            <a:ext cx="342900" cy="723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6400" y="5283200"/>
            <a:ext cx="1612900" cy="369332"/>
          </a:xfrm>
          <a:prstGeom prst="rect">
            <a:avLst/>
          </a:prstGeom>
          <a:noFill/>
        </p:spPr>
        <p:txBody>
          <a:bodyPr wrap="square" rtlCol="0">
            <a:spAutoFit/>
          </a:bodyPr>
          <a:lstStyle/>
          <a:p>
            <a:r>
              <a:rPr lang="en-US" dirty="0" smtClean="0"/>
              <a:t>Diamond form</a:t>
            </a:r>
            <a:endParaRPr lang="en-US" dirty="0"/>
          </a:p>
        </p:txBody>
      </p:sp>
      <p:sp>
        <p:nvSpPr>
          <p:cNvPr id="21" name="TextBox 20"/>
          <p:cNvSpPr txBox="1"/>
          <p:nvPr/>
        </p:nvSpPr>
        <p:spPr>
          <a:xfrm>
            <a:off x="8026400" y="4755634"/>
            <a:ext cx="1955800" cy="369332"/>
          </a:xfrm>
          <a:prstGeom prst="rect">
            <a:avLst/>
          </a:prstGeom>
          <a:noFill/>
        </p:spPr>
        <p:txBody>
          <a:bodyPr wrap="square" rtlCol="0">
            <a:spAutoFit/>
          </a:bodyPr>
          <a:lstStyle/>
          <a:p>
            <a:r>
              <a:rPr lang="en-US" dirty="0" smtClean="0"/>
              <a:t>Rosette formation</a:t>
            </a:r>
            <a:endParaRPr lang="en-US" dirty="0"/>
          </a:p>
        </p:txBody>
      </p:sp>
      <p:cxnSp>
        <p:nvCxnSpPr>
          <p:cNvPr id="23" name="Straight Arrow Connector 22"/>
          <p:cNvCxnSpPr/>
          <p:nvPr/>
        </p:nvCxnSpPr>
        <p:spPr>
          <a:xfrm flipH="1">
            <a:off x="7569200" y="4940300"/>
            <a:ext cx="3683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02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88" y="0"/>
            <a:ext cx="10515600" cy="713984"/>
          </a:xfrm>
        </p:spPr>
        <p:txBody>
          <a:bodyPr/>
          <a:lstStyle/>
          <a:p>
            <a:r>
              <a:rPr lang="en-US" dirty="0" smtClean="0"/>
              <a:t>QA1: </a:t>
            </a:r>
            <a:r>
              <a:rPr lang="en-US" dirty="0" err="1" smtClean="0"/>
              <a:t>Myeloproliferative</a:t>
            </a:r>
            <a:r>
              <a:rPr lang="en-US" dirty="0" smtClean="0"/>
              <a:t> Disorder (Blasts) </a:t>
            </a:r>
            <a:endParaRPr lang="en-US" dirty="0"/>
          </a:p>
        </p:txBody>
      </p:sp>
      <p:pic>
        <p:nvPicPr>
          <p:cNvPr id="6" name="Picture 5" descr="U:\HEME\QA-01 BLASTS MAR 2016.jpg"/>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20144" y="726684"/>
            <a:ext cx="8278312" cy="5650108"/>
          </a:xfrm>
          <a:prstGeom prst="rect">
            <a:avLst/>
          </a:prstGeom>
          <a:noFill/>
          <a:ln>
            <a:noFill/>
          </a:ln>
        </p:spPr>
      </p:pic>
      <p:sp>
        <p:nvSpPr>
          <p:cNvPr id="19" name="TextBox 18"/>
          <p:cNvSpPr txBox="1"/>
          <p:nvPr/>
        </p:nvSpPr>
        <p:spPr>
          <a:xfrm>
            <a:off x="1030788" y="5607639"/>
            <a:ext cx="2283912" cy="307777"/>
          </a:xfrm>
          <a:prstGeom prst="rect">
            <a:avLst/>
          </a:prstGeom>
          <a:noFill/>
        </p:spPr>
        <p:txBody>
          <a:bodyPr wrap="square" rtlCol="0">
            <a:spAutoFit/>
          </a:bodyPr>
          <a:lstStyle/>
          <a:p>
            <a:r>
              <a:rPr lang="en-US" sz="1400" b="1" dirty="0" smtClean="0"/>
              <a:t>Real Image QA1</a:t>
            </a:r>
            <a:endParaRPr lang="en-US" sz="1400" b="1" dirty="0"/>
          </a:p>
        </p:txBody>
      </p:sp>
      <p:cxnSp>
        <p:nvCxnSpPr>
          <p:cNvPr id="4" name="Straight Arrow Connector 3"/>
          <p:cNvCxnSpPr/>
          <p:nvPr/>
        </p:nvCxnSpPr>
        <p:spPr>
          <a:xfrm flipV="1">
            <a:off x="2476500" y="2171700"/>
            <a:ext cx="368300" cy="4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7658100" y="3098800"/>
            <a:ext cx="88900" cy="647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394200" y="3517900"/>
            <a:ext cx="33020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945688" y="5270500"/>
            <a:ext cx="848812" cy="88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68500" y="2667000"/>
            <a:ext cx="762000" cy="400110"/>
          </a:xfrm>
          <a:prstGeom prst="rect">
            <a:avLst/>
          </a:prstGeom>
          <a:noFill/>
          <a:ln>
            <a:solidFill>
              <a:schemeClr val="tx1"/>
            </a:solidFill>
          </a:ln>
        </p:spPr>
        <p:txBody>
          <a:bodyPr wrap="square" rtlCol="0">
            <a:spAutoFit/>
          </a:bodyPr>
          <a:lstStyle/>
          <a:p>
            <a:r>
              <a:rPr lang="en-US" sz="2000" b="1" dirty="0" smtClean="0"/>
              <a:t>Blast</a:t>
            </a:r>
            <a:endParaRPr lang="en-US" sz="2000" b="1" dirty="0"/>
          </a:p>
        </p:txBody>
      </p:sp>
      <p:sp>
        <p:nvSpPr>
          <p:cNvPr id="14" name="TextBox 13"/>
          <p:cNvSpPr txBox="1"/>
          <p:nvPr/>
        </p:nvSpPr>
        <p:spPr>
          <a:xfrm>
            <a:off x="3314700" y="3975100"/>
            <a:ext cx="1524000" cy="369332"/>
          </a:xfrm>
          <a:prstGeom prst="rect">
            <a:avLst/>
          </a:prstGeom>
          <a:noFill/>
          <a:ln>
            <a:solidFill>
              <a:schemeClr val="tx1"/>
            </a:solidFill>
          </a:ln>
        </p:spPr>
        <p:txBody>
          <a:bodyPr wrap="square" rtlCol="0">
            <a:spAutoFit/>
          </a:bodyPr>
          <a:lstStyle/>
          <a:p>
            <a:r>
              <a:rPr lang="en-US" b="1" dirty="0" err="1" smtClean="0"/>
              <a:t>Polychomasia</a:t>
            </a:r>
            <a:endParaRPr lang="en-US" b="1" dirty="0"/>
          </a:p>
        </p:txBody>
      </p:sp>
      <p:sp>
        <p:nvSpPr>
          <p:cNvPr id="15" name="TextBox 14"/>
          <p:cNvSpPr txBox="1"/>
          <p:nvPr/>
        </p:nvSpPr>
        <p:spPr>
          <a:xfrm>
            <a:off x="6794500" y="5085834"/>
            <a:ext cx="1612900" cy="369332"/>
          </a:xfrm>
          <a:prstGeom prst="rect">
            <a:avLst/>
          </a:prstGeom>
          <a:noFill/>
          <a:ln>
            <a:solidFill>
              <a:schemeClr val="tx1"/>
            </a:solidFill>
          </a:ln>
        </p:spPr>
        <p:txBody>
          <a:bodyPr wrap="square" rtlCol="0">
            <a:spAutoFit/>
          </a:bodyPr>
          <a:lstStyle/>
          <a:p>
            <a:r>
              <a:rPr lang="en-US" b="1" dirty="0" smtClean="0"/>
              <a:t>Nucleated RBC</a:t>
            </a:r>
            <a:endParaRPr lang="en-US" b="1" dirty="0"/>
          </a:p>
        </p:txBody>
      </p:sp>
      <p:sp>
        <p:nvSpPr>
          <p:cNvPr id="16" name="TextBox 15"/>
          <p:cNvSpPr txBox="1"/>
          <p:nvPr/>
        </p:nvSpPr>
        <p:spPr>
          <a:xfrm>
            <a:off x="7345906" y="3746500"/>
            <a:ext cx="782094" cy="400110"/>
          </a:xfrm>
          <a:prstGeom prst="rect">
            <a:avLst/>
          </a:prstGeom>
          <a:noFill/>
          <a:ln>
            <a:solidFill>
              <a:schemeClr val="tx1"/>
            </a:solidFill>
          </a:ln>
        </p:spPr>
        <p:txBody>
          <a:bodyPr wrap="square" rtlCol="0">
            <a:spAutoFit/>
          </a:bodyPr>
          <a:lstStyle/>
          <a:p>
            <a:r>
              <a:rPr lang="en-US" sz="2000" b="1" dirty="0" smtClean="0"/>
              <a:t>Blast</a:t>
            </a:r>
            <a:endParaRPr lang="en-US" sz="2000" b="1" dirty="0"/>
          </a:p>
        </p:txBody>
      </p:sp>
      <p:sp>
        <p:nvSpPr>
          <p:cNvPr id="18" name="Rectangle 1"/>
          <p:cNvSpPr>
            <a:spLocks noChangeArrowheads="1"/>
          </p:cNvSpPr>
          <p:nvPr/>
        </p:nvSpPr>
        <p:spPr bwMode="auto">
          <a:xfrm>
            <a:off x="8812756" y="1098252"/>
            <a:ext cx="3323632" cy="4001095"/>
          </a:xfrm>
          <a:prstGeom prst="rect">
            <a:avLst/>
          </a:prstGeom>
          <a:solidFill>
            <a:schemeClr val="accent1">
              <a:lumMod val="75000"/>
            </a:schemeClr>
          </a:solidFill>
          <a:ln>
            <a:noFill/>
          </a:ln>
          <a:effectLst/>
        </p:spPr>
        <p:txBody>
          <a:bodyPr vert="horz" wrap="square" lIns="0" tIns="0" rIns="0" bIns="0" numCol="1" anchor="ctr" anchorCtr="0" compatLnSpc="1">
            <a:prstTxWarp prst="textNoShape">
              <a:avLst/>
            </a:prstTxWarp>
            <a:spAutoFit/>
          </a:bodyPr>
          <a:lstStyle/>
          <a:p>
            <a:r>
              <a:rPr lang="en-US" sz="1600" dirty="0" smtClean="0">
                <a:solidFill>
                  <a:schemeClr val="bg1"/>
                </a:solidFill>
              </a:rPr>
              <a:t>The blasts are </a:t>
            </a:r>
            <a:r>
              <a:rPr lang="en-US" sz="1600" dirty="0">
                <a:solidFill>
                  <a:schemeClr val="bg1"/>
                </a:solidFill>
              </a:rPr>
              <a:t>large in size when contrasted with the surrounding erythrocytes, and has a moderate amount of basophilic and </a:t>
            </a:r>
            <a:r>
              <a:rPr lang="en-US" sz="1600" dirty="0" err="1" smtClean="0">
                <a:solidFill>
                  <a:schemeClr val="bg1"/>
                </a:solidFill>
              </a:rPr>
              <a:t>agranular</a:t>
            </a:r>
            <a:r>
              <a:rPr lang="en-US" sz="1600" dirty="0" smtClean="0">
                <a:solidFill>
                  <a:schemeClr val="bg1"/>
                </a:solidFill>
              </a:rPr>
              <a:t> </a:t>
            </a:r>
            <a:r>
              <a:rPr lang="en-US" sz="1600" dirty="0">
                <a:solidFill>
                  <a:schemeClr val="bg1"/>
                </a:solidFill>
              </a:rPr>
              <a:t>cytoplasm with a high N:C ratio. The chromatin is fine and delicate with </a:t>
            </a:r>
            <a:r>
              <a:rPr lang="en-US" sz="1600" dirty="0" smtClean="0">
                <a:solidFill>
                  <a:schemeClr val="bg1"/>
                </a:solidFill>
              </a:rPr>
              <a:t>prominent nucleoli. Note the presence of </a:t>
            </a:r>
            <a:r>
              <a:rPr lang="en-US" sz="1600" dirty="0" err="1" smtClean="0">
                <a:solidFill>
                  <a:schemeClr val="bg1"/>
                </a:solidFill>
              </a:rPr>
              <a:t>nRBC’s</a:t>
            </a:r>
            <a:r>
              <a:rPr lang="en-US" sz="1600" dirty="0" smtClean="0">
                <a:solidFill>
                  <a:schemeClr val="bg1"/>
                </a:solidFill>
              </a:rPr>
              <a:t> with QA-01.</a:t>
            </a:r>
          </a:p>
          <a:p>
            <a:endParaRPr kumimoji="0" lang="en-US" altLang="en-US" sz="1800" b="0" i="0" u="none" strike="noStrike" cap="none" normalizeH="0" baseline="0" dirty="0" smtClean="0">
              <a:ln>
                <a:noFill/>
              </a:ln>
              <a:solidFill>
                <a:schemeClr val="bg1"/>
              </a:solidFill>
              <a:effectLst/>
              <a:latin typeface="Arial" panose="020B0604020202020204" pitchFamily="34" charset="0"/>
            </a:endParaRPr>
          </a:p>
          <a:p>
            <a:pPr eaLnBrk="0" fontAlgn="base" hangingPunct="0">
              <a:spcBef>
                <a:spcPct val="0"/>
              </a:spcBef>
              <a:spcAft>
                <a:spcPct val="0"/>
              </a:spcAft>
            </a:pPr>
            <a:r>
              <a:rPr lang="en-US" altLang="en-US" sz="1200" dirty="0">
                <a:solidFill>
                  <a:schemeClr val="bg1"/>
                </a:solidFill>
                <a:latin typeface="Arial" panose="020B0604020202020204" pitchFamily="34" charset="0"/>
              </a:rPr>
              <a:t>Key </a:t>
            </a:r>
            <a:r>
              <a:rPr lang="en-US" altLang="en-US" sz="1200" dirty="0" smtClean="0">
                <a:solidFill>
                  <a:schemeClr val="bg1"/>
                </a:solidFill>
                <a:latin typeface="Arial" panose="020B0604020202020204" pitchFamily="34" charset="0"/>
              </a:rPr>
              <a:t>features</a:t>
            </a:r>
            <a:endParaRPr kumimoji="0" lang="en-US" altLang="en-US" sz="1200"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Arial" panose="020B0604020202020204" pitchFamily="34" charset="0"/>
              </a:rPr>
              <a:t>Size:</a:t>
            </a:r>
            <a:r>
              <a:rPr lang="en-US" altLang="en-US" dirty="0">
                <a:solidFill>
                  <a:schemeClr val="bg1"/>
                </a:solidFill>
                <a:latin typeface="Arial" panose="020B0604020202020204" pitchFamily="34" charset="0"/>
              </a:rPr>
              <a:t> </a:t>
            </a:r>
            <a:r>
              <a:rPr kumimoji="0" lang="en-US" altLang="en-US" sz="1200" b="0" i="0" u="none" strike="noStrike" cap="none" normalizeH="0" baseline="0" dirty="0" smtClean="0">
                <a:ln>
                  <a:noFill/>
                </a:ln>
                <a:solidFill>
                  <a:schemeClr val="bg1"/>
                </a:solidFill>
                <a:effectLst/>
                <a:latin typeface="Arial" panose="020B0604020202020204" pitchFamily="34" charset="0"/>
              </a:rPr>
              <a:t>15 - 20 microns in diameter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Arial" panose="020B0604020202020204" pitchFamily="34" charset="0"/>
              </a:rPr>
              <a:t>Nucleus:</a:t>
            </a:r>
            <a:endParaRPr kumimoji="0" lang="en-US" altLang="en-US" sz="1200" b="0" i="0" u="none" strike="noStrike" cap="none" normalizeH="0" baseline="0" dirty="0" smtClean="0">
              <a:ln>
                <a:noFill/>
              </a:ln>
              <a:solidFill>
                <a:schemeClr val="bg1"/>
              </a:solidFill>
              <a:effectLst/>
              <a:latin typeface="Arial" panose="020B0604020202020204"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chemeClr val="bg1"/>
                </a:solidFill>
                <a:effectLst/>
                <a:latin typeface="Arial" panose="020B0604020202020204" pitchFamily="34" charset="0"/>
              </a:rPr>
              <a:t>large and round</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chemeClr val="bg1"/>
                </a:solidFill>
                <a:effectLst/>
                <a:latin typeface="Arial" panose="020B0604020202020204" pitchFamily="34" charset="0"/>
              </a:rPr>
              <a:t>delicate chromatin</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chemeClr val="bg1"/>
                </a:solidFill>
                <a:effectLst/>
                <a:latin typeface="Arial" panose="020B0604020202020204" pitchFamily="34" charset="0"/>
              </a:rPr>
              <a:t>nucleoli present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Arial" panose="020B0604020202020204" pitchFamily="34" charset="0"/>
              </a:rPr>
              <a:t>Cytoplasm:</a:t>
            </a:r>
            <a:endParaRPr kumimoji="0" lang="en-US" altLang="en-US" sz="1200" b="0" i="0" u="none" strike="noStrike" cap="none" normalizeH="0" baseline="0" dirty="0" smtClean="0">
              <a:ln>
                <a:noFill/>
              </a:ln>
              <a:solidFill>
                <a:schemeClr val="bg1"/>
              </a:solidFill>
              <a:effectLst/>
              <a:latin typeface="Arial" panose="020B0604020202020204"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chemeClr val="bg1"/>
                </a:solidFill>
                <a:effectLst/>
                <a:latin typeface="Arial" panose="020B0604020202020204" pitchFamily="34" charset="0"/>
              </a:rPr>
              <a:t>scant, blue</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chemeClr val="bg1"/>
                </a:solidFill>
                <a:effectLst/>
                <a:latin typeface="Arial" panose="020B0604020202020204" pitchFamily="34" charset="0"/>
              </a:rPr>
              <a:t>granules absent</a:t>
            </a:r>
          </a:p>
        </p:txBody>
      </p:sp>
      <p:cxnSp>
        <p:nvCxnSpPr>
          <p:cNvPr id="5" name="Straight Arrow Connector 4"/>
          <p:cNvCxnSpPr/>
          <p:nvPr/>
        </p:nvCxnSpPr>
        <p:spPr>
          <a:xfrm flipH="1">
            <a:off x="7226300" y="1473200"/>
            <a:ext cx="43180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194300" y="1270000"/>
            <a:ext cx="571500" cy="203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030788" y="4146610"/>
            <a:ext cx="505912" cy="349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24300" y="1072634"/>
            <a:ext cx="1270000" cy="369332"/>
          </a:xfrm>
          <a:prstGeom prst="rect">
            <a:avLst/>
          </a:prstGeom>
          <a:noFill/>
          <a:ln>
            <a:solidFill>
              <a:schemeClr val="tx1"/>
            </a:solidFill>
          </a:ln>
        </p:spPr>
        <p:txBody>
          <a:bodyPr wrap="square" rtlCol="0">
            <a:spAutoFit/>
          </a:bodyPr>
          <a:lstStyle/>
          <a:p>
            <a:r>
              <a:rPr lang="en-US" b="1" dirty="0" err="1" smtClean="0"/>
              <a:t>Myelocyte</a:t>
            </a:r>
            <a:endParaRPr lang="en-US" b="1" dirty="0"/>
          </a:p>
        </p:txBody>
      </p:sp>
      <p:sp>
        <p:nvSpPr>
          <p:cNvPr id="21" name="TextBox 20"/>
          <p:cNvSpPr txBox="1"/>
          <p:nvPr/>
        </p:nvSpPr>
        <p:spPr>
          <a:xfrm>
            <a:off x="7345906" y="1098252"/>
            <a:ext cx="782094" cy="369332"/>
          </a:xfrm>
          <a:prstGeom prst="rect">
            <a:avLst/>
          </a:prstGeom>
          <a:noFill/>
          <a:ln>
            <a:solidFill>
              <a:schemeClr val="tx1"/>
            </a:solidFill>
          </a:ln>
        </p:spPr>
        <p:txBody>
          <a:bodyPr wrap="square" rtlCol="0">
            <a:spAutoFit/>
          </a:bodyPr>
          <a:lstStyle/>
          <a:p>
            <a:r>
              <a:rPr lang="en-US" b="1" dirty="0" smtClean="0"/>
              <a:t>Band</a:t>
            </a:r>
            <a:endParaRPr lang="en-US" b="1" dirty="0"/>
          </a:p>
        </p:txBody>
      </p:sp>
      <p:sp>
        <p:nvSpPr>
          <p:cNvPr id="22" name="TextBox 21"/>
          <p:cNvSpPr txBox="1"/>
          <p:nvPr/>
        </p:nvSpPr>
        <p:spPr>
          <a:xfrm>
            <a:off x="1066800" y="4497721"/>
            <a:ext cx="1663700" cy="369332"/>
          </a:xfrm>
          <a:prstGeom prst="rect">
            <a:avLst/>
          </a:prstGeom>
          <a:noFill/>
          <a:ln>
            <a:solidFill>
              <a:schemeClr val="tx1"/>
            </a:solidFill>
          </a:ln>
        </p:spPr>
        <p:txBody>
          <a:bodyPr wrap="square" rtlCol="0">
            <a:spAutoFit/>
          </a:bodyPr>
          <a:lstStyle/>
          <a:p>
            <a:r>
              <a:rPr lang="en-US" b="1" dirty="0" err="1" smtClean="0"/>
              <a:t>Promyelocyte</a:t>
            </a:r>
            <a:endParaRPr lang="en-US" b="1" dirty="0"/>
          </a:p>
        </p:txBody>
      </p:sp>
    </p:spTree>
    <p:extLst>
      <p:ext uri="{BB962C8B-B14F-4D97-AF65-F5344CB8AC3E}">
        <p14:creationId xmlns:p14="http://schemas.microsoft.com/office/powerpoint/2010/main" val="1009757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1" y="112636"/>
            <a:ext cx="8915400" cy="1325563"/>
          </a:xfrm>
        </p:spPr>
        <p:txBody>
          <a:bodyPr>
            <a:normAutofit/>
          </a:bodyPr>
          <a:lstStyle/>
          <a:p>
            <a:pPr algn="ctr"/>
            <a:r>
              <a:rPr lang="en-US" dirty="0" smtClean="0"/>
              <a:t>QA2: Acute Myeloid Leukemia (AML)</a:t>
            </a:r>
            <a:endParaRPr lang="en-US" dirty="0"/>
          </a:p>
        </p:txBody>
      </p:sp>
      <p:sp>
        <p:nvSpPr>
          <p:cNvPr id="13" name="TextBox 12"/>
          <p:cNvSpPr txBox="1"/>
          <p:nvPr/>
        </p:nvSpPr>
        <p:spPr>
          <a:xfrm>
            <a:off x="7538297" y="1250106"/>
            <a:ext cx="3692916" cy="50167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t>Acute myeloid leukemia</a:t>
            </a:r>
            <a:r>
              <a:rPr lang="en-US" sz="2000" dirty="0"/>
              <a:t> (</a:t>
            </a:r>
            <a:r>
              <a:rPr lang="en-US" sz="2000" b="1" dirty="0" smtClean="0"/>
              <a:t>AML</a:t>
            </a:r>
            <a:r>
              <a:rPr lang="en-US" sz="2000" dirty="0"/>
              <a:t>)</a:t>
            </a:r>
            <a:r>
              <a:rPr lang="en-US" sz="2000" dirty="0" smtClean="0"/>
              <a:t> </a:t>
            </a:r>
            <a:r>
              <a:rPr lang="en-US" sz="2000" dirty="0"/>
              <a:t>is a cancer of the myeloid line of blood cells, characterized by the rapid growth of abnormal white blood cells that accumulate in the bone marrow and interfere with the production of normal blood cells. AML is the most common acute leukemia affecting adults, and its </a:t>
            </a:r>
            <a:r>
              <a:rPr lang="en-US" sz="2000" dirty="0" smtClean="0"/>
              <a:t>incidence increases </a:t>
            </a:r>
            <a:r>
              <a:rPr lang="en-US" sz="2000" dirty="0"/>
              <a:t>with age</a:t>
            </a:r>
            <a:r>
              <a:rPr lang="en-US" sz="2000" dirty="0" smtClean="0"/>
              <a:t>.</a:t>
            </a:r>
          </a:p>
          <a:p>
            <a:endParaRPr lang="en-US" sz="2000" dirty="0" smtClean="0"/>
          </a:p>
          <a:p>
            <a:r>
              <a:rPr lang="en-US" sz="2000" dirty="0" smtClean="0"/>
              <a:t>Note the large size of blast cell compared to that of an RBC. There is little to no visible cytoplasm.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392" y="1250106"/>
            <a:ext cx="6591300" cy="4914900"/>
          </a:xfrm>
          <a:prstGeom prst="rect">
            <a:avLst/>
          </a:prstGeom>
        </p:spPr>
      </p:pic>
      <p:cxnSp>
        <p:nvCxnSpPr>
          <p:cNvPr id="17" name="Straight Arrow Connector 16"/>
          <p:cNvCxnSpPr/>
          <p:nvPr/>
        </p:nvCxnSpPr>
        <p:spPr>
          <a:xfrm flipH="1">
            <a:off x="5086351" y="4331454"/>
            <a:ext cx="546099" cy="52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96956" y="3931344"/>
            <a:ext cx="800643" cy="400110"/>
          </a:xfrm>
          <a:prstGeom prst="rect">
            <a:avLst/>
          </a:prstGeom>
          <a:noFill/>
          <a:ln>
            <a:solidFill>
              <a:schemeClr val="tx1"/>
            </a:solidFill>
          </a:ln>
        </p:spPr>
        <p:txBody>
          <a:bodyPr wrap="square" rtlCol="0">
            <a:spAutoFit/>
          </a:bodyPr>
          <a:lstStyle/>
          <a:p>
            <a:r>
              <a:rPr lang="en-US" sz="2000" b="1" dirty="0" smtClean="0"/>
              <a:t>Blast</a:t>
            </a:r>
            <a:endParaRPr lang="en-US" sz="2000" b="1" dirty="0"/>
          </a:p>
        </p:txBody>
      </p:sp>
      <p:sp>
        <p:nvSpPr>
          <p:cNvPr id="8" name="TextBox 7"/>
          <p:cNvSpPr txBox="1"/>
          <p:nvPr/>
        </p:nvSpPr>
        <p:spPr>
          <a:xfrm>
            <a:off x="901701" y="1438199"/>
            <a:ext cx="2413000" cy="307777"/>
          </a:xfrm>
          <a:prstGeom prst="rect">
            <a:avLst/>
          </a:prstGeom>
          <a:noFill/>
        </p:spPr>
        <p:txBody>
          <a:bodyPr wrap="square" rtlCol="0">
            <a:spAutoFit/>
          </a:bodyPr>
          <a:lstStyle/>
          <a:p>
            <a:r>
              <a:rPr lang="en-US" sz="1400" b="1" dirty="0" smtClean="0"/>
              <a:t>Real Image QA2</a:t>
            </a:r>
            <a:endParaRPr lang="en-US" sz="1400" b="1" dirty="0"/>
          </a:p>
        </p:txBody>
      </p:sp>
    </p:spTree>
    <p:extLst>
      <p:ext uri="{BB962C8B-B14F-4D97-AF65-F5344CB8AC3E}">
        <p14:creationId xmlns:p14="http://schemas.microsoft.com/office/powerpoint/2010/main" val="3702544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74637"/>
            <a:ext cx="10515600" cy="1325563"/>
          </a:xfrm>
        </p:spPr>
        <p:txBody>
          <a:bodyPr/>
          <a:lstStyle/>
          <a:p>
            <a:r>
              <a:rPr lang="en-US" dirty="0" smtClean="0"/>
              <a:t>QA2: Blasts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100" y="488950"/>
            <a:ext cx="7988300" cy="5956594"/>
          </a:xfrm>
          <a:prstGeom prst="rect">
            <a:avLst/>
          </a:prstGeom>
        </p:spPr>
      </p:pic>
      <p:cxnSp>
        <p:nvCxnSpPr>
          <p:cNvPr id="9" name="Straight Arrow Connector 8"/>
          <p:cNvCxnSpPr/>
          <p:nvPr/>
        </p:nvCxnSpPr>
        <p:spPr>
          <a:xfrm flipH="1">
            <a:off x="7785100" y="2039892"/>
            <a:ext cx="508000" cy="5255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766300" y="2039892"/>
            <a:ext cx="279400" cy="3153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9055100" y="3831578"/>
            <a:ext cx="508000" cy="651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292600" y="3860800"/>
            <a:ext cx="50800" cy="698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055100" y="4483100"/>
            <a:ext cx="1092200" cy="369332"/>
          </a:xfrm>
          <a:prstGeom prst="rect">
            <a:avLst/>
          </a:prstGeom>
          <a:noFill/>
          <a:ln>
            <a:solidFill>
              <a:schemeClr val="tx1"/>
            </a:solidFill>
          </a:ln>
        </p:spPr>
        <p:txBody>
          <a:bodyPr wrap="square" rtlCol="0">
            <a:spAutoFit/>
          </a:bodyPr>
          <a:lstStyle/>
          <a:p>
            <a:r>
              <a:rPr lang="en-US" b="1" dirty="0" smtClean="0"/>
              <a:t>Blast cell</a:t>
            </a:r>
            <a:endParaRPr lang="en-US" b="1" dirty="0"/>
          </a:p>
        </p:txBody>
      </p:sp>
      <p:sp>
        <p:nvSpPr>
          <p:cNvPr id="25" name="TextBox 24"/>
          <p:cNvSpPr txBox="1"/>
          <p:nvPr/>
        </p:nvSpPr>
        <p:spPr>
          <a:xfrm>
            <a:off x="8293100" y="1670560"/>
            <a:ext cx="1524000" cy="369332"/>
          </a:xfrm>
          <a:prstGeom prst="rect">
            <a:avLst/>
          </a:prstGeom>
          <a:noFill/>
          <a:ln>
            <a:solidFill>
              <a:schemeClr val="tx1"/>
            </a:solidFill>
          </a:ln>
        </p:spPr>
        <p:txBody>
          <a:bodyPr wrap="square" rtlCol="0">
            <a:spAutoFit/>
          </a:bodyPr>
          <a:lstStyle/>
          <a:p>
            <a:r>
              <a:rPr lang="en-US" b="1" dirty="0" smtClean="0"/>
              <a:t>RBC Fragment</a:t>
            </a:r>
            <a:endParaRPr lang="en-US" b="1" dirty="0"/>
          </a:p>
        </p:txBody>
      </p:sp>
      <p:sp>
        <p:nvSpPr>
          <p:cNvPr id="31" name="TextBox 30"/>
          <p:cNvSpPr txBox="1"/>
          <p:nvPr/>
        </p:nvSpPr>
        <p:spPr>
          <a:xfrm>
            <a:off x="3835400" y="4559300"/>
            <a:ext cx="1282700" cy="369332"/>
          </a:xfrm>
          <a:prstGeom prst="rect">
            <a:avLst/>
          </a:prstGeom>
          <a:noFill/>
          <a:ln>
            <a:solidFill>
              <a:schemeClr val="tx1"/>
            </a:solidFill>
          </a:ln>
        </p:spPr>
        <p:txBody>
          <a:bodyPr wrap="square" rtlCol="0">
            <a:spAutoFit/>
          </a:bodyPr>
          <a:lstStyle/>
          <a:p>
            <a:r>
              <a:rPr lang="en-US" b="1" dirty="0" err="1" smtClean="0"/>
              <a:t>Elliptocyte</a:t>
            </a:r>
            <a:endParaRPr lang="en-US" b="1" dirty="0"/>
          </a:p>
        </p:txBody>
      </p:sp>
      <p:cxnSp>
        <p:nvCxnSpPr>
          <p:cNvPr id="4" name="Straight Arrow Connector 3"/>
          <p:cNvCxnSpPr/>
          <p:nvPr/>
        </p:nvCxnSpPr>
        <p:spPr>
          <a:xfrm flipH="1" flipV="1">
            <a:off x="6254750" y="4401066"/>
            <a:ext cx="38100" cy="685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816600" y="5092700"/>
            <a:ext cx="1397000" cy="369332"/>
          </a:xfrm>
          <a:prstGeom prst="rect">
            <a:avLst/>
          </a:prstGeom>
          <a:noFill/>
          <a:ln>
            <a:solidFill>
              <a:schemeClr val="tx1"/>
            </a:solidFill>
          </a:ln>
        </p:spPr>
        <p:txBody>
          <a:bodyPr wrap="square" rtlCol="0">
            <a:spAutoFit/>
          </a:bodyPr>
          <a:lstStyle/>
          <a:p>
            <a:r>
              <a:rPr lang="en-US" b="1" dirty="0" smtClean="0"/>
              <a:t>Lymphocyte</a:t>
            </a:r>
            <a:endParaRPr lang="en-US" b="1" dirty="0"/>
          </a:p>
        </p:txBody>
      </p:sp>
      <p:sp>
        <p:nvSpPr>
          <p:cNvPr id="15" name="Rectangle 14"/>
          <p:cNvSpPr/>
          <p:nvPr/>
        </p:nvSpPr>
        <p:spPr>
          <a:xfrm>
            <a:off x="584200" y="4028944"/>
            <a:ext cx="2327275" cy="2308324"/>
          </a:xfrm>
          <a:prstGeom prst="rect">
            <a:avLst/>
          </a:prstGeom>
          <a:solidFill>
            <a:schemeClr val="accent1">
              <a:lumMod val="75000"/>
            </a:schemeClr>
          </a:solidFill>
        </p:spPr>
        <p:txBody>
          <a:bodyPr wrap="square">
            <a:spAutoFit/>
          </a:bodyPr>
          <a:lstStyle/>
          <a:p>
            <a:r>
              <a:rPr lang="en-US" sz="2400" b="1" dirty="0" smtClean="0">
                <a:solidFill>
                  <a:schemeClr val="bg1"/>
                </a:solidFill>
              </a:rPr>
              <a:t>Note: The lymphocyte has clumped like chromatin and </a:t>
            </a:r>
            <a:r>
              <a:rPr lang="en-US" sz="2400" b="1" dirty="0" smtClean="0">
                <a:solidFill>
                  <a:schemeClr val="bg1"/>
                </a:solidFill>
              </a:rPr>
              <a:t>Blast has fine like chromatin</a:t>
            </a:r>
            <a:r>
              <a:rPr lang="en-US" b="1" dirty="0" smtClean="0">
                <a:solidFill>
                  <a:schemeClr val="bg1"/>
                </a:solidFill>
              </a:rPr>
              <a:t>.</a:t>
            </a:r>
            <a:endParaRPr lang="en-US" dirty="0">
              <a:solidFill>
                <a:schemeClr val="bg1"/>
              </a:solidFill>
            </a:endParaRPr>
          </a:p>
        </p:txBody>
      </p:sp>
      <p:sp>
        <p:nvSpPr>
          <p:cNvPr id="7" name="TextBox 6"/>
          <p:cNvSpPr txBox="1"/>
          <p:nvPr/>
        </p:nvSpPr>
        <p:spPr>
          <a:xfrm>
            <a:off x="3897313" y="774700"/>
            <a:ext cx="1919287" cy="369332"/>
          </a:xfrm>
          <a:prstGeom prst="rect">
            <a:avLst/>
          </a:prstGeom>
          <a:noFill/>
        </p:spPr>
        <p:txBody>
          <a:bodyPr wrap="square" rtlCol="0">
            <a:spAutoFit/>
          </a:bodyPr>
          <a:lstStyle/>
          <a:p>
            <a:r>
              <a:rPr lang="en-US" dirty="0" smtClean="0"/>
              <a:t>Real Image QA 2</a:t>
            </a:r>
            <a:endParaRPr lang="en-US" dirty="0"/>
          </a:p>
        </p:txBody>
      </p:sp>
    </p:spTree>
    <p:extLst>
      <p:ext uri="{BB962C8B-B14F-4D97-AF65-F5344CB8AC3E}">
        <p14:creationId xmlns:p14="http://schemas.microsoft.com/office/powerpoint/2010/main" val="3577846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3116" y="177234"/>
            <a:ext cx="5099137" cy="687061"/>
          </a:xfrm>
        </p:spPr>
        <p:txBody>
          <a:bodyPr>
            <a:normAutofit fontScale="90000"/>
          </a:bodyPr>
          <a:lstStyle/>
          <a:p>
            <a:r>
              <a:rPr lang="en-US" dirty="0" smtClean="0"/>
              <a:t>Platelet Estimates</a:t>
            </a:r>
            <a:endParaRPr lang="en-US" dirty="0"/>
          </a:p>
        </p:txBody>
      </p:sp>
      <p:sp>
        <p:nvSpPr>
          <p:cNvPr id="5" name="TextBox 4"/>
          <p:cNvSpPr txBox="1"/>
          <p:nvPr/>
        </p:nvSpPr>
        <p:spPr>
          <a:xfrm>
            <a:off x="279400" y="4892477"/>
            <a:ext cx="11442353" cy="369332"/>
          </a:xfrm>
          <a:prstGeom prst="rect">
            <a:avLst/>
          </a:prstGeom>
          <a:noFill/>
        </p:spPr>
        <p:txBody>
          <a:bodyPr wrap="square" rtlCol="0">
            <a:spAutoFit/>
          </a:bodyPr>
          <a:lstStyle/>
          <a:p>
            <a:endParaRPr lang="en-US" dirty="0"/>
          </a:p>
        </p:txBody>
      </p:sp>
      <p:sp>
        <p:nvSpPr>
          <p:cNvPr id="6" name="Rectangle 5"/>
          <p:cNvSpPr/>
          <p:nvPr/>
        </p:nvSpPr>
        <p:spPr>
          <a:xfrm>
            <a:off x="177800" y="4698188"/>
            <a:ext cx="5943601" cy="2031325"/>
          </a:xfrm>
          <a:prstGeom prst="rect">
            <a:avLst/>
          </a:prstGeom>
          <a:solidFill>
            <a:schemeClr val="accent1">
              <a:lumMod val="60000"/>
              <a:lumOff val="40000"/>
            </a:schemeClr>
          </a:solidFill>
        </p:spPr>
        <p:txBody>
          <a:bodyPr wrap="square">
            <a:spAutoFit/>
          </a:bodyPr>
          <a:lstStyle/>
          <a:p>
            <a:r>
              <a:rPr lang="en-US" dirty="0"/>
              <a:t>Perform estimate in area of smear where RBCs barely touch. Average the number of platelets counted in 10 oil immersion fields (100X </a:t>
            </a:r>
            <a:r>
              <a:rPr lang="en-US" dirty="0" err="1"/>
              <a:t>obj</a:t>
            </a:r>
            <a:r>
              <a:rPr lang="en-US" dirty="0"/>
              <a:t>). </a:t>
            </a:r>
            <a:endParaRPr lang="en-US" dirty="0" smtClean="0"/>
          </a:p>
          <a:p>
            <a:r>
              <a:rPr lang="en-US" dirty="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              Average </a:t>
            </a:r>
            <a:r>
              <a:rPr lang="en-US" dirty="0">
                <a:solidFill>
                  <a:srgbClr val="000000"/>
                </a:solidFill>
                <a:latin typeface="Calibri" panose="020F0502020204030204" pitchFamily="34" charset="0"/>
              </a:rPr>
              <a:t>number platelets 100X oil </a:t>
            </a: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                 x </a:t>
            </a:r>
            <a:r>
              <a:rPr lang="en-US" dirty="0">
                <a:solidFill>
                  <a:srgbClr val="000000"/>
                </a:solidFill>
                <a:latin typeface="Calibri" panose="020F0502020204030204" pitchFamily="34" charset="0"/>
              </a:rPr>
              <a:t>10,000 if low RBC count </a:t>
            </a:r>
          </a:p>
          <a:p>
            <a:r>
              <a:rPr lang="en-US" dirty="0" smtClean="0">
                <a:solidFill>
                  <a:srgbClr val="000000"/>
                </a:solidFill>
                <a:latin typeface="Calibri" panose="020F0502020204030204" pitchFamily="34" charset="0"/>
              </a:rPr>
              <a:t>                 x </a:t>
            </a:r>
            <a:r>
              <a:rPr lang="en-US" dirty="0">
                <a:solidFill>
                  <a:srgbClr val="000000"/>
                </a:solidFill>
                <a:latin typeface="Calibri" panose="020F0502020204030204" pitchFamily="34" charset="0"/>
              </a:rPr>
              <a:t>15,000 if normal RBC count </a:t>
            </a:r>
          </a:p>
          <a:p>
            <a:r>
              <a:rPr lang="en-US" dirty="0" smtClean="0">
                <a:solidFill>
                  <a:srgbClr val="000000"/>
                </a:solidFill>
                <a:latin typeface="Calibri" panose="020F0502020204030204" pitchFamily="34" charset="0"/>
              </a:rPr>
              <a:t>                 x </a:t>
            </a:r>
            <a:r>
              <a:rPr lang="en-US" dirty="0">
                <a:solidFill>
                  <a:srgbClr val="000000"/>
                </a:solidFill>
                <a:latin typeface="Calibri" panose="020F0502020204030204" pitchFamily="34" charset="0"/>
              </a:rPr>
              <a:t>20,000 if high RBC count </a:t>
            </a:r>
            <a:endParaRPr lang="en-US" dirty="0"/>
          </a:p>
        </p:txBody>
      </p:sp>
      <p:sp>
        <p:nvSpPr>
          <p:cNvPr id="15" name="TextBox 14"/>
          <p:cNvSpPr txBox="1"/>
          <p:nvPr/>
        </p:nvSpPr>
        <p:spPr>
          <a:xfrm>
            <a:off x="6683331" y="4953330"/>
            <a:ext cx="5041637" cy="1754326"/>
          </a:xfrm>
          <a:prstGeom prst="rect">
            <a:avLst/>
          </a:prstGeom>
          <a:solidFill>
            <a:schemeClr val="accent1">
              <a:lumMod val="60000"/>
              <a:lumOff val="40000"/>
            </a:schemeClr>
          </a:solidFill>
        </p:spPr>
        <p:txBody>
          <a:bodyPr wrap="square" rtlCol="0">
            <a:spAutoFit/>
          </a:bodyPr>
          <a:lstStyle/>
          <a:p>
            <a:r>
              <a:rPr lang="en-US" dirty="0" smtClean="0"/>
              <a:t>Example: QA1 </a:t>
            </a:r>
          </a:p>
          <a:p>
            <a:r>
              <a:rPr lang="en-US" dirty="0" smtClean="0"/>
              <a:t>15 platelets seen per field RBC=3.00 L</a:t>
            </a:r>
          </a:p>
          <a:p>
            <a:r>
              <a:rPr lang="en-US" dirty="0" smtClean="0"/>
              <a:t>150 Platelets/10 fields X 10,000 low RBC = 150,000</a:t>
            </a:r>
          </a:p>
          <a:p>
            <a:r>
              <a:rPr lang="en-US" dirty="0" smtClean="0"/>
              <a:t>Example: QA2</a:t>
            </a:r>
          </a:p>
          <a:p>
            <a:r>
              <a:rPr lang="en-US" dirty="0"/>
              <a:t>3</a:t>
            </a:r>
            <a:r>
              <a:rPr lang="en-US" dirty="0" smtClean="0"/>
              <a:t> platelets seen per field RBC=3.00L</a:t>
            </a:r>
          </a:p>
          <a:p>
            <a:r>
              <a:rPr lang="en-US" dirty="0" smtClean="0"/>
              <a:t>30 Platelets/10 fields X 10,000 low RBC =</a:t>
            </a:r>
            <a:r>
              <a:rPr lang="en-US" dirty="0"/>
              <a:t>3</a:t>
            </a:r>
            <a:r>
              <a:rPr lang="en-US" dirty="0" smtClean="0"/>
              <a:t>0,000</a:t>
            </a:r>
            <a:endParaRPr lang="en-US" dirty="0"/>
          </a:p>
        </p:txBody>
      </p:sp>
      <p:pic>
        <p:nvPicPr>
          <p:cNvPr id="13" name="Picture 12" descr="U:\HEME\PLT EST QA-01 MAR 2016.jpg"/>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79400" y="114449"/>
            <a:ext cx="5943600" cy="4429760"/>
          </a:xfrm>
          <a:prstGeom prst="rect">
            <a:avLst/>
          </a:prstGeom>
          <a:noFill/>
          <a:ln>
            <a:noFill/>
          </a:ln>
        </p:spPr>
      </p:pic>
      <p:sp>
        <p:nvSpPr>
          <p:cNvPr id="12" name="TextBox 11"/>
          <p:cNvSpPr txBox="1"/>
          <p:nvPr/>
        </p:nvSpPr>
        <p:spPr>
          <a:xfrm>
            <a:off x="381000" y="200351"/>
            <a:ext cx="1803400" cy="307777"/>
          </a:xfrm>
          <a:prstGeom prst="rect">
            <a:avLst/>
          </a:prstGeom>
          <a:noFill/>
        </p:spPr>
        <p:txBody>
          <a:bodyPr wrap="square" rtlCol="0">
            <a:spAutoFit/>
          </a:bodyPr>
          <a:lstStyle/>
          <a:p>
            <a:r>
              <a:rPr lang="en-US" sz="1400" b="1" dirty="0" smtClean="0"/>
              <a:t>Real Image QA1</a:t>
            </a:r>
            <a:endParaRPr lang="en-US" sz="1400" b="1" dirty="0"/>
          </a:p>
        </p:txBody>
      </p:sp>
      <p:sp>
        <p:nvSpPr>
          <p:cNvPr id="9" name="TextBox 8"/>
          <p:cNvSpPr txBox="1"/>
          <p:nvPr/>
        </p:nvSpPr>
        <p:spPr>
          <a:xfrm>
            <a:off x="4238451" y="4092378"/>
            <a:ext cx="2057400" cy="369332"/>
          </a:xfrm>
          <a:prstGeom prst="rect">
            <a:avLst/>
          </a:prstGeom>
          <a:noFill/>
        </p:spPr>
        <p:txBody>
          <a:bodyPr wrap="square" rtlCol="0">
            <a:spAutoFit/>
          </a:bodyPr>
          <a:lstStyle/>
          <a:p>
            <a:r>
              <a:rPr lang="en-US" dirty="0" smtClean="0"/>
              <a:t>Adequate  Platelets</a:t>
            </a:r>
            <a:endParaRPr lang="en-US" dirty="0"/>
          </a:p>
        </p:txBody>
      </p:sp>
      <p:pic>
        <p:nvPicPr>
          <p:cNvPr id="14" name="Picture 13" descr="U:\HEME\PLT EST QA-02 MAR 2016.jpg"/>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369049" y="798514"/>
            <a:ext cx="5543204" cy="4154816"/>
          </a:xfrm>
          <a:prstGeom prst="rect">
            <a:avLst/>
          </a:prstGeom>
          <a:noFill/>
          <a:ln>
            <a:noFill/>
          </a:ln>
        </p:spPr>
      </p:pic>
      <p:sp>
        <p:nvSpPr>
          <p:cNvPr id="8" name="TextBox 7"/>
          <p:cNvSpPr txBox="1"/>
          <p:nvPr/>
        </p:nvSpPr>
        <p:spPr>
          <a:xfrm>
            <a:off x="9673703" y="4430812"/>
            <a:ext cx="2032001" cy="369332"/>
          </a:xfrm>
          <a:prstGeom prst="rect">
            <a:avLst/>
          </a:prstGeom>
          <a:noFill/>
        </p:spPr>
        <p:txBody>
          <a:bodyPr wrap="square" rtlCol="0">
            <a:spAutoFit/>
          </a:bodyPr>
          <a:lstStyle/>
          <a:p>
            <a:r>
              <a:rPr lang="en-US" dirty="0" smtClean="0"/>
              <a:t>Decreased Platelets</a:t>
            </a:r>
            <a:endParaRPr lang="en-US" dirty="0"/>
          </a:p>
        </p:txBody>
      </p:sp>
      <p:sp>
        <p:nvSpPr>
          <p:cNvPr id="10" name="TextBox 9"/>
          <p:cNvSpPr txBox="1"/>
          <p:nvPr/>
        </p:nvSpPr>
        <p:spPr>
          <a:xfrm>
            <a:off x="6464301" y="1018183"/>
            <a:ext cx="1803400" cy="307777"/>
          </a:xfrm>
          <a:prstGeom prst="rect">
            <a:avLst/>
          </a:prstGeom>
          <a:noFill/>
        </p:spPr>
        <p:txBody>
          <a:bodyPr wrap="square" rtlCol="0">
            <a:spAutoFit/>
          </a:bodyPr>
          <a:lstStyle/>
          <a:p>
            <a:r>
              <a:rPr lang="en-US" sz="1400" b="1" dirty="0" smtClean="0"/>
              <a:t>Real Image QA2</a:t>
            </a:r>
            <a:endParaRPr lang="en-US" sz="1400" b="1" dirty="0"/>
          </a:p>
        </p:txBody>
      </p:sp>
    </p:spTree>
    <p:extLst>
      <p:ext uri="{BB962C8B-B14F-4D97-AF65-F5344CB8AC3E}">
        <p14:creationId xmlns:p14="http://schemas.microsoft.com/office/powerpoint/2010/main" val="1086552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257175"/>
            <a:ext cx="10515600" cy="1325563"/>
          </a:xfrm>
        </p:spPr>
        <p:txBody>
          <a:bodyPr>
            <a:normAutofit/>
          </a:bodyPr>
          <a:lstStyle/>
          <a:p>
            <a:r>
              <a:rPr lang="en-US" sz="3200" dirty="0" smtClean="0"/>
              <a:t>MACL RBC Morphology Terms:</a:t>
            </a:r>
            <a:endParaRPr lang="en-US" sz="3200" dirty="0"/>
          </a:p>
        </p:txBody>
      </p:sp>
      <p:sp>
        <p:nvSpPr>
          <p:cNvPr id="3" name="Content Placeholder 2"/>
          <p:cNvSpPr>
            <a:spLocks noGrp="1"/>
          </p:cNvSpPr>
          <p:nvPr>
            <p:ph idx="1"/>
          </p:nvPr>
        </p:nvSpPr>
        <p:spPr>
          <a:xfrm>
            <a:off x="355600" y="698500"/>
            <a:ext cx="10998200" cy="5905500"/>
          </a:xfrm>
          <a:solidFill>
            <a:schemeClr val="accent1">
              <a:lumMod val="75000"/>
            </a:schemeClr>
          </a:solidFill>
          <a:ln>
            <a:solidFill>
              <a:schemeClr val="accent1"/>
            </a:solidFill>
          </a:ln>
        </p:spPr>
        <p:txBody>
          <a:bodyPr>
            <a:normAutofit fontScale="62500" lnSpcReduction="20000"/>
          </a:bodyPr>
          <a:lstStyle/>
          <a:p>
            <a:r>
              <a:rPr lang="en-US" sz="2600" dirty="0" smtClean="0">
                <a:solidFill>
                  <a:schemeClr val="bg1"/>
                </a:solidFill>
              </a:rPr>
              <a:t>We noticed that there were an abundance of different terms used to classify RBC morphology. Here is a reminder of how we classify at MACL.</a:t>
            </a:r>
          </a:p>
          <a:p>
            <a:r>
              <a:rPr lang="en-US" sz="2400" b="1" dirty="0" err="1">
                <a:solidFill>
                  <a:schemeClr val="bg1"/>
                </a:solidFill>
              </a:rPr>
              <a:t>Microcytes</a:t>
            </a:r>
            <a:r>
              <a:rPr lang="en-US" sz="2400" dirty="0">
                <a:solidFill>
                  <a:schemeClr val="bg1"/>
                </a:solidFill>
              </a:rPr>
              <a:t> - RBCs smaller than 6 microns when compared to the nucleus of a small lymphocyte that is 7-9 microns. </a:t>
            </a:r>
          </a:p>
          <a:p>
            <a:r>
              <a:rPr lang="en-US" sz="2400" b="1" dirty="0" err="1" smtClean="0">
                <a:solidFill>
                  <a:schemeClr val="bg1"/>
                </a:solidFill>
              </a:rPr>
              <a:t>Macrocytes</a:t>
            </a:r>
            <a:r>
              <a:rPr lang="en-US" sz="2400" dirty="0" smtClean="0">
                <a:solidFill>
                  <a:schemeClr val="bg1"/>
                </a:solidFill>
              </a:rPr>
              <a:t> </a:t>
            </a:r>
            <a:r>
              <a:rPr lang="en-US" sz="2400" dirty="0">
                <a:solidFill>
                  <a:schemeClr val="bg1"/>
                </a:solidFill>
              </a:rPr>
              <a:t>- RBCs larger than 9 microns. </a:t>
            </a:r>
          </a:p>
          <a:p>
            <a:r>
              <a:rPr lang="en-US" sz="2400" b="1" dirty="0" err="1" smtClean="0">
                <a:solidFill>
                  <a:schemeClr val="bg1"/>
                </a:solidFill>
              </a:rPr>
              <a:t>Anisocytosis</a:t>
            </a:r>
            <a:r>
              <a:rPr lang="en-US" sz="2400" dirty="0" smtClean="0">
                <a:solidFill>
                  <a:schemeClr val="bg1"/>
                </a:solidFill>
              </a:rPr>
              <a:t> </a:t>
            </a:r>
            <a:r>
              <a:rPr lang="en-US" sz="2400" dirty="0">
                <a:solidFill>
                  <a:schemeClr val="bg1"/>
                </a:solidFill>
              </a:rPr>
              <a:t>- presence of more than one easily distinguishable cell line. The overall amount of </a:t>
            </a:r>
            <a:r>
              <a:rPr lang="en-US" sz="2400" dirty="0" err="1">
                <a:solidFill>
                  <a:schemeClr val="bg1"/>
                </a:solidFill>
              </a:rPr>
              <a:t>anisocytosis</a:t>
            </a:r>
            <a:r>
              <a:rPr lang="en-US" sz="2400" dirty="0">
                <a:solidFill>
                  <a:schemeClr val="bg1"/>
                </a:solidFill>
              </a:rPr>
              <a:t> is determined from the total of the average numbers of </a:t>
            </a:r>
            <a:r>
              <a:rPr lang="en-US" sz="2400" dirty="0" err="1">
                <a:solidFill>
                  <a:schemeClr val="bg1"/>
                </a:solidFill>
              </a:rPr>
              <a:t>microcytes</a:t>
            </a:r>
            <a:r>
              <a:rPr lang="en-US" sz="2400" dirty="0">
                <a:solidFill>
                  <a:schemeClr val="bg1"/>
                </a:solidFill>
              </a:rPr>
              <a:t> and/or </a:t>
            </a:r>
            <a:r>
              <a:rPr lang="en-US" sz="2400" dirty="0" err="1">
                <a:solidFill>
                  <a:schemeClr val="bg1"/>
                </a:solidFill>
              </a:rPr>
              <a:t>macrocytes</a:t>
            </a:r>
            <a:r>
              <a:rPr lang="en-US" sz="2400" dirty="0">
                <a:solidFill>
                  <a:schemeClr val="bg1"/>
                </a:solidFill>
              </a:rPr>
              <a:t> present per oil immersion field. </a:t>
            </a:r>
            <a:r>
              <a:rPr lang="en-US" sz="2400" dirty="0" smtClean="0">
                <a:solidFill>
                  <a:schemeClr val="bg1"/>
                </a:solidFill>
              </a:rPr>
              <a:t>. </a:t>
            </a:r>
            <a:endParaRPr lang="en-US" sz="2400" dirty="0">
              <a:solidFill>
                <a:schemeClr val="bg1"/>
              </a:solidFill>
            </a:endParaRPr>
          </a:p>
          <a:p>
            <a:r>
              <a:rPr lang="en-US" sz="2400" b="1" dirty="0" err="1" smtClean="0">
                <a:solidFill>
                  <a:schemeClr val="bg1"/>
                </a:solidFill>
              </a:rPr>
              <a:t>Hypochromia</a:t>
            </a:r>
            <a:r>
              <a:rPr lang="en-US" sz="2400" dirty="0" smtClean="0">
                <a:solidFill>
                  <a:schemeClr val="bg1"/>
                </a:solidFill>
              </a:rPr>
              <a:t> </a:t>
            </a:r>
            <a:r>
              <a:rPr lang="en-US" sz="2400" dirty="0">
                <a:solidFill>
                  <a:schemeClr val="bg1"/>
                </a:solidFill>
              </a:rPr>
              <a:t>- the area of central pallor is greater than 1/3 of the area of the cell. </a:t>
            </a:r>
          </a:p>
          <a:p>
            <a:r>
              <a:rPr lang="en-US" sz="2400" b="1" dirty="0" err="1" smtClean="0">
                <a:solidFill>
                  <a:schemeClr val="bg1"/>
                </a:solidFill>
              </a:rPr>
              <a:t>Polychromasia</a:t>
            </a:r>
            <a:r>
              <a:rPr lang="en-US" sz="2400" dirty="0" smtClean="0">
                <a:solidFill>
                  <a:schemeClr val="bg1"/>
                </a:solidFill>
              </a:rPr>
              <a:t> </a:t>
            </a:r>
            <a:r>
              <a:rPr lang="en-US" sz="2400" dirty="0">
                <a:solidFill>
                  <a:schemeClr val="bg1"/>
                </a:solidFill>
              </a:rPr>
              <a:t>- RBCs show increase bluish tinge with Wright’s stain due to presence of RNA. </a:t>
            </a:r>
          </a:p>
          <a:p>
            <a:r>
              <a:rPr lang="en-US" sz="2400" b="1" dirty="0" err="1" smtClean="0">
                <a:solidFill>
                  <a:schemeClr val="bg1"/>
                </a:solidFill>
              </a:rPr>
              <a:t>Spherocytes</a:t>
            </a:r>
            <a:r>
              <a:rPr lang="en-US" sz="2400" dirty="0" smtClean="0">
                <a:solidFill>
                  <a:schemeClr val="bg1"/>
                </a:solidFill>
              </a:rPr>
              <a:t> </a:t>
            </a:r>
            <a:r>
              <a:rPr lang="en-US" sz="2400" dirty="0">
                <a:solidFill>
                  <a:schemeClr val="bg1"/>
                </a:solidFill>
              </a:rPr>
              <a:t>- round cells lacking central pallor, showing increased staining intensity and having a smaller volume than a normal cell. </a:t>
            </a:r>
          </a:p>
          <a:p>
            <a:r>
              <a:rPr lang="en-US" sz="2400" b="1" dirty="0" err="1" smtClean="0">
                <a:solidFill>
                  <a:schemeClr val="bg1"/>
                </a:solidFill>
              </a:rPr>
              <a:t>Elliptocytes</a:t>
            </a:r>
            <a:r>
              <a:rPr lang="en-US" sz="2400" dirty="0" smtClean="0">
                <a:solidFill>
                  <a:schemeClr val="bg1"/>
                </a:solidFill>
              </a:rPr>
              <a:t> </a:t>
            </a:r>
            <a:r>
              <a:rPr lang="en-US" sz="2400" dirty="0">
                <a:solidFill>
                  <a:schemeClr val="bg1"/>
                </a:solidFill>
              </a:rPr>
              <a:t>- RBCs that have an oval or elliptical shape. These cells result from hereditary or acquired conditions and range from egg shaped or slightly oval to sausage, rod or pencil forms. </a:t>
            </a:r>
          </a:p>
          <a:p>
            <a:r>
              <a:rPr lang="en-US" sz="2400" b="1" dirty="0" smtClean="0">
                <a:solidFill>
                  <a:schemeClr val="bg1"/>
                </a:solidFill>
              </a:rPr>
              <a:t>Burr </a:t>
            </a:r>
            <a:r>
              <a:rPr lang="en-US" sz="2400" b="1" dirty="0">
                <a:solidFill>
                  <a:schemeClr val="bg1"/>
                </a:solidFill>
              </a:rPr>
              <a:t>cell </a:t>
            </a:r>
            <a:r>
              <a:rPr lang="en-US" sz="2400" dirty="0">
                <a:solidFill>
                  <a:schemeClr val="bg1"/>
                </a:solidFill>
              </a:rPr>
              <a:t>(echinocyte) - RBCs with long, sharp irregularly spaced projections due to an abnormal environment; to be differentiated from </a:t>
            </a:r>
            <a:r>
              <a:rPr lang="en-US" sz="2400" dirty="0" err="1">
                <a:solidFill>
                  <a:schemeClr val="bg1"/>
                </a:solidFill>
              </a:rPr>
              <a:t>crenated</a:t>
            </a:r>
            <a:r>
              <a:rPr lang="en-US" sz="2400" dirty="0">
                <a:solidFill>
                  <a:schemeClr val="bg1"/>
                </a:solidFill>
              </a:rPr>
              <a:t> cells, which have regular, short blunt projections. </a:t>
            </a:r>
            <a:r>
              <a:rPr lang="en-US" sz="2400" dirty="0" err="1">
                <a:solidFill>
                  <a:schemeClr val="bg1"/>
                </a:solidFill>
              </a:rPr>
              <a:t>Crenated</a:t>
            </a:r>
            <a:r>
              <a:rPr lang="en-US" sz="2400" dirty="0">
                <a:solidFill>
                  <a:schemeClr val="bg1"/>
                </a:solidFill>
              </a:rPr>
              <a:t> cells are an artifact and should not be reported. </a:t>
            </a:r>
          </a:p>
          <a:p>
            <a:r>
              <a:rPr lang="en-US" sz="2400" b="1" dirty="0" smtClean="0">
                <a:solidFill>
                  <a:schemeClr val="bg1"/>
                </a:solidFill>
              </a:rPr>
              <a:t>Target </a:t>
            </a:r>
            <a:r>
              <a:rPr lang="en-US" sz="2400" b="1" dirty="0">
                <a:solidFill>
                  <a:schemeClr val="bg1"/>
                </a:solidFill>
              </a:rPr>
              <a:t>cells </a:t>
            </a:r>
            <a:r>
              <a:rPr lang="en-US" sz="2400" dirty="0">
                <a:solidFill>
                  <a:schemeClr val="bg1"/>
                </a:solidFill>
              </a:rPr>
              <a:t>- RBCs that have a central area of hemoglobin surrounded by a relatively colorless ring and a peripheral ring of hemoglobin, due to a cytoplasmic defect. </a:t>
            </a:r>
          </a:p>
          <a:p>
            <a:r>
              <a:rPr lang="en-US" sz="2400" b="1" dirty="0" smtClean="0">
                <a:solidFill>
                  <a:schemeClr val="bg1"/>
                </a:solidFill>
              </a:rPr>
              <a:t>Teardrops</a:t>
            </a:r>
            <a:r>
              <a:rPr lang="en-US" sz="2400" dirty="0" smtClean="0">
                <a:solidFill>
                  <a:schemeClr val="bg1"/>
                </a:solidFill>
              </a:rPr>
              <a:t> </a:t>
            </a:r>
            <a:r>
              <a:rPr lang="en-US" sz="2400" dirty="0">
                <a:solidFill>
                  <a:schemeClr val="bg1"/>
                </a:solidFill>
              </a:rPr>
              <a:t>- oval cells with one end elongated as a result of membrane injury. </a:t>
            </a:r>
          </a:p>
          <a:p>
            <a:r>
              <a:rPr lang="en-US" sz="2400" b="1" dirty="0" smtClean="0">
                <a:solidFill>
                  <a:schemeClr val="bg1"/>
                </a:solidFill>
              </a:rPr>
              <a:t>Fragments </a:t>
            </a:r>
            <a:r>
              <a:rPr lang="en-US" sz="2400" dirty="0">
                <a:solidFill>
                  <a:schemeClr val="bg1"/>
                </a:solidFill>
              </a:rPr>
              <a:t>(</a:t>
            </a:r>
            <a:r>
              <a:rPr lang="en-US" sz="2400" dirty="0" err="1">
                <a:solidFill>
                  <a:schemeClr val="bg1"/>
                </a:solidFill>
              </a:rPr>
              <a:t>schistocytes</a:t>
            </a:r>
            <a:r>
              <a:rPr lang="en-US" sz="2400" dirty="0">
                <a:solidFill>
                  <a:schemeClr val="bg1"/>
                </a:solidFill>
              </a:rPr>
              <a:t>) - result from localized membrane damage. </a:t>
            </a:r>
          </a:p>
          <a:p>
            <a:r>
              <a:rPr lang="en-US" sz="2400" b="1" dirty="0" smtClean="0">
                <a:solidFill>
                  <a:schemeClr val="bg1"/>
                </a:solidFill>
              </a:rPr>
              <a:t>Helmet </a:t>
            </a:r>
            <a:r>
              <a:rPr lang="en-US" sz="2400" b="1" dirty="0">
                <a:solidFill>
                  <a:schemeClr val="bg1"/>
                </a:solidFill>
              </a:rPr>
              <a:t>cells </a:t>
            </a:r>
            <a:r>
              <a:rPr lang="en-US" sz="2400" dirty="0">
                <a:solidFill>
                  <a:schemeClr val="bg1"/>
                </a:solidFill>
              </a:rPr>
              <a:t>- RBCs where the membrane develops a vacuole that enlarges causing the red cell membrane to rupture, leaving two horns which give the cell a half moon shape with a central crater effect. </a:t>
            </a:r>
          </a:p>
          <a:p>
            <a:r>
              <a:rPr lang="en-US" sz="2400" b="1" dirty="0" err="1" smtClean="0">
                <a:solidFill>
                  <a:schemeClr val="bg1"/>
                </a:solidFill>
              </a:rPr>
              <a:t>Stomatocytes</a:t>
            </a:r>
            <a:r>
              <a:rPr lang="en-US" sz="2400" dirty="0" smtClean="0">
                <a:solidFill>
                  <a:schemeClr val="bg1"/>
                </a:solidFill>
              </a:rPr>
              <a:t> </a:t>
            </a:r>
            <a:r>
              <a:rPr lang="en-US" sz="2400" dirty="0">
                <a:solidFill>
                  <a:schemeClr val="bg1"/>
                </a:solidFill>
              </a:rPr>
              <a:t>- RBCs that appear on a fixed and stained film to have an elongated or </a:t>
            </a:r>
            <a:r>
              <a:rPr lang="en-US" sz="2400" dirty="0" err="1">
                <a:solidFill>
                  <a:schemeClr val="bg1"/>
                </a:solidFill>
              </a:rPr>
              <a:t>slitlike</a:t>
            </a:r>
            <a:r>
              <a:rPr lang="en-US" sz="2400" dirty="0">
                <a:solidFill>
                  <a:schemeClr val="bg1"/>
                </a:solidFill>
              </a:rPr>
              <a:t> area of central pallor instead of the circular form. </a:t>
            </a:r>
          </a:p>
          <a:p>
            <a:r>
              <a:rPr lang="en-US" sz="2400" b="1" dirty="0" err="1" smtClean="0">
                <a:solidFill>
                  <a:schemeClr val="bg1"/>
                </a:solidFill>
              </a:rPr>
              <a:t>Acanthocyte</a:t>
            </a:r>
            <a:r>
              <a:rPr lang="en-US" sz="2400" dirty="0" smtClean="0">
                <a:solidFill>
                  <a:schemeClr val="bg1"/>
                </a:solidFill>
              </a:rPr>
              <a:t> </a:t>
            </a:r>
            <a:r>
              <a:rPr lang="en-US" sz="2400" dirty="0">
                <a:solidFill>
                  <a:schemeClr val="bg1"/>
                </a:solidFill>
              </a:rPr>
              <a:t>- RBCs similar to the burr cell, but more like a spiny </a:t>
            </a:r>
            <a:r>
              <a:rPr lang="en-US" sz="2400" dirty="0" err="1">
                <a:solidFill>
                  <a:schemeClr val="bg1"/>
                </a:solidFill>
              </a:rPr>
              <a:t>spherocyte</a:t>
            </a:r>
            <a:r>
              <a:rPr lang="en-US" sz="2400" dirty="0">
                <a:solidFill>
                  <a:schemeClr val="bg1"/>
                </a:solidFill>
              </a:rPr>
              <a:t> due to irreversible cell membrane alteration. </a:t>
            </a:r>
          </a:p>
          <a:p>
            <a:r>
              <a:rPr lang="en-US" sz="2400" b="1" dirty="0" smtClean="0">
                <a:solidFill>
                  <a:schemeClr val="bg1"/>
                </a:solidFill>
              </a:rPr>
              <a:t>Sickle </a:t>
            </a:r>
            <a:r>
              <a:rPr lang="en-US" sz="2400" b="1" dirty="0">
                <a:solidFill>
                  <a:schemeClr val="bg1"/>
                </a:solidFill>
              </a:rPr>
              <a:t>cells </a:t>
            </a:r>
            <a:r>
              <a:rPr lang="en-US" sz="2400" dirty="0">
                <a:solidFill>
                  <a:schemeClr val="bg1"/>
                </a:solidFill>
              </a:rPr>
              <a:t>- elongated RBC with sharp double points in U, L or S shapes due to an abnormal hemoglobin. </a:t>
            </a:r>
          </a:p>
        </p:txBody>
      </p:sp>
    </p:spTree>
    <p:extLst>
      <p:ext uri="{BB962C8B-B14F-4D97-AF65-F5344CB8AC3E}">
        <p14:creationId xmlns:p14="http://schemas.microsoft.com/office/powerpoint/2010/main" val="1905878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Monocytes vs Macrophages in Body Fluids</a:t>
            </a:r>
            <a:endParaRPr lang="en-US" dirty="0"/>
          </a:p>
        </p:txBody>
      </p:sp>
      <p:pic>
        <p:nvPicPr>
          <p:cNvPr id="4" name="Content Placeholder 3" descr="U:\HEME\MACRO VS MONO MAR 2016.jpg"/>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l="15921" t="9873" r="12357" b="1988"/>
          <a:stretch/>
        </p:blipFill>
        <p:spPr bwMode="auto">
          <a:xfrm>
            <a:off x="404564" y="1690688"/>
            <a:ext cx="5310436" cy="4591180"/>
          </a:xfrm>
          <a:prstGeom prst="rect">
            <a:avLst/>
          </a:prstGeom>
          <a:noFill/>
          <a:ln>
            <a:noFill/>
          </a:ln>
          <a:extLst>
            <a:ext uri="{53640926-AAD7-44D8-BBD7-CCE9431645EC}">
              <a14:shadowObscured xmlns:a14="http://schemas.microsoft.com/office/drawing/2010/main"/>
            </a:ext>
          </a:extLst>
        </p:spPr>
      </p:pic>
      <p:pic>
        <p:nvPicPr>
          <p:cNvPr id="5" name="Picture 4" descr="U:\HEME\MACRO VS MONO 2 MAR 2016.jpg"/>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25556" t="4488" r="4314" b="-892"/>
          <a:stretch/>
        </p:blipFill>
        <p:spPr bwMode="auto">
          <a:xfrm>
            <a:off x="6286182" y="1690688"/>
            <a:ext cx="4978718" cy="4684712"/>
          </a:xfrm>
          <a:prstGeom prst="rect">
            <a:avLst/>
          </a:prstGeom>
          <a:noFill/>
          <a:ln>
            <a:noFill/>
          </a:ln>
          <a:extLst>
            <a:ext uri="{53640926-AAD7-44D8-BBD7-CCE9431645EC}">
              <a14:shadowObscured xmlns:a14="http://schemas.microsoft.com/office/drawing/2010/main"/>
            </a:ext>
          </a:extLst>
        </p:spPr>
      </p:pic>
      <p:cxnSp>
        <p:nvCxnSpPr>
          <p:cNvPr id="7" name="Straight Arrow Connector 6"/>
          <p:cNvCxnSpPr/>
          <p:nvPr/>
        </p:nvCxnSpPr>
        <p:spPr>
          <a:xfrm flipH="1" flipV="1">
            <a:off x="3327400" y="3073400"/>
            <a:ext cx="933450" cy="444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806700" y="5448300"/>
            <a:ext cx="787400" cy="76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77273" y="2051328"/>
            <a:ext cx="2503736" cy="369332"/>
          </a:xfrm>
          <a:prstGeom prst="rect">
            <a:avLst/>
          </a:prstGeom>
          <a:noFill/>
          <a:ln>
            <a:solidFill>
              <a:schemeClr val="tx1"/>
            </a:solidFill>
          </a:ln>
        </p:spPr>
        <p:txBody>
          <a:bodyPr wrap="square" rtlCol="0">
            <a:spAutoFit/>
          </a:bodyPr>
          <a:lstStyle/>
          <a:p>
            <a:r>
              <a:rPr lang="en-US" dirty="0" smtClean="0"/>
              <a:t>Real images from BF QA</a:t>
            </a:r>
            <a:endParaRPr lang="en-US" dirty="0"/>
          </a:p>
        </p:txBody>
      </p:sp>
      <p:sp>
        <p:nvSpPr>
          <p:cNvPr id="11" name="TextBox 10"/>
          <p:cNvSpPr txBox="1"/>
          <p:nvPr/>
        </p:nvSpPr>
        <p:spPr>
          <a:xfrm>
            <a:off x="3594100" y="5249108"/>
            <a:ext cx="1333500" cy="369332"/>
          </a:xfrm>
          <a:prstGeom prst="rect">
            <a:avLst/>
          </a:prstGeom>
          <a:noFill/>
        </p:spPr>
        <p:txBody>
          <a:bodyPr wrap="square" rtlCol="0">
            <a:spAutoFit/>
          </a:bodyPr>
          <a:lstStyle/>
          <a:p>
            <a:r>
              <a:rPr lang="en-US" dirty="0" smtClean="0"/>
              <a:t>Monocyte</a:t>
            </a:r>
            <a:endParaRPr lang="en-US" dirty="0"/>
          </a:p>
        </p:txBody>
      </p:sp>
      <p:sp>
        <p:nvSpPr>
          <p:cNvPr id="13" name="TextBox 12"/>
          <p:cNvSpPr txBox="1"/>
          <p:nvPr/>
        </p:nvSpPr>
        <p:spPr>
          <a:xfrm>
            <a:off x="3794125" y="3483392"/>
            <a:ext cx="1571625" cy="369332"/>
          </a:xfrm>
          <a:prstGeom prst="rect">
            <a:avLst/>
          </a:prstGeom>
          <a:noFill/>
        </p:spPr>
        <p:txBody>
          <a:bodyPr wrap="square" rtlCol="0">
            <a:spAutoFit/>
          </a:bodyPr>
          <a:lstStyle/>
          <a:p>
            <a:r>
              <a:rPr lang="en-US" dirty="0" smtClean="0"/>
              <a:t>Macrophage</a:t>
            </a:r>
            <a:endParaRPr lang="en-US" dirty="0"/>
          </a:p>
        </p:txBody>
      </p:sp>
      <p:cxnSp>
        <p:nvCxnSpPr>
          <p:cNvPr id="15" name="Straight Arrow Connector 14"/>
          <p:cNvCxnSpPr/>
          <p:nvPr/>
        </p:nvCxnSpPr>
        <p:spPr>
          <a:xfrm flipV="1">
            <a:off x="8382000" y="5130800"/>
            <a:ext cx="736600" cy="11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382000" y="3295650"/>
            <a:ext cx="0" cy="781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96292" y="4014788"/>
            <a:ext cx="1704816" cy="369332"/>
          </a:xfrm>
          <a:prstGeom prst="rect">
            <a:avLst/>
          </a:prstGeom>
          <a:noFill/>
        </p:spPr>
        <p:txBody>
          <a:bodyPr wrap="square" rtlCol="0">
            <a:spAutoFit/>
          </a:bodyPr>
          <a:lstStyle/>
          <a:p>
            <a:r>
              <a:rPr lang="en-US" dirty="0" smtClean="0"/>
              <a:t>Macrophage</a:t>
            </a:r>
            <a:endParaRPr lang="en-US" dirty="0"/>
          </a:p>
        </p:txBody>
      </p:sp>
    </p:spTree>
    <p:extLst>
      <p:ext uri="{BB962C8B-B14F-4D97-AF65-F5344CB8AC3E}">
        <p14:creationId xmlns:p14="http://schemas.microsoft.com/office/powerpoint/2010/main" val="413972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 Microscopic: Different Forms of Yeast</a:t>
            </a:r>
            <a:endParaRPr lang="en-US" dirty="0"/>
          </a:p>
        </p:txBody>
      </p:sp>
      <p:sp>
        <p:nvSpPr>
          <p:cNvPr id="7" name="TextBox 6"/>
          <p:cNvSpPr txBox="1"/>
          <p:nvPr/>
        </p:nvSpPr>
        <p:spPr>
          <a:xfrm>
            <a:off x="6914368" y="2029216"/>
            <a:ext cx="5110618" cy="3416320"/>
          </a:xfrm>
          <a:prstGeom prst="rect">
            <a:avLst/>
          </a:prstGeom>
          <a:noFill/>
        </p:spPr>
        <p:txBody>
          <a:bodyPr wrap="square" rtlCol="0">
            <a:spAutoFit/>
          </a:bodyPr>
          <a:lstStyle/>
          <a:p>
            <a:r>
              <a:rPr lang="en-US" dirty="0"/>
              <a:t>The most common yeast seen in urine is Candida </a:t>
            </a:r>
            <a:r>
              <a:rPr lang="en-US" dirty="0" err="1"/>
              <a:t>albicans</a:t>
            </a:r>
            <a:r>
              <a:rPr lang="en-US" dirty="0"/>
              <a:t>. The yeast may be seen in budding or non-budding forms and may show </a:t>
            </a:r>
            <a:r>
              <a:rPr lang="en-US" dirty="0" err="1"/>
              <a:t>pseudohyphae</a:t>
            </a:r>
            <a:r>
              <a:rPr lang="en-US" dirty="0"/>
              <a:t> formation</a:t>
            </a:r>
            <a:r>
              <a:rPr lang="en-US" dirty="0" smtClean="0"/>
              <a:t>.</a:t>
            </a:r>
          </a:p>
          <a:p>
            <a:endParaRPr lang="en-US" dirty="0"/>
          </a:p>
          <a:p>
            <a:r>
              <a:rPr lang="en-US" b="1" dirty="0"/>
              <a:t>ALERT:</a:t>
            </a:r>
            <a:r>
              <a:rPr lang="en-US" dirty="0"/>
              <a:t> Non-budding forms may be confused with red blood cells. Yeast and red blood cells can be differentiated by using dilute acetic acid which will lyse the red blood cells but leave the yeast intact. Yeast can also be confused with the dumbbell forms of calcium oxalate crystals and calcium carbonate crystals</a:t>
            </a:r>
          </a:p>
        </p:txBody>
      </p:sp>
      <p:pic>
        <p:nvPicPr>
          <p:cNvPr id="4" name="Content Placeholder 3"/>
          <p:cNvPicPr>
            <a:picLocks noGrp="1" noChangeAspect="1"/>
          </p:cNvPicPr>
          <p:nvPr>
            <p:ph idx="1"/>
          </p:nvPr>
        </p:nvPicPr>
        <p:blipFill>
          <a:blip r:embed="rId2"/>
          <a:stretch>
            <a:fillRect/>
          </a:stretch>
        </p:blipFill>
        <p:spPr>
          <a:xfrm>
            <a:off x="6083301" y="3988595"/>
            <a:ext cx="25397" cy="25397"/>
          </a:xfrm>
          <a:prstGeom prst="rect">
            <a:avLst/>
          </a:prstGeom>
        </p:spPr>
      </p:pic>
      <p:pic>
        <p:nvPicPr>
          <p:cNvPr id="5" name="Picture 4"/>
          <p:cNvPicPr>
            <a:picLocks noChangeAspect="1"/>
          </p:cNvPicPr>
          <p:nvPr/>
        </p:nvPicPr>
        <p:blipFill>
          <a:blip r:embed="rId3"/>
          <a:stretch>
            <a:fillRect/>
          </a:stretch>
        </p:blipFill>
        <p:spPr>
          <a:xfrm>
            <a:off x="6076931" y="3409963"/>
            <a:ext cx="38138" cy="3807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43" y="1601391"/>
            <a:ext cx="4825201" cy="4825201"/>
          </a:xfrm>
          <a:prstGeom prst="rect">
            <a:avLst/>
          </a:prstGeom>
        </p:spPr>
      </p:pic>
      <p:cxnSp>
        <p:nvCxnSpPr>
          <p:cNvPr id="16" name="Straight Arrow Connector 15"/>
          <p:cNvCxnSpPr/>
          <p:nvPr/>
        </p:nvCxnSpPr>
        <p:spPr>
          <a:xfrm flipH="1">
            <a:off x="5032747" y="2329837"/>
            <a:ext cx="824719" cy="3169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47492" y="1815747"/>
            <a:ext cx="1021567" cy="830997"/>
          </a:xfrm>
          <a:prstGeom prst="rect">
            <a:avLst/>
          </a:prstGeom>
          <a:noFill/>
        </p:spPr>
        <p:txBody>
          <a:bodyPr wrap="square" rtlCol="0">
            <a:spAutoFit/>
          </a:bodyPr>
          <a:lstStyle/>
          <a:p>
            <a:r>
              <a:rPr lang="en-US" sz="1600" dirty="0" smtClean="0"/>
              <a:t>Calcium Oxalate</a:t>
            </a:r>
          </a:p>
          <a:p>
            <a:r>
              <a:rPr lang="en-US" sz="1600" dirty="0" smtClean="0"/>
              <a:t>Crystals</a:t>
            </a:r>
            <a:endParaRPr lang="en-US" sz="1600" dirty="0"/>
          </a:p>
        </p:txBody>
      </p:sp>
      <p:cxnSp>
        <p:nvCxnSpPr>
          <p:cNvPr id="22" name="Straight Arrow Connector 21"/>
          <p:cNvCxnSpPr/>
          <p:nvPr/>
        </p:nvCxnSpPr>
        <p:spPr>
          <a:xfrm flipH="1" flipV="1">
            <a:off x="5232401" y="5562600"/>
            <a:ext cx="844530" cy="2159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5857466" y="5778500"/>
            <a:ext cx="1492231" cy="338554"/>
          </a:xfrm>
          <a:prstGeom prst="rect">
            <a:avLst/>
          </a:prstGeom>
          <a:noFill/>
        </p:spPr>
        <p:txBody>
          <a:bodyPr wrap="square" rtlCol="0">
            <a:spAutoFit/>
          </a:bodyPr>
          <a:lstStyle/>
          <a:p>
            <a:r>
              <a:rPr lang="en-US" sz="1600" dirty="0" smtClean="0"/>
              <a:t>Red Blood Cells</a:t>
            </a:r>
            <a:endParaRPr lang="en-US" sz="1600" dirty="0"/>
          </a:p>
        </p:txBody>
      </p:sp>
      <p:cxnSp>
        <p:nvCxnSpPr>
          <p:cNvPr id="26" name="Straight Arrow Connector 25"/>
          <p:cNvCxnSpPr/>
          <p:nvPr/>
        </p:nvCxnSpPr>
        <p:spPr>
          <a:xfrm>
            <a:off x="508859" y="2857622"/>
            <a:ext cx="749300" cy="2893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133350" y="2488290"/>
            <a:ext cx="704850" cy="369332"/>
          </a:xfrm>
          <a:prstGeom prst="rect">
            <a:avLst/>
          </a:prstGeom>
          <a:noFill/>
        </p:spPr>
        <p:txBody>
          <a:bodyPr wrap="square" rtlCol="0">
            <a:spAutoFit/>
          </a:bodyPr>
          <a:lstStyle/>
          <a:p>
            <a:r>
              <a:rPr lang="en-US" dirty="0" smtClean="0"/>
              <a:t>Yeast</a:t>
            </a:r>
            <a:endParaRPr lang="en-US" dirty="0"/>
          </a:p>
        </p:txBody>
      </p:sp>
    </p:spTree>
    <p:extLst>
      <p:ext uri="{BB962C8B-B14F-4D97-AF65-F5344CB8AC3E}">
        <p14:creationId xmlns:p14="http://schemas.microsoft.com/office/powerpoint/2010/main" val="2644600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UA Microscopic: Uric Acid Crystals</a:t>
            </a:r>
            <a:endParaRPr lang="en-US" dirty="0"/>
          </a:p>
        </p:txBody>
      </p:sp>
      <p:sp>
        <p:nvSpPr>
          <p:cNvPr id="13" name="Rectangle 12"/>
          <p:cNvSpPr/>
          <p:nvPr/>
        </p:nvSpPr>
        <p:spPr>
          <a:xfrm>
            <a:off x="838200" y="1180862"/>
            <a:ext cx="9385300" cy="646331"/>
          </a:xfrm>
          <a:prstGeom prst="rect">
            <a:avLst/>
          </a:prstGeom>
        </p:spPr>
        <p:txBody>
          <a:bodyPr wrap="square">
            <a:spAutoFit/>
          </a:bodyPr>
          <a:lstStyle/>
          <a:p>
            <a:r>
              <a:rPr lang="en-US" dirty="0" smtClean="0"/>
              <a:t>Uric Acid Crystals can </a:t>
            </a:r>
            <a:r>
              <a:rPr lang="en-US" dirty="0"/>
              <a:t>be found in multiple forms as shown here. They are often brown in color. Uric acid crystals are highly birefringent and can be easily seen with polarized light.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47109"/>
            <a:ext cx="4521200" cy="455528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47110"/>
            <a:ext cx="4038600" cy="4555289"/>
          </a:xfrm>
          <a:prstGeom prst="rect">
            <a:avLst/>
          </a:prstGeom>
        </p:spPr>
      </p:pic>
      <p:sp>
        <p:nvSpPr>
          <p:cNvPr id="10" name="TextBox 9"/>
          <p:cNvSpPr txBox="1"/>
          <p:nvPr/>
        </p:nvSpPr>
        <p:spPr>
          <a:xfrm>
            <a:off x="8915400" y="2171700"/>
            <a:ext cx="1701800" cy="646331"/>
          </a:xfrm>
          <a:prstGeom prst="rect">
            <a:avLst/>
          </a:prstGeom>
          <a:noFill/>
        </p:spPr>
        <p:txBody>
          <a:bodyPr wrap="square" rtlCol="0">
            <a:spAutoFit/>
          </a:bodyPr>
          <a:lstStyle/>
          <a:p>
            <a:r>
              <a:rPr lang="en-US" dirty="0" smtClean="0"/>
              <a:t>Diamond and Barrel Form</a:t>
            </a:r>
            <a:endParaRPr lang="en-US" dirty="0"/>
          </a:p>
        </p:txBody>
      </p:sp>
    </p:spTree>
    <p:extLst>
      <p:ext uri="{BB962C8B-B14F-4D97-AF65-F5344CB8AC3E}">
        <p14:creationId xmlns:p14="http://schemas.microsoft.com/office/powerpoint/2010/main" val="4056834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895</Words>
  <Application>Microsoft Office PowerPoint</Application>
  <PresentationFormat>Widescreen</PresentationFormat>
  <Paragraphs>91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MARCH 2016 HEMATOLOGY QA CHALLENGE REVIEW</vt:lpstr>
      <vt:lpstr>QA1: Myeloproliferative Disorder (Blasts) </vt:lpstr>
      <vt:lpstr>QA2: Acute Myeloid Leukemia (AML)</vt:lpstr>
      <vt:lpstr>QA2: Blasts</vt:lpstr>
      <vt:lpstr>Platelet Estimates</vt:lpstr>
      <vt:lpstr>MACL RBC Morphology Terms:</vt:lpstr>
      <vt:lpstr>Monocytes vs Macrophages in Body Fluids</vt:lpstr>
      <vt:lpstr>Urine Microscopic: Different Forms of Yeast</vt:lpstr>
      <vt:lpstr>UA Microscopic: Uric Acid Crystals</vt:lpstr>
      <vt:lpstr>More Uric Acid Examples…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HEMATOLOGY QA CHALLENGE REVIEW</dc:title>
  <dc:creator>Aleksandrova, Mariya A</dc:creator>
  <cp:lastModifiedBy>Hemersbach,  Amanda L</cp:lastModifiedBy>
  <cp:revision>75</cp:revision>
  <dcterms:created xsi:type="dcterms:W3CDTF">2014-04-25T14:08:04Z</dcterms:created>
  <dcterms:modified xsi:type="dcterms:W3CDTF">2016-05-06T13:12:07Z</dcterms:modified>
</cp:coreProperties>
</file>