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62"/>
  </p:notesMasterIdLst>
  <p:sldIdLst>
    <p:sldId id="277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CFABE-CB54-4EF9-AAAB-1AA20C427F0A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B2F9C-E509-4A51-AAE6-36139712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9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963B7B8-A901-4C40-B74A-D2B89971158C}" type="datetime1">
              <a:rPr lang="en-US" smtClean="0">
                <a:solidFill>
                  <a:prstClr val="black"/>
                </a:solidFill>
              </a:rPr>
              <a:pPr/>
              <a:t>4/14/2017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F43B6-3E55-48DF-BBF4-D97641FB43F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8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0FDC50D-42B5-4729-9352-21B5D44A5D85}" type="datetime1">
              <a:rPr lang="en-US" smtClean="0"/>
              <a:t>4/14/2017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F43B6-3E55-48DF-BBF4-D97641FB43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1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FB74-21B8-41EF-949D-FF1549D982A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06D-4373-49F4-831B-36BEAC1A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FB74-21B8-41EF-949D-FF1549D982A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06D-4373-49F4-831B-36BEAC1A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9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FB74-21B8-41EF-949D-FF1549D982A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06D-4373-49F4-831B-36BEAC1A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4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FB74-21B8-41EF-949D-FF1549D982A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06D-4373-49F4-831B-36BEAC1A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9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FB74-21B8-41EF-949D-FF1549D982A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06D-4373-49F4-831B-36BEAC1A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6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FB74-21B8-41EF-949D-FF1549D982A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06D-4373-49F4-831B-36BEAC1A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3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FB74-21B8-41EF-949D-FF1549D982A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06D-4373-49F4-831B-36BEAC1A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2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FB74-21B8-41EF-949D-FF1549D982A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06D-4373-49F4-831B-36BEAC1A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1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FB74-21B8-41EF-949D-FF1549D982A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06D-4373-49F4-831B-36BEAC1A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FB74-21B8-41EF-949D-FF1549D982A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06D-4373-49F4-831B-36BEAC1A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9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FB74-21B8-41EF-949D-FF1549D982A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506D-4373-49F4-831B-36BEAC1A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7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FB74-21B8-41EF-949D-FF1549D982A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A506D-4373-49F4-831B-36BEAC1A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9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Sunquest - GUI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Inquiry, Printing, Order Entry, Order Receipt</a:t>
            </a:r>
          </a:p>
          <a:p>
            <a:r>
              <a:rPr lang="en-US" dirty="0" smtClean="0"/>
              <a:t>Label Printing, Credit</a:t>
            </a:r>
          </a:p>
          <a:p>
            <a:r>
              <a:rPr lang="en-US" dirty="0" smtClean="0"/>
              <a:t>Transition of functions to the Sunquest GUI platform.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74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3004"/>
          </a:xfrm>
        </p:spPr>
        <p:txBody>
          <a:bodyPr/>
          <a:lstStyle/>
          <a:p>
            <a:r>
              <a:rPr lang="en-US" b="1" dirty="0" smtClean="0"/>
              <a:t>Inquiry / Printing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458" y="1600200"/>
            <a:ext cx="10833904" cy="4709160"/>
          </a:xfrm>
        </p:spPr>
        <p:txBody>
          <a:bodyPr/>
          <a:lstStyle/>
          <a:p>
            <a:r>
              <a:rPr lang="en-US" dirty="0" smtClean="0"/>
              <a:t>1. Highlight correct patient (mouse or arrow keys)</a:t>
            </a:r>
          </a:p>
          <a:p>
            <a:r>
              <a:rPr lang="en-US" dirty="0" smtClean="0"/>
              <a:t>2. Adjust search parameters as </a:t>
            </a:r>
            <a:r>
              <a:rPr lang="en-US" dirty="0" smtClean="0"/>
              <a:t>necessary </a:t>
            </a:r>
          </a:p>
          <a:p>
            <a:pPr lvl="1"/>
            <a:r>
              <a:rPr lang="en-US" dirty="0" smtClean="0"/>
              <a:t>(select specific events or date ranges, search for specific test codes)</a:t>
            </a:r>
            <a:endParaRPr lang="en-US" dirty="0" smtClean="0"/>
          </a:p>
          <a:p>
            <a:r>
              <a:rPr lang="en-US" dirty="0" smtClean="0"/>
              <a:t>3. Click Get Results 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3415989"/>
            <a:ext cx="7391400" cy="3420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0" y="3581400"/>
            <a:ext cx="67818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09646" y="5318760"/>
            <a:ext cx="2819400" cy="128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924800" y="6096000"/>
            <a:ext cx="533400" cy="5909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00046" y="3267753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4846637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2.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4400" y="566928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3.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8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Inquiry / Printing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Pending/Completed results displayed.</a:t>
            </a:r>
          </a:p>
          <a:p>
            <a:r>
              <a:rPr lang="en-US" dirty="0" smtClean="0"/>
              <a:t>Use tabs to display General Lab, Microbiology, and Blood Bank results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“Sun” on tab indicates results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657600"/>
            <a:ext cx="71628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019063" y="3288175"/>
            <a:ext cx="7620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5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Inquiry / Printing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965" y="2199190"/>
            <a:ext cx="11493660" cy="4110170"/>
          </a:xfrm>
        </p:spPr>
        <p:txBody>
          <a:bodyPr/>
          <a:lstStyle/>
          <a:p>
            <a:r>
              <a:rPr lang="en-US" dirty="0" smtClean="0"/>
              <a:t>Action buttons displayed at bottom of screen.</a:t>
            </a:r>
          </a:p>
          <a:p>
            <a:pPr lvl="1"/>
            <a:r>
              <a:rPr lang="en-US" dirty="0" smtClean="0"/>
              <a:t>Query – Returns to the current query.  Adjust search parameters.  Search new patient.</a:t>
            </a:r>
          </a:p>
          <a:p>
            <a:pPr lvl="1"/>
            <a:r>
              <a:rPr lang="en-US" dirty="0" smtClean="0"/>
              <a:t>Print Detail – Prints Displayed results detail.</a:t>
            </a:r>
          </a:p>
          <a:p>
            <a:pPr lvl="1"/>
            <a:r>
              <a:rPr lang="en-US" dirty="0" smtClean="0"/>
              <a:t>Print/Fax Interims – Send report to desired printer/fax</a:t>
            </a:r>
          </a:p>
          <a:p>
            <a:pPr lvl="1"/>
            <a:r>
              <a:rPr lang="en-US" dirty="0" smtClean="0"/>
              <a:t>Exit – Exit Laboratory Inquiry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648200"/>
            <a:ext cx="5029201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78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Print Detail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Document </a:t>
            </a:r>
            <a:r>
              <a:rPr lang="en-US" dirty="0" smtClean="0"/>
              <a:t>Printer</a:t>
            </a:r>
          </a:p>
          <a:p>
            <a:pPr lvl="1"/>
            <a:r>
              <a:rPr lang="en-US" dirty="0" smtClean="0"/>
              <a:t>This </a:t>
            </a:r>
            <a:r>
              <a:rPr lang="en-US" dirty="0" smtClean="0"/>
              <a:t>will be the list of printers associated with your MACL profile, follow on screen instructions to add printers as needed.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-617"/>
          <a:stretch/>
        </p:blipFill>
        <p:spPr>
          <a:xfrm>
            <a:off x="3505200" y="2978382"/>
            <a:ext cx="5486876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3618054"/>
            <a:ext cx="16764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64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Print Detail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 Report –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985" y="2209800"/>
            <a:ext cx="8590030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9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Print / Fax Interims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709160"/>
          </a:xfrm>
        </p:spPr>
        <p:txBody>
          <a:bodyPr/>
          <a:lstStyle/>
          <a:p>
            <a:r>
              <a:rPr lang="en-US" dirty="0" smtClean="0"/>
              <a:t>Select Printer/Fax </a:t>
            </a:r>
            <a:r>
              <a:rPr lang="en-US" dirty="0" smtClean="0"/>
              <a:t>Device</a:t>
            </a:r>
          </a:p>
          <a:p>
            <a:pPr lvl="1"/>
            <a:r>
              <a:rPr lang="en-US" dirty="0" smtClean="0"/>
              <a:t>This will be the </a:t>
            </a:r>
            <a:r>
              <a:rPr lang="en-US" dirty="0" err="1" smtClean="0"/>
              <a:t>Sunqest</a:t>
            </a:r>
            <a:r>
              <a:rPr lang="en-US" dirty="0" smtClean="0"/>
              <a:t> printer number or Fax Server Number</a:t>
            </a:r>
            <a:endParaRPr lang="en-US" dirty="0" smtClean="0"/>
          </a:p>
          <a:p>
            <a:r>
              <a:rPr lang="en-US" dirty="0" smtClean="0"/>
              <a:t>Enter Device and press Tab or search for </a:t>
            </a:r>
            <a:r>
              <a:rPr lang="en-US" dirty="0" smtClean="0"/>
              <a:t>Device</a:t>
            </a:r>
          </a:p>
          <a:p>
            <a:pPr lvl="1"/>
            <a:r>
              <a:rPr lang="en-US" dirty="0" smtClean="0"/>
              <a:t>The magnifying glass signals a search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974" y="3356659"/>
            <a:ext cx="2743438" cy="3415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543" y="3356659"/>
            <a:ext cx="2688569" cy="33648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305800" y="3665966"/>
            <a:ext cx="609600" cy="6681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24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Print / Fax Interims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458200" cy="4709160"/>
          </a:xfrm>
        </p:spPr>
        <p:txBody>
          <a:bodyPr/>
          <a:lstStyle/>
          <a:p>
            <a:r>
              <a:rPr lang="en-US" dirty="0" smtClean="0"/>
              <a:t>Device Search-</a:t>
            </a:r>
          </a:p>
          <a:p>
            <a:pPr lvl="1"/>
            <a:r>
              <a:rPr lang="en-US" dirty="0" smtClean="0"/>
              <a:t>Enter code or Description and Click Search</a:t>
            </a:r>
          </a:p>
          <a:p>
            <a:pPr lvl="1"/>
            <a:r>
              <a:rPr lang="en-US" dirty="0" smtClean="0"/>
              <a:t>Alternatively, leave blank, click search, select from list</a:t>
            </a:r>
          </a:p>
          <a:p>
            <a:pPr lvl="1"/>
            <a:r>
              <a:rPr lang="en-US" dirty="0" smtClean="0"/>
              <a:t>Highlight device, click select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042" y="3510720"/>
            <a:ext cx="3657917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99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Print / Fax Interims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Click OK to print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Printing can be scheduled for a specific date and time in the bottom box.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1" y="1368750"/>
            <a:ext cx="3657917" cy="35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15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Printed Interim Report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743" y="1295400"/>
            <a:ext cx="874251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71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Print / Fax Interims - Fax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Fax Device – 2750</a:t>
            </a:r>
          </a:p>
          <a:p>
            <a:r>
              <a:rPr lang="en-US" dirty="0" smtClean="0"/>
              <a:t>Enter Fax number (area code required)</a:t>
            </a:r>
          </a:p>
          <a:p>
            <a:r>
              <a:rPr lang="en-US" dirty="0" smtClean="0"/>
              <a:t>Follow same printing instructions, including faxing at a specific date and 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188" y="3795474"/>
            <a:ext cx="3316511" cy="2743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95474"/>
            <a:ext cx="3581400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4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Transitioning to GUI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38" y="2037145"/>
            <a:ext cx="11609408" cy="4467828"/>
          </a:xfrm>
        </p:spPr>
        <p:txBody>
          <a:bodyPr>
            <a:normAutofit/>
          </a:bodyPr>
          <a:lstStyle/>
          <a:p>
            <a:r>
              <a:rPr lang="en-US" dirty="0" smtClean="0"/>
              <a:t>Single windows based platform for multiple functions</a:t>
            </a:r>
          </a:p>
          <a:p>
            <a:r>
              <a:rPr lang="en-US" dirty="0"/>
              <a:t>V</a:t>
            </a:r>
            <a:r>
              <a:rPr lang="en-US" dirty="0" smtClean="0"/>
              <a:t>ersion</a:t>
            </a:r>
            <a:r>
              <a:rPr lang="en-US" dirty="0" smtClean="0"/>
              <a:t> </a:t>
            </a:r>
            <a:r>
              <a:rPr lang="en-US" dirty="0"/>
              <a:t>of Sunquest called  the “Local SQ GUI (graphic user interface) 7.3</a:t>
            </a:r>
            <a:endParaRPr lang="en-US" dirty="0" smtClean="0"/>
          </a:p>
          <a:p>
            <a:r>
              <a:rPr lang="en-US" dirty="0" smtClean="0"/>
              <a:t>Patient Inquiry</a:t>
            </a:r>
          </a:p>
          <a:p>
            <a:r>
              <a:rPr lang="en-US" dirty="0" smtClean="0"/>
              <a:t>Result </a:t>
            </a:r>
            <a:r>
              <a:rPr lang="en-US" dirty="0" smtClean="0"/>
              <a:t>Printing/Faxing</a:t>
            </a:r>
          </a:p>
          <a:p>
            <a:r>
              <a:rPr lang="en-US" dirty="0" smtClean="0"/>
              <a:t>Order Entry</a:t>
            </a:r>
          </a:p>
          <a:p>
            <a:r>
              <a:rPr lang="en-US" dirty="0" smtClean="0"/>
              <a:t>Order/Specimen Receipt</a:t>
            </a:r>
          </a:p>
          <a:p>
            <a:r>
              <a:rPr lang="en-US" dirty="0" smtClean="0"/>
              <a:t>Reprint Labels</a:t>
            </a:r>
          </a:p>
          <a:p>
            <a:r>
              <a:rPr lang="en-US" dirty="0" smtClean="0"/>
              <a:t>Credit with or without results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98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Faxed Interim Report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157" y="1308369"/>
            <a:ext cx="8691687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70785" y="2187615"/>
            <a:ext cx="348301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Same Report format as the Printed Interim Report with an appropriate fax cover sheet.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80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Order Entry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Order Entry Icon</a:t>
            </a:r>
          </a:p>
          <a:p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Multiple look up options available for new or add-on orders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345630"/>
            <a:ext cx="8534400" cy="18289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86600" y="2971800"/>
            <a:ext cx="9144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174" y="4876801"/>
            <a:ext cx="3505200" cy="17973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00800" y="5080337"/>
            <a:ext cx="1143000" cy="11202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62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Order Entry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38" y="1371600"/>
            <a:ext cx="11250592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Enter Search Value, click Search (or press enter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Search Value is determined by the Lookup mode.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Select patient from displayed list.  (use mouse or arrow keys)</a:t>
            </a:r>
          </a:p>
          <a:p>
            <a:r>
              <a:rPr lang="en-US" dirty="0" smtClean="0"/>
              <a:t>Select Event (if more than one option available)</a:t>
            </a:r>
          </a:p>
          <a:p>
            <a:r>
              <a:rPr lang="en-US" dirty="0" smtClean="0"/>
              <a:t>Click Select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762" y="2053729"/>
            <a:ext cx="5486876" cy="2953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77200" y="2514601"/>
            <a:ext cx="236220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Options for creating a new patient or new episode, and modifying an event, and viewing inactive events are also available from this screen.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45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Order Entry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89" y="1600200"/>
            <a:ext cx="11273741" cy="4709160"/>
          </a:xfrm>
        </p:spPr>
        <p:txBody>
          <a:bodyPr/>
          <a:lstStyle/>
          <a:p>
            <a:r>
              <a:rPr lang="en-US" dirty="0" smtClean="0"/>
              <a:t>Previous patient button – redisplay previous Useful if ordering multiple accessions on a patient (e.g. Urine, Blood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Note: does not display until after a completed search</a:t>
            </a:r>
            <a:endParaRPr lang="en-US" dirty="0" smtClean="0"/>
          </a:p>
          <a:p>
            <a:r>
              <a:rPr lang="en-US" dirty="0" smtClean="0"/>
              <a:t>By Default HID Only – limit search to user default HID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64079"/>
          <a:stretch/>
        </p:blipFill>
        <p:spPr>
          <a:xfrm>
            <a:off x="3654018" y="4267201"/>
            <a:ext cx="6175783" cy="174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Existing Orders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prompt may display showing the orders already existing for a patient.</a:t>
            </a:r>
          </a:p>
          <a:p>
            <a:r>
              <a:rPr lang="en-US" dirty="0" smtClean="0"/>
              <a:t>Click “New Order” or press enter.</a:t>
            </a:r>
          </a:p>
          <a:p>
            <a:r>
              <a:rPr lang="en-US" dirty="0" smtClean="0"/>
              <a:t>If an add on to an existing order, select from the existing order list.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752600"/>
            <a:ext cx="4038600" cy="3962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105400" y="3657600"/>
            <a:ext cx="2895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61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Order Entry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Collect Time: Enter “N” or a future time to leave an accession unreceived.  If a previous time is entered for collection, the system will automatically receive the accession.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581400"/>
            <a:ext cx="2743200" cy="2584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166"/>
          <a:stretch/>
        </p:blipFill>
        <p:spPr>
          <a:xfrm>
            <a:off x="6248400" y="3581400"/>
            <a:ext cx="2895600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13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Order Entry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Test Codes (press tab between)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552561"/>
            <a:ext cx="7772400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2819400"/>
            <a:ext cx="16002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3352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5715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7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Order – Test Code 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in the order code box to access the search button.  Click on green </a:t>
            </a:r>
            <a:r>
              <a:rPr lang="en-US" dirty="0" smtClean="0"/>
              <a:t>magnifying glass search </a:t>
            </a:r>
            <a:r>
              <a:rPr lang="en-US" dirty="0" smtClean="0"/>
              <a:t>button.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819400"/>
            <a:ext cx="7315200" cy="16764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4267200" y="4114800"/>
            <a:ext cx="1524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222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Order Search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Search can be done by Code (Order Code) or Description (Order Name)</a:t>
            </a:r>
          </a:p>
          <a:p>
            <a:r>
              <a:rPr lang="en-US" dirty="0" smtClean="0"/>
              <a:t>Department </a:t>
            </a:r>
            <a:r>
              <a:rPr lang="en-US" dirty="0" smtClean="0"/>
              <a:t>can </a:t>
            </a:r>
            <a:r>
              <a:rPr lang="en-US" dirty="0" smtClean="0"/>
              <a:t>be filtered as well to </a:t>
            </a:r>
            <a:r>
              <a:rPr lang="en-US" dirty="0" smtClean="0"/>
              <a:t>limit returned results</a:t>
            </a:r>
            <a:endParaRPr lang="en-US" dirty="0" smtClean="0"/>
          </a:p>
          <a:p>
            <a:r>
              <a:rPr lang="en-US" dirty="0" smtClean="0"/>
              <a:t>Click Select after </a:t>
            </a:r>
            <a:r>
              <a:rPr lang="en-US" dirty="0" smtClean="0"/>
              <a:t>choosing (highlighting) </a:t>
            </a:r>
            <a:r>
              <a:rPr lang="en-US" dirty="0" smtClean="0"/>
              <a:t>the appropriate test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759634"/>
            <a:ext cx="4038600" cy="42070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72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Order Modifier - Priority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Modifiers or Priority codes are entered under the Modifier section.  There is also a look-up / search function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System automatically accesses Modifier box when TAB is pressed after entry of an Order Code</a:t>
            </a:r>
            <a:endParaRPr lang="en-US" dirty="0" smtClean="0"/>
          </a:p>
          <a:p>
            <a:r>
              <a:rPr lang="en-US" dirty="0" smtClean="0"/>
              <a:t>Priority codes should be entered first (i.e. S,X,A)</a:t>
            </a:r>
          </a:p>
          <a:p>
            <a:r>
              <a:rPr lang="en-US" dirty="0" smtClean="0"/>
              <a:t>A hyphen can be used to string together modifiers (i.e. S-CB1)</a:t>
            </a:r>
          </a:p>
          <a:p>
            <a:r>
              <a:rPr lang="en-US" dirty="0" smtClean="0"/>
              <a:t>A semi-colon can be used for free text (i.e. S-;Collect after transfusion)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676400"/>
            <a:ext cx="4343400" cy="4191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0" y="2362200"/>
            <a:ext cx="1600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382000" y="2743200"/>
            <a:ext cx="12954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01000" y="3581400"/>
            <a:ext cx="1676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Search button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8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SUNQUEST GUI ACCESS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is from the </a:t>
            </a:r>
            <a:r>
              <a:rPr lang="en-US" dirty="0" smtClean="0"/>
              <a:t>MACL </a:t>
            </a:r>
            <a:r>
              <a:rPr lang="en-US" dirty="0" smtClean="0"/>
              <a:t>desktop</a:t>
            </a:r>
          </a:p>
          <a:p>
            <a:r>
              <a:rPr lang="en-US" dirty="0" smtClean="0"/>
              <a:t>Double Click the Sunquest Gateway Icon</a:t>
            </a:r>
          </a:p>
          <a:p>
            <a:r>
              <a:rPr lang="en-US" dirty="0" smtClean="0"/>
              <a:t>Select work area CII (Indy) CIS (Evansville)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6" y="3607280"/>
            <a:ext cx="1511939" cy="232277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093215" y="4385084"/>
            <a:ext cx="742950" cy="857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987" y="4150721"/>
            <a:ext cx="2686075" cy="12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Ordering / Copy to Physician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Ordering physician is pulled from the Attending Physician 1 shown at the top of the screen or from the order interface.</a:t>
            </a:r>
          </a:p>
          <a:p>
            <a:r>
              <a:rPr lang="en-US" dirty="0" smtClean="0"/>
              <a:t>To change or search for a physician, click in the box requiring the data, and then click on the green search button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5600" y="1752600"/>
            <a:ext cx="3276600" cy="36576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5715000" y="2743200"/>
            <a:ext cx="11430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91200" y="3124200"/>
            <a:ext cx="10668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193174" y="4419600"/>
            <a:ext cx="4286492" cy="495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374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Select </a:t>
            </a:r>
            <a:r>
              <a:rPr lang="en-US" b="1" dirty="0" smtClean="0"/>
              <a:t>Physician – Search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by description (name) or code (physician number)</a:t>
            </a:r>
          </a:p>
          <a:p>
            <a:r>
              <a:rPr lang="en-US" dirty="0" smtClean="0"/>
              <a:t>Highlight and click Select to choose a physician and return that value to the previous screen</a:t>
            </a:r>
          </a:p>
          <a:p>
            <a:r>
              <a:rPr lang="en-US" dirty="0" smtClean="0"/>
              <a:t>The Detail button will show additional information if available (i.e. phone, fax)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752600"/>
            <a:ext cx="4038600" cy="411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791200" y="3429000"/>
            <a:ext cx="38862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159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Additional Prompts and Messages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your site (HID) uses “Phlebotomist Code” and “Workload Code”, these prompts will show.</a:t>
            </a:r>
          </a:p>
          <a:p>
            <a:r>
              <a:rPr lang="en-US" dirty="0" smtClean="0"/>
              <a:t>If a test has an associated message, it will display in a pop-up box which the user must acknowledge.</a:t>
            </a:r>
          </a:p>
          <a:p>
            <a:r>
              <a:rPr lang="en-US" dirty="0" smtClean="0"/>
              <a:t>Messages are recorded and can be viewed at the top of the screen.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7682" y="1556217"/>
            <a:ext cx="3124200" cy="18907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71982" y="2895600"/>
            <a:ext cx="2895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26" y="3581026"/>
            <a:ext cx="3976274" cy="29721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562600" y="3810000"/>
            <a:ext cx="17526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51967" y="5034022"/>
            <a:ext cx="2590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023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Saving an Order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7019"/>
            <a:ext cx="4724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Sunquest will automatically assign an accession number once the “Save” button is clicked.</a:t>
            </a:r>
          </a:p>
          <a:p>
            <a:r>
              <a:rPr lang="en-US" dirty="0" smtClean="0"/>
              <a:t>The “Patient Select” button will return to the patient section menu.</a:t>
            </a:r>
          </a:p>
          <a:p>
            <a:r>
              <a:rPr lang="en-US" dirty="0" smtClean="0"/>
              <a:t>View Blood Bank Data will open Blood Bank inquiry</a:t>
            </a:r>
          </a:p>
          <a:p>
            <a:r>
              <a:rPr lang="en-US" dirty="0" smtClean="0"/>
              <a:t>The “Clear” button will erase the form but keep the patient information.</a:t>
            </a:r>
          </a:p>
          <a:p>
            <a:r>
              <a:rPr lang="en-US" dirty="0" smtClean="0"/>
              <a:t>The “Exit” button will exit the Order Entry application.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600200"/>
            <a:ext cx="4343400" cy="4191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67600" y="5486400"/>
            <a:ext cx="762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525000" y="5486400"/>
            <a:ext cx="381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19800" y="2362200"/>
            <a:ext cx="1219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39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Saving an Order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Sunquest will automatically assign GenLab, Micro, and Blood Bank orders to separate accession number.</a:t>
            </a:r>
          </a:p>
          <a:p>
            <a:r>
              <a:rPr lang="en-US" dirty="0" smtClean="0"/>
              <a:t>However, Urine and Blood GenLab must be ordered separately in different order entry sessions.  After clicking save, the Previous Patient button can be used to start a new order quickly.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59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Microbiology Sources</a:t>
            </a:r>
            <a:br>
              <a:rPr lang="en-US" b="1" dirty="0" smtClean="0"/>
            </a:br>
            <a:r>
              <a:rPr lang="en-US" b="1" dirty="0" smtClean="0"/>
              <a:t>Ask at Order Entry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690688"/>
            <a:ext cx="9558759" cy="4709160"/>
          </a:xfrm>
        </p:spPr>
        <p:txBody>
          <a:bodyPr/>
          <a:lstStyle/>
          <a:p>
            <a:r>
              <a:rPr lang="en-US" dirty="0" smtClean="0"/>
              <a:t>If source data required, a pop up will open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applies to all test which have “Ask at Order Entry” requirements</a:t>
            </a:r>
            <a:endParaRPr lang="en-US" dirty="0" smtClean="0"/>
          </a:p>
          <a:p>
            <a:r>
              <a:rPr lang="en-US" dirty="0" smtClean="0"/>
              <a:t>Enter source code or use the code lookup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3124201"/>
            <a:ext cx="3657917" cy="2597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7" y="3124201"/>
            <a:ext cx="3809993" cy="259712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048000" y="2895600"/>
            <a:ext cx="9144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53000" y="4495800"/>
            <a:ext cx="914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943918" y="3505200"/>
            <a:ext cx="914083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00806" y="5867400"/>
            <a:ext cx="396239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Enter text, click search, highlight desired text from result box and click add to list, then click select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56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Ask at Order Entry – Free Text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a semi-colon if free text is needed</a:t>
            </a:r>
          </a:p>
          <a:p>
            <a:r>
              <a:rPr lang="en-US" dirty="0" smtClean="0"/>
              <a:t>All Microbiology, and some GenLab tests (time urine testing) will require Ask at Order Entry Results.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752600"/>
            <a:ext cx="4038600" cy="3505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52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Reprint Labels – Order Entry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Labels can be printed from the Order Entry screen.  Search by accession number.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667000"/>
            <a:ext cx="7162800" cy="36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01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Reprint Labels – Order Entry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884" y="1600200"/>
            <a:ext cx="9761316" cy="4709160"/>
          </a:xfrm>
        </p:spPr>
        <p:txBody>
          <a:bodyPr/>
          <a:lstStyle/>
          <a:p>
            <a:r>
              <a:rPr lang="en-US" dirty="0" smtClean="0"/>
              <a:t>Select Reprint Labels at the bottom of the screen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Popup will open to allow for selection of specific test codes to reprint, or to select all</a:t>
            </a:r>
          </a:p>
          <a:p>
            <a:r>
              <a:rPr lang="en-US" dirty="0" smtClean="0"/>
              <a:t>Default Printer will display, change as necessary</a:t>
            </a:r>
          </a:p>
          <a:p>
            <a:r>
              <a:rPr lang="en-US" dirty="0" smtClean="0"/>
              <a:t>Click Print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8065" t="75000"/>
          <a:stretch/>
        </p:blipFill>
        <p:spPr>
          <a:xfrm>
            <a:off x="5105400" y="2209800"/>
            <a:ext cx="4214552" cy="11887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09447" y="2880678"/>
            <a:ext cx="914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1" y="5181600"/>
            <a:ext cx="3657917" cy="15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18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Receipt / Modify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General Laboratory Icon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Select Order Receipt/Modify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313549"/>
            <a:ext cx="7162800" cy="1447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7800" y="2819400"/>
            <a:ext cx="609600" cy="753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380741"/>
            <a:ext cx="7162800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1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SUNQUEST GUI ACCESS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0219"/>
            <a:ext cx="8229600" cy="3531870"/>
          </a:xfrm>
        </p:spPr>
        <p:txBody>
          <a:bodyPr/>
          <a:lstStyle/>
          <a:p>
            <a:r>
              <a:rPr lang="en-US" sz="2200" dirty="0"/>
              <a:t>A login screen appears</a:t>
            </a:r>
          </a:p>
          <a:p>
            <a:pPr marL="438912" lvl="1" indent="0">
              <a:buNone/>
            </a:pPr>
            <a:r>
              <a:rPr lang="en-US" sz="2200" dirty="0"/>
              <a:t>NOTE: Caps Lock must be t</a:t>
            </a:r>
            <a:r>
              <a:rPr lang="en-US" sz="2200" dirty="0"/>
              <a:t>urned on</a:t>
            </a:r>
          </a:p>
          <a:p>
            <a:r>
              <a:rPr lang="en-US" sz="2200" dirty="0"/>
              <a:t>Login with Sunquest User ID and password. Lab Location is the same as Device location used to login to </a:t>
            </a:r>
            <a:r>
              <a:rPr lang="en-US" sz="2200" dirty="0"/>
              <a:t>Sunquest</a:t>
            </a:r>
          </a:p>
          <a:p>
            <a:pPr marL="438912" lvl="1" indent="0">
              <a:buNone/>
            </a:pPr>
            <a:endParaRPr lang="en-US" dirty="0" smtClean="0"/>
          </a:p>
          <a:p>
            <a:pPr marL="438912" lvl="1" indent="0">
              <a:buNone/>
            </a:pPr>
            <a:endParaRPr lang="en-US" dirty="0"/>
          </a:p>
        </p:txBody>
      </p:sp>
      <p:pic>
        <p:nvPicPr>
          <p:cNvPr id="5" name="Picture 4" descr="Sunquest Laborato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3365869"/>
            <a:ext cx="5929313" cy="30508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Order Access by Accession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Enter Accession number and Click “Get Patient” or press enter</a:t>
            </a:r>
          </a:p>
          <a:p>
            <a:r>
              <a:rPr lang="en-US" dirty="0" smtClean="0"/>
              <a:t>Patient lookup defaults to “Accession Number”; additional lookup options are available in the drop down menu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9094" y="1622612"/>
            <a:ext cx="4038600" cy="40161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46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Order Receipt / Modify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815" y="1690688"/>
            <a:ext cx="6030410" cy="4882683"/>
          </a:xfrm>
        </p:spPr>
        <p:txBody>
          <a:bodyPr>
            <a:normAutofit/>
          </a:bodyPr>
          <a:lstStyle/>
          <a:p>
            <a:r>
              <a:rPr lang="en-US" dirty="0" smtClean="0"/>
              <a:t>Click Display Orders or press enter.</a:t>
            </a:r>
          </a:p>
          <a:p>
            <a:r>
              <a:rPr lang="en-US" dirty="0" smtClean="0"/>
              <a:t>Clear settings will allow for a new search.</a:t>
            </a:r>
          </a:p>
          <a:p>
            <a:r>
              <a:rPr lang="en-US" dirty="0" smtClean="0"/>
              <a:t>Cancel will exit the Order Receipt function.</a:t>
            </a:r>
          </a:p>
          <a:p>
            <a:r>
              <a:rPr lang="en-US" dirty="0" smtClean="0"/>
              <a:t>Set Defaults will open a pop up box to allow for the setting of date, time and phlebotomist if required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Note: Do NOT set a default Receive Time.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63451" y="1467534"/>
            <a:ext cx="4038600" cy="22803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451" y="3874930"/>
            <a:ext cx="4038599" cy="266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91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Order Receipt / Modify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665" y="1825625"/>
            <a:ext cx="642394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Highlight accession requiring modification (if search not by accession)</a:t>
            </a:r>
          </a:p>
          <a:p>
            <a:r>
              <a:rPr lang="en-US" dirty="0" smtClean="0"/>
              <a:t>Change information as required.  Collection date/time, Receive date/time, modifier (priority), etc.  (Press tab to advance through fields)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9650" y="1690688"/>
            <a:ext cx="4038600" cy="4191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1" y="6416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59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Order Receipt / Modify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367" y="1825625"/>
            <a:ext cx="711843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Click “Reprint Labels” to generate the label reprint pop up box (as shown earlier)</a:t>
            </a:r>
          </a:p>
          <a:p>
            <a:r>
              <a:rPr lang="en-US" dirty="0" smtClean="0"/>
              <a:t>Click “Save” to receive the accession</a:t>
            </a:r>
          </a:p>
          <a:p>
            <a:r>
              <a:rPr lang="en-US" dirty="0" smtClean="0"/>
              <a:t>Click “Credit” to open the credit pop up </a:t>
            </a:r>
            <a:r>
              <a:rPr lang="en-US" dirty="0" smtClean="0"/>
              <a:t>box</a:t>
            </a:r>
          </a:p>
          <a:p>
            <a:pPr lvl="1"/>
            <a:r>
              <a:rPr lang="en-US" dirty="0" smtClean="0"/>
              <a:t>Use if the test will be received but not performed.</a:t>
            </a:r>
            <a:endParaRPr lang="en-US" dirty="0" smtClean="0"/>
          </a:p>
          <a:p>
            <a:r>
              <a:rPr lang="en-US" dirty="0" smtClean="0"/>
              <a:t>Click “Order Access” to return to the search screen.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29310" y="1825625"/>
            <a:ext cx="4038600" cy="4191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415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Microbiology Sources</a:t>
            </a:r>
            <a:br>
              <a:rPr lang="en-US" b="1" dirty="0" smtClean="0"/>
            </a:br>
            <a:r>
              <a:rPr lang="en-US" b="1" dirty="0" smtClean="0"/>
              <a:t>Ask at Order Entry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9752"/>
            <a:ext cx="8534400" cy="4709160"/>
          </a:xfrm>
        </p:spPr>
        <p:txBody>
          <a:bodyPr/>
          <a:lstStyle/>
          <a:p>
            <a:r>
              <a:rPr lang="en-US" dirty="0" smtClean="0"/>
              <a:t>If source data required, a pop up will open.</a:t>
            </a:r>
          </a:p>
          <a:p>
            <a:r>
              <a:rPr lang="en-US" dirty="0" smtClean="0"/>
              <a:t>Enter source code or use the code lookup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3124201"/>
            <a:ext cx="3657917" cy="2597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7" y="3124201"/>
            <a:ext cx="3809993" cy="259712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048000" y="2895600"/>
            <a:ext cx="9144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53000" y="4495800"/>
            <a:ext cx="914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943918" y="3505200"/>
            <a:ext cx="914083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00806" y="5867400"/>
            <a:ext cx="396239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Enter text, click search, highlight desired text from result box and click add to list, then click select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37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Ask at Order Entry – Free Text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9367" y="1825625"/>
            <a:ext cx="6250329" cy="4351338"/>
          </a:xfrm>
        </p:spPr>
        <p:txBody>
          <a:bodyPr/>
          <a:lstStyle/>
          <a:p>
            <a:r>
              <a:rPr lang="en-US" dirty="0" smtClean="0"/>
              <a:t>Use a semi-colon if free text is needed</a:t>
            </a:r>
          </a:p>
          <a:p>
            <a:r>
              <a:rPr lang="en-US" dirty="0" smtClean="0"/>
              <a:t>All Microbiology, and some GenLab tests (time urine testing) will require Ask at Order Entry Results.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5200" y="1825625"/>
            <a:ext cx="4038600" cy="3505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45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00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Order Access by Patient 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285" y="1825625"/>
            <a:ext cx="666701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Look up by patient ID to see all orders</a:t>
            </a:r>
          </a:p>
          <a:p>
            <a:r>
              <a:rPr lang="en-US" dirty="0" smtClean="0"/>
              <a:t>Displayed orders can be filtered by:</a:t>
            </a:r>
          </a:p>
          <a:p>
            <a:pPr lvl="1"/>
            <a:r>
              <a:rPr lang="en-US" dirty="0" smtClean="0"/>
              <a:t>All</a:t>
            </a:r>
          </a:p>
          <a:p>
            <a:pPr lvl="1"/>
            <a:r>
              <a:rPr lang="en-US" dirty="0" smtClean="0"/>
              <a:t>Unreceived (Restricted and/or Non-restricted)</a:t>
            </a:r>
          </a:p>
          <a:p>
            <a:pPr lvl="1"/>
            <a:r>
              <a:rPr lang="en-US" dirty="0" smtClean="0"/>
              <a:t>Received</a:t>
            </a:r>
          </a:p>
          <a:p>
            <a:r>
              <a:rPr lang="en-US" dirty="0" smtClean="0"/>
              <a:t>Displayed Orders can also be filtered by days of activity or specific date range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43800" y="1691472"/>
            <a:ext cx="4038600" cy="4267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0" y="2948772"/>
            <a:ext cx="2362200" cy="1752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18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Order Receipt by Patient 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367" y="1825625"/>
            <a:ext cx="6840638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Highlight accession to “receive”</a:t>
            </a:r>
          </a:p>
          <a:p>
            <a:r>
              <a:rPr lang="en-US" dirty="0" smtClean="0"/>
              <a:t>Restricted Accessions have an “N” (Nurse Collect) or “L” (Lab Collect) preceding </a:t>
            </a:r>
            <a:r>
              <a:rPr lang="en-US" dirty="0" smtClean="0"/>
              <a:t>them</a:t>
            </a:r>
          </a:p>
          <a:p>
            <a:pPr lvl="1"/>
            <a:r>
              <a:rPr lang="en-US" dirty="0" smtClean="0"/>
              <a:t>These are the “Unreceived” accessions.</a:t>
            </a:r>
            <a:endParaRPr lang="en-US" dirty="0" smtClean="0"/>
          </a:p>
          <a:p>
            <a:r>
              <a:rPr lang="en-US" dirty="0" smtClean="0"/>
              <a:t>Enter the necessary modifications to Collect date/time, Receive date/time, modifier code (priority), etc. (use tab to advance through fields, some will auto-populate)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26438" y="1836738"/>
            <a:ext cx="4267200" cy="43735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32539" y="4074641"/>
            <a:ext cx="2743200" cy="15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321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Order Receipt / Modify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666" y="1825625"/>
            <a:ext cx="678276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Click “Reprint Labels” to generate the label reprint pop up box (as shown earlier)</a:t>
            </a:r>
          </a:p>
          <a:p>
            <a:r>
              <a:rPr lang="en-US" dirty="0" smtClean="0"/>
              <a:t>Click “Save” to receive the accession</a:t>
            </a:r>
          </a:p>
          <a:p>
            <a:r>
              <a:rPr lang="en-US" dirty="0" smtClean="0"/>
              <a:t>Click “Credit” to open the credit pop up </a:t>
            </a:r>
            <a:r>
              <a:rPr lang="en-US" dirty="0" smtClean="0"/>
              <a:t>box</a:t>
            </a:r>
          </a:p>
          <a:p>
            <a:pPr lvl="1"/>
            <a:r>
              <a:rPr lang="en-US" dirty="0" smtClean="0"/>
              <a:t>Use if the test will be received but not tested.</a:t>
            </a:r>
            <a:endParaRPr lang="en-US" dirty="0" smtClean="0"/>
          </a:p>
          <a:p>
            <a:r>
              <a:rPr lang="en-US" dirty="0" smtClean="0"/>
              <a:t>Click “Order Access” to return to the search screen.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7345" y="1690688"/>
            <a:ext cx="4038600" cy="4191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48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008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Credit Options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2516" y="1825625"/>
            <a:ext cx="11539960" cy="4351338"/>
          </a:xfrm>
        </p:spPr>
        <p:txBody>
          <a:bodyPr/>
          <a:lstStyle/>
          <a:p>
            <a:r>
              <a:rPr lang="en-US" dirty="0" smtClean="0"/>
              <a:t>Credit can be performed under both the Order Receipt/Modify and Credit options in General Laboratory.</a:t>
            </a:r>
          </a:p>
          <a:p>
            <a:r>
              <a:rPr lang="en-US" dirty="0" smtClean="0"/>
              <a:t>Access the General Laboratory Icon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380" y="3581401"/>
            <a:ext cx="7163421" cy="14448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86400" y="4303838"/>
            <a:ext cx="533400" cy="649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2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Inquiry / Printing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Tabs will display access icons associated with a specific area.</a:t>
            </a:r>
          </a:p>
          <a:p>
            <a:r>
              <a:rPr lang="en-US" dirty="0" smtClean="0"/>
              <a:t>Access Laboratory Inquiry Icon from Lab tab.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505200"/>
            <a:ext cx="7162800" cy="205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81800" y="4343400"/>
            <a:ext cx="9144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761772" y="2801073"/>
            <a:ext cx="2754775" cy="12153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134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Credit – Order Receipt/Modify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42" y="1562099"/>
            <a:ext cx="11052858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Access patient accession number using the previously described methods of lookup.</a:t>
            </a:r>
          </a:p>
          <a:p>
            <a:r>
              <a:rPr lang="en-US" dirty="0" smtClean="0"/>
              <a:t>On the Order Receipt/Modification window, click “Credit”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27094"/>
            <a:ext cx="7924800" cy="1268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572001"/>
            <a:ext cx="4572000" cy="20272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34400" y="6096000"/>
            <a:ext cx="914400" cy="320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294471" y="4456253"/>
            <a:ext cx="1458410" cy="15221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335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Credit – Order Receipt / Modify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 up box opens displaying tests ordered.</a:t>
            </a:r>
          </a:p>
          <a:p>
            <a:r>
              <a:rPr lang="en-US" dirty="0" smtClean="0"/>
              <a:t>Select test to credit and click select.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3224514"/>
            <a:ext cx="586739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261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Credit – Order Receipt / Modify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the credit reason.  If reason code requires lookup, use the green lookup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92" t="3298" r="2084" b="5985"/>
          <a:stretch/>
        </p:blipFill>
        <p:spPr>
          <a:xfrm>
            <a:off x="2286000" y="2819400"/>
            <a:ext cx="3505200" cy="304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486400" y="2667000"/>
            <a:ext cx="12954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411" y="2814919"/>
            <a:ext cx="2808837" cy="30524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9400" y="5181600"/>
            <a:ext cx="2514600" cy="92333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Search box works the same as described in previous sections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140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Credit – Order Receipt / Modify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1" y="1825625"/>
            <a:ext cx="11458937" cy="4351338"/>
          </a:xfrm>
        </p:spPr>
        <p:txBody>
          <a:bodyPr/>
          <a:lstStyle/>
          <a:p>
            <a:r>
              <a:rPr lang="en-US" dirty="0" smtClean="0"/>
              <a:t>If results have been entered a popup will display.  Credit removing results is only allowed with Ask at Order Entry results (source codes, time duration, urine volume)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1" y="3657600"/>
            <a:ext cx="365791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162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Credit – Order Receipt / Modify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898248"/>
            <a:ext cx="11215869" cy="41825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Click SAVE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 the only credit option available under Order Receipt/Modify is to Remove Results.  This option should only be used for those tests being received which will not be performed</a:t>
            </a:r>
            <a:r>
              <a:rPr lang="en-US" dirty="0" smtClean="0"/>
              <a:t>. (This is the same as Function CR in the previous version of Sunquest)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439863"/>
            <a:ext cx="42672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484" y="5774952"/>
            <a:ext cx="3657917" cy="8108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9400" y="6103172"/>
            <a:ext cx="1066800" cy="373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60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Credit Only Option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Credit Window will open.  Enter Accession Number requiring credit. Press 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17638"/>
            <a:ext cx="7924800" cy="1096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562" y="3657601"/>
            <a:ext cx="5486876" cy="28343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1400" y="4495800"/>
            <a:ext cx="1752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711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Credit – Remove </a:t>
            </a:r>
            <a:r>
              <a:rPr lang="en-US" b="1" dirty="0" smtClean="0"/>
              <a:t>Results (CR)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15" y="1676400"/>
            <a:ext cx="9851985" cy="4709160"/>
          </a:xfrm>
        </p:spPr>
        <p:txBody>
          <a:bodyPr/>
          <a:lstStyle/>
          <a:p>
            <a:r>
              <a:rPr lang="en-US" dirty="0" smtClean="0"/>
              <a:t>Select desired credit mode. </a:t>
            </a:r>
          </a:p>
          <a:p>
            <a:r>
              <a:rPr lang="en-US" dirty="0" smtClean="0"/>
              <a:t>Select desired test to credit. Highlight test in list and click select.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200400"/>
            <a:ext cx="6019800" cy="3185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524001"/>
            <a:ext cx="3429000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194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Credit – Remove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Enter reason for credit. If credit code is unknown use the look up button as described in previous slides.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Click 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1" y="2819401"/>
            <a:ext cx="6095999" cy="278646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8686800" y="2819400"/>
            <a:ext cx="11430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43400" y="5410200"/>
            <a:ext cx="22098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38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Credit – Remove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results have been entered a popup will display.  Credit removing results is only allowed with Ask at Order Entry results (source codes, time duration, urine volume)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Credit Remove Results is used with unresulted tests and those tests with Ask at Order Entry results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58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1" y="3154680"/>
            <a:ext cx="365791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537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Credit – Retain </a:t>
            </a:r>
            <a:r>
              <a:rPr lang="en-US" b="1" dirty="0" smtClean="0"/>
              <a:t>Results (CRW)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59833"/>
          </a:xfrm>
        </p:spPr>
        <p:txBody>
          <a:bodyPr/>
          <a:lstStyle/>
          <a:p>
            <a:r>
              <a:rPr lang="en-US" dirty="0" smtClean="0"/>
              <a:t>Select Retain Results as the Credit Mode</a:t>
            </a:r>
          </a:p>
          <a:p>
            <a:pPr marL="137160" indent="0">
              <a:buNone/>
            </a:pPr>
            <a:endParaRPr lang="en-US" dirty="0" smtClean="0"/>
          </a:p>
          <a:p>
            <a:endParaRPr lang="en-US" dirty="0"/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en-US" dirty="0">
                <a:solidFill>
                  <a:srgbClr val="FF0000"/>
                </a:solidFill>
              </a:rPr>
              <a:t>If results have been reported and patient care decisions may have been made, modify the </a:t>
            </a:r>
            <a:r>
              <a:rPr lang="en-US" dirty="0" smtClean="0">
                <a:solidFill>
                  <a:srgbClr val="FF0000"/>
                </a:solidFill>
              </a:rPr>
              <a:t>reported result </a:t>
            </a:r>
            <a:r>
              <a:rPr lang="en-US" dirty="0">
                <a:solidFill>
                  <a:srgbClr val="FF0000"/>
                </a:solidFill>
              </a:rPr>
              <a:t>to reflect the reason for the credit and the call </a:t>
            </a:r>
            <a:r>
              <a:rPr lang="en-US" dirty="0" smtClean="0">
                <a:solidFill>
                  <a:srgbClr val="FF0000"/>
                </a:solidFill>
              </a:rPr>
              <a:t>information.  </a:t>
            </a:r>
            <a:r>
              <a:rPr lang="en-US" dirty="0">
                <a:solidFill>
                  <a:srgbClr val="FF0000"/>
                </a:solidFill>
              </a:rPr>
              <a:t>Then proceed to the </a:t>
            </a:r>
            <a:r>
              <a:rPr lang="en-US" dirty="0" smtClean="0">
                <a:solidFill>
                  <a:srgbClr val="FF0000"/>
                </a:solidFill>
              </a:rPr>
              <a:t>credit </a:t>
            </a:r>
            <a:r>
              <a:rPr lang="en-US" dirty="0">
                <a:solidFill>
                  <a:srgbClr val="FF0000"/>
                </a:solidFill>
              </a:rPr>
              <a:t>function.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1" y="2307221"/>
            <a:ext cx="3353091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1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Inquiry / Printing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9822084" cy="4378770"/>
          </a:xfrm>
        </p:spPr>
        <p:txBody>
          <a:bodyPr/>
          <a:lstStyle/>
          <a:p>
            <a:r>
              <a:rPr lang="en-US" dirty="0" smtClean="0"/>
              <a:t>Laboratory Inquiry can be set to automatically open upon log-in</a:t>
            </a:r>
          </a:p>
          <a:p>
            <a:r>
              <a:rPr lang="en-US" dirty="0" smtClean="0"/>
              <a:t>Click “Setting Tab” </a:t>
            </a:r>
            <a:r>
              <a:rPr lang="en-US" dirty="0" smtClean="0"/>
              <a:t>to open the Settings Window, then click “Startup</a:t>
            </a:r>
            <a:r>
              <a:rPr lang="en-US" dirty="0" smtClean="0"/>
              <a:t>” </a:t>
            </a:r>
            <a:r>
              <a:rPr lang="en-US" dirty="0" smtClean="0"/>
              <a:t>and check </a:t>
            </a:r>
            <a:r>
              <a:rPr lang="en-US" dirty="0" smtClean="0"/>
              <a:t>the box for Lab Inquiry and click “OK”</a:t>
            </a:r>
          </a:p>
          <a:p>
            <a:r>
              <a:rPr lang="en-US" dirty="0" smtClean="0"/>
              <a:t>Multiple functions can be set.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087" y="3873756"/>
            <a:ext cx="5925826" cy="29080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620000" y="3581400"/>
            <a:ext cx="9144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4600" y="5905818"/>
            <a:ext cx="2590800" cy="0"/>
          </a:xfrm>
          <a:prstGeom prst="straightConnector1">
            <a:avLst/>
          </a:prstGeom>
          <a:ln w="793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2949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Credit – Retain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desired test to credit.  Highlight test in list and click select.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Click 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759" y="2280922"/>
            <a:ext cx="3657917" cy="2182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1" y="4463479"/>
            <a:ext cx="3657917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9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Inquiry / Printing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drop menu to select the lookup mode.</a:t>
            </a:r>
          </a:p>
          <a:p>
            <a:r>
              <a:rPr lang="en-US" dirty="0" smtClean="0"/>
              <a:t>Enter Search Value</a:t>
            </a:r>
          </a:p>
          <a:p>
            <a:r>
              <a:rPr lang="en-US" dirty="0" smtClean="0"/>
              <a:t>Click Search  (or press Enter)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40" y="3733800"/>
            <a:ext cx="7223760" cy="129864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562600" y="3124200"/>
            <a:ext cx="45720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689464" y="3515509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06040" y="3733800"/>
            <a:ext cx="2301626" cy="11738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4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Inquiry / Printing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ID:</a:t>
            </a:r>
          </a:p>
          <a:p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Accession Number: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460" y="2133601"/>
            <a:ext cx="6779340" cy="2060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460" y="4953000"/>
            <a:ext cx="677934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2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Inquiry / Printing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Name: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Select Patient from displayed list using the mouse or arrow </a:t>
            </a:r>
            <a:r>
              <a:rPr lang="en-US" dirty="0" smtClean="0"/>
              <a:t>keys to highlight.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887D-57C1-4459-979D-07D44F36F12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286000"/>
            <a:ext cx="7010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7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2267</Words>
  <Application>Microsoft Office PowerPoint</Application>
  <PresentationFormat>Widescreen</PresentationFormat>
  <Paragraphs>353</Paragraphs>
  <Slides>60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Sunquest - GUI</vt:lpstr>
      <vt:lpstr>Transitioning to GUI</vt:lpstr>
      <vt:lpstr>SUNQUEST GUI ACCESS</vt:lpstr>
      <vt:lpstr>SUNQUEST GUI ACCESS</vt:lpstr>
      <vt:lpstr>Inquiry / Printing</vt:lpstr>
      <vt:lpstr>Inquiry / Printing</vt:lpstr>
      <vt:lpstr>Inquiry / Printing</vt:lpstr>
      <vt:lpstr>Inquiry / Printing</vt:lpstr>
      <vt:lpstr>Inquiry / Printing</vt:lpstr>
      <vt:lpstr>Inquiry / Printing</vt:lpstr>
      <vt:lpstr>Inquiry / Printing</vt:lpstr>
      <vt:lpstr>Inquiry / Printing</vt:lpstr>
      <vt:lpstr>Print Detail</vt:lpstr>
      <vt:lpstr>Print Detail</vt:lpstr>
      <vt:lpstr>Print / Fax Interims</vt:lpstr>
      <vt:lpstr>Print / Fax Interims</vt:lpstr>
      <vt:lpstr>Print / Fax Interims</vt:lpstr>
      <vt:lpstr>Printed Interim Report</vt:lpstr>
      <vt:lpstr>Print / Fax Interims - Fax</vt:lpstr>
      <vt:lpstr>Faxed Interim Report</vt:lpstr>
      <vt:lpstr>Order Entry</vt:lpstr>
      <vt:lpstr>Order Entry</vt:lpstr>
      <vt:lpstr>Order Entry</vt:lpstr>
      <vt:lpstr>Existing Orders</vt:lpstr>
      <vt:lpstr>Order Entry</vt:lpstr>
      <vt:lpstr>Order Entry</vt:lpstr>
      <vt:lpstr>Order – Test Code Search</vt:lpstr>
      <vt:lpstr>Order Search</vt:lpstr>
      <vt:lpstr>Order Modifier - Priority</vt:lpstr>
      <vt:lpstr>Ordering / Copy to Physician</vt:lpstr>
      <vt:lpstr>Select Physician – Search Results</vt:lpstr>
      <vt:lpstr>Additional Prompts and Messages</vt:lpstr>
      <vt:lpstr>Saving an Order</vt:lpstr>
      <vt:lpstr>Saving an Order</vt:lpstr>
      <vt:lpstr>Microbiology Sources Ask at Order Entry Results</vt:lpstr>
      <vt:lpstr>Ask at Order Entry – Free Text</vt:lpstr>
      <vt:lpstr>Reprint Labels – Order Entry</vt:lpstr>
      <vt:lpstr>Reprint Labels – Order Entry</vt:lpstr>
      <vt:lpstr>Receipt / Modify</vt:lpstr>
      <vt:lpstr>Order Access by Accession</vt:lpstr>
      <vt:lpstr>Order Receipt / Modify</vt:lpstr>
      <vt:lpstr>Order Receipt / Modify</vt:lpstr>
      <vt:lpstr>Order Receipt / Modify</vt:lpstr>
      <vt:lpstr>Microbiology Sources Ask at Order Entry Results</vt:lpstr>
      <vt:lpstr>Ask at Order Entry – Free Text</vt:lpstr>
      <vt:lpstr>Order Access by Patient ID</vt:lpstr>
      <vt:lpstr>Order Receipt by Patient ID</vt:lpstr>
      <vt:lpstr>Order Receipt / Modify</vt:lpstr>
      <vt:lpstr>Credit Options</vt:lpstr>
      <vt:lpstr>Credit – Order Receipt/Modify</vt:lpstr>
      <vt:lpstr>Credit – Order Receipt / Modify</vt:lpstr>
      <vt:lpstr>Credit – Order Receipt / Modify</vt:lpstr>
      <vt:lpstr>Credit – Order Receipt / Modify</vt:lpstr>
      <vt:lpstr>Credit – Order Receipt / Modify</vt:lpstr>
      <vt:lpstr>Credit Only Option</vt:lpstr>
      <vt:lpstr>Credit – Remove Results (CR)</vt:lpstr>
      <vt:lpstr>Credit – Remove Results</vt:lpstr>
      <vt:lpstr>Credit – Remove Results</vt:lpstr>
      <vt:lpstr>Credit – Retain Results (CRW)</vt:lpstr>
      <vt:lpstr>Credit – Retain Results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Sunquest - GUI</dc:title>
  <dc:creator>Floyd, Nicole</dc:creator>
  <cp:lastModifiedBy>Floyd, Nicole</cp:lastModifiedBy>
  <cp:revision>8</cp:revision>
  <dcterms:created xsi:type="dcterms:W3CDTF">2017-04-14T17:04:59Z</dcterms:created>
  <dcterms:modified xsi:type="dcterms:W3CDTF">2017-04-14T18:38:24Z</dcterms:modified>
</cp:coreProperties>
</file>