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12357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Fire Safety and Evacuation</a:t>
            </a:r>
            <a:endParaRPr lang="en-US" sz="44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098" b="110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dirty="0">
                <a:solidFill>
                  <a:srgbClr val="FF0000"/>
                </a:solidFill>
              </a:rPr>
              <a:t> is for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Extinguish or Evacuate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4039270"/>
            <a:ext cx="1285260" cy="17962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820" y="1845735"/>
            <a:ext cx="6351860" cy="40233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*When </a:t>
            </a:r>
            <a:r>
              <a:rPr lang="en-US" altLang="en-US" dirty="0"/>
              <a:t>all other steps have been undertaken, evaluate whether you can safely attempt to extinguish the fire.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*Do </a:t>
            </a:r>
            <a:r>
              <a:rPr lang="en-US" altLang="en-US" dirty="0"/>
              <a:t>not try to extinguish a fire unless the appropriate type of fire extinguisher is available and you have been trained in its use.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*Sound </a:t>
            </a:r>
            <a:r>
              <a:rPr lang="en-US" altLang="en-US" dirty="0"/>
              <a:t>the alarm first BEFORE using the fire extinguisher, however small the fire may appear to be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*If </a:t>
            </a:r>
            <a:r>
              <a:rPr lang="en-US" altLang="en-US" dirty="0"/>
              <a:t>the fire is too big to extinguish, </a:t>
            </a:r>
            <a:r>
              <a:rPr lang="en-US" altLang="en-US" u="sng" dirty="0"/>
              <a:t>evacuate</a:t>
            </a:r>
            <a:r>
              <a:rPr lang="en-US" alt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*Meet </a:t>
            </a:r>
            <a:r>
              <a:rPr lang="en-US" altLang="en-US" dirty="0"/>
              <a:t>at your department’s designated place outside.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*Follow </a:t>
            </a:r>
            <a:r>
              <a:rPr lang="en-US" altLang="en-US" dirty="0"/>
              <a:t>the evacuation plan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1105007" cy="21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where your alarms are located</a:t>
            </a:r>
          </a:p>
          <a:p>
            <a:r>
              <a:rPr lang="en-US" dirty="0" smtClean="0"/>
              <a:t>Know when to pull the alarm</a:t>
            </a:r>
          </a:p>
          <a:p>
            <a:pPr lvl="3"/>
            <a:r>
              <a:rPr lang="en-US" dirty="0" smtClean="0"/>
              <a:t>Pull alarm</a:t>
            </a:r>
          </a:p>
          <a:p>
            <a:pPr lvl="3"/>
            <a:r>
              <a:rPr lang="en-US" dirty="0" smtClean="0"/>
              <a:t>Call or designate someone to call the Hospital operator, give the exact location of the fire.</a:t>
            </a:r>
          </a:p>
          <a:p>
            <a:r>
              <a:rPr lang="en-US" dirty="0" smtClean="0"/>
              <a:t>Isolate fire by containing the spread of smoke and flames by closing doors.  Last person out of department turn off light and close door.</a:t>
            </a:r>
          </a:p>
          <a:p>
            <a:pPr marL="384048" lvl="2" indent="0">
              <a:buNone/>
            </a:pPr>
            <a:endParaRPr lang="en-US" dirty="0" smtClean="0"/>
          </a:p>
          <a:p>
            <a:r>
              <a:rPr lang="en-US" dirty="0"/>
              <a:t>Know your evacuation path and meeting area.</a:t>
            </a:r>
          </a:p>
          <a:p>
            <a:r>
              <a:rPr lang="en-US" dirty="0" smtClean="0"/>
              <a:t>Know where fire extinguishers are located and their proper use.</a:t>
            </a:r>
          </a:p>
          <a:p>
            <a:r>
              <a:rPr lang="en-US" dirty="0" smtClean="0"/>
              <a:t>Who is responsible?  YOU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dirty="0">
                <a:solidFill>
                  <a:srgbClr val="FF0000"/>
                </a:solidFill>
              </a:rPr>
              <a:t>FIRE EXTINGUISHERS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922465"/>
              </p:ext>
            </p:extLst>
          </p:nvPr>
        </p:nvGraphicFramePr>
        <p:xfrm>
          <a:off x="1096963" y="1846263"/>
          <a:ext cx="10058400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Fire 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Extinguisher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A</a:t>
                      </a:r>
                    </a:p>
                    <a:p>
                      <a:r>
                        <a:rPr lang="en-US" dirty="0" smtClean="0"/>
                        <a:t>Ordinary</a:t>
                      </a:r>
                      <a:r>
                        <a:rPr lang="en-US" baseline="0" dirty="0" smtClean="0"/>
                        <a:t> combustibles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Wood,</a:t>
                      </a:r>
                      <a:r>
                        <a:rPr lang="en-US" baseline="0" dirty="0" smtClean="0"/>
                        <a:t> Textiles, paper, plastics, and similar materials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</a:p>
                    <a:p>
                      <a:r>
                        <a:rPr lang="en-US" dirty="0" smtClean="0"/>
                        <a:t>Dry Chemical/ABC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B</a:t>
                      </a:r>
                    </a:p>
                    <a:p>
                      <a:r>
                        <a:rPr lang="en-US" dirty="0" smtClean="0"/>
                        <a:t>Flammable</a:t>
                      </a:r>
                      <a:r>
                        <a:rPr lang="en-US" baseline="0" dirty="0" smtClean="0"/>
                        <a:t> liquids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Gasoline, oil,</a:t>
                      </a:r>
                      <a:r>
                        <a:rPr lang="en-US" baseline="0" dirty="0" smtClean="0"/>
                        <a:t> grease, paint and kerosene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Chemical</a:t>
                      </a:r>
                      <a:r>
                        <a:rPr lang="en-US" baseline="0" dirty="0" smtClean="0"/>
                        <a:t>/ABC</a:t>
                      </a:r>
                    </a:p>
                    <a:p>
                      <a:r>
                        <a:rPr lang="en-US" baseline="0" dirty="0" smtClean="0"/>
                        <a:t>Dry Chemical/BC</a:t>
                      </a:r>
                    </a:p>
                    <a:p>
                      <a:r>
                        <a:rPr lang="en-US" baseline="0" dirty="0" smtClean="0"/>
                        <a:t>Carbon Dioxide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C</a:t>
                      </a:r>
                    </a:p>
                    <a:p>
                      <a:r>
                        <a:rPr lang="en-US" dirty="0" smtClean="0"/>
                        <a:t>Electrical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wires,</a:t>
                      </a:r>
                      <a:r>
                        <a:rPr lang="en-US" baseline="0" dirty="0" smtClean="0"/>
                        <a:t> equipment, or appliances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Chemical/ABC</a:t>
                      </a:r>
                    </a:p>
                    <a:p>
                      <a:r>
                        <a:rPr lang="en-US" dirty="0" smtClean="0"/>
                        <a:t>Dry Chemical/BC</a:t>
                      </a:r>
                    </a:p>
                    <a:p>
                      <a:r>
                        <a:rPr lang="en-US" dirty="0" smtClean="0"/>
                        <a:t>Carbon Dioxide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D </a:t>
                      </a:r>
                    </a:p>
                    <a:p>
                      <a:r>
                        <a:rPr lang="en-US" dirty="0" smtClean="0"/>
                        <a:t>Metal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Magnesium, potassium, and powdered aluminum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powder/D</a:t>
                      </a:r>
                    </a:p>
                    <a:p>
                      <a:r>
                        <a:rPr lang="en-US" dirty="0" smtClean="0"/>
                        <a:t>Graphite</a:t>
                      </a:r>
                      <a:r>
                        <a:rPr lang="en-US" baseline="0" dirty="0" smtClean="0"/>
                        <a:t>-based</a:t>
                      </a:r>
                    </a:p>
                    <a:p>
                      <a:r>
                        <a:rPr lang="en-US" baseline="0" dirty="0" smtClean="0"/>
                        <a:t>Sodium Chloride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5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28066"/>
              </p:ext>
            </p:extLst>
          </p:nvPr>
        </p:nvGraphicFramePr>
        <p:xfrm>
          <a:off x="731691" y="270456"/>
          <a:ext cx="10148553" cy="5898966"/>
        </p:xfrm>
        <a:graphic>
          <a:graphicData uri="http://schemas.openxmlformats.org/drawingml/2006/table">
            <a:tbl>
              <a:tblPr firstRow="1" bandRow="1"/>
              <a:tblGrid>
                <a:gridCol w="3382851"/>
                <a:gridCol w="3275528"/>
                <a:gridCol w="3490174"/>
              </a:tblGrid>
              <a:tr h="7953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Operating an Extinguisher-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Remember PASS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8624">
                <a:tc gridSpan="2">
                  <a:txBody>
                    <a:bodyPr/>
                    <a:lstStyle/>
                    <a:p>
                      <a:r>
                        <a:rPr lang="en-US" sz="2400" b="1" dirty="0" smtClean="0"/>
                        <a:t>There are 4 basic</a:t>
                      </a:r>
                      <a:r>
                        <a:rPr lang="en-US" sz="2400" b="1" baseline="0" dirty="0" smtClean="0"/>
                        <a:t> steps to operating portable fire extinguishers</a:t>
                      </a:r>
                    </a:p>
                    <a:p>
                      <a:endParaRPr lang="en-US" sz="2400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sz="2400" b="1" dirty="0" smtClean="0"/>
                        <a:t>P =</a:t>
                      </a:r>
                      <a:r>
                        <a:rPr lang="en-US" sz="2400" b="1" baseline="0" dirty="0" smtClean="0"/>
                        <a:t> Pull the pin</a:t>
                      </a:r>
                    </a:p>
                    <a:p>
                      <a:endParaRPr lang="en-US" sz="2400" b="1" baseline="0" dirty="0" smtClean="0"/>
                    </a:p>
                    <a:p>
                      <a:r>
                        <a:rPr lang="en-US" sz="2400" b="1" baseline="0" dirty="0" smtClean="0"/>
                        <a:t>A  = Aim the Nozzle at  </a:t>
                      </a:r>
                    </a:p>
                    <a:p>
                      <a:r>
                        <a:rPr lang="en-US" sz="2400" b="1" baseline="0" dirty="0" smtClean="0"/>
                        <a:t>        the base of the fire</a:t>
                      </a:r>
                    </a:p>
                    <a:p>
                      <a:endParaRPr lang="en-US" sz="2400" b="1" baseline="0" dirty="0" smtClean="0"/>
                    </a:p>
                    <a:p>
                      <a:r>
                        <a:rPr lang="en-US" sz="2400" b="1" baseline="0" dirty="0" smtClean="0"/>
                        <a:t>S = Squeeze the handle</a:t>
                      </a:r>
                    </a:p>
                    <a:p>
                      <a:endParaRPr lang="en-US" sz="2400" b="1" baseline="0" dirty="0" smtClean="0"/>
                    </a:p>
                    <a:p>
                      <a:r>
                        <a:rPr lang="en-US" sz="2400" b="1" baseline="0" dirty="0" smtClean="0"/>
                        <a:t>S = Sweep side to side at </a:t>
                      </a:r>
                    </a:p>
                    <a:p>
                      <a:r>
                        <a:rPr lang="en-US" sz="2400" b="1" baseline="0" dirty="0" smtClean="0"/>
                        <a:t>      the base of the fire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7106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34Img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05" y="2752858"/>
            <a:ext cx="1906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34Img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93" y="4456894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34Img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62" y="2765558"/>
            <a:ext cx="1905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34Img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62" y="4456894"/>
            <a:ext cx="19034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4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Situations when Fire Extinguishers Should NOT be used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/>
              <a:t>Don’t</a:t>
            </a:r>
            <a:r>
              <a:rPr lang="en-US" altLang="en-US" sz="3200" dirty="0"/>
              <a:t> attempt to extinguish a fire if </a:t>
            </a:r>
            <a:r>
              <a:rPr lang="en-US" altLang="en-US" sz="3200" b="1" dirty="0"/>
              <a:t>ANY </a:t>
            </a:r>
            <a:r>
              <a:rPr lang="en-US" altLang="en-US" sz="3200" dirty="0"/>
              <a:t>of the following apply:</a:t>
            </a:r>
          </a:p>
          <a:p>
            <a:pPr lvl="2"/>
            <a:r>
              <a:rPr lang="en-US" altLang="en-US" sz="3200" dirty="0"/>
              <a:t>You are unsure if the </a:t>
            </a:r>
            <a:r>
              <a:rPr lang="en-US" altLang="en-US" sz="3200" b="1" dirty="0"/>
              <a:t>fire is small enough</a:t>
            </a:r>
            <a:r>
              <a:rPr lang="en-US" altLang="en-US" sz="3200" dirty="0"/>
              <a:t> to safely extinguish.</a:t>
            </a:r>
          </a:p>
          <a:p>
            <a:pPr lvl="2"/>
            <a:r>
              <a:rPr lang="en-US" altLang="en-US" sz="3200" dirty="0"/>
              <a:t>You are unsure of the type of </a:t>
            </a:r>
            <a:r>
              <a:rPr lang="en-US" altLang="en-US" sz="3200" b="1" dirty="0"/>
              <a:t>combustible material</a:t>
            </a:r>
            <a:r>
              <a:rPr lang="en-US" altLang="en-US" sz="3200" dirty="0"/>
              <a:t> and are unsure of </a:t>
            </a:r>
            <a:r>
              <a:rPr lang="en-US" altLang="en-US" sz="3200" b="1" dirty="0"/>
              <a:t>type of extinguisher</a:t>
            </a:r>
            <a:r>
              <a:rPr lang="en-US" altLang="en-US" sz="3200" dirty="0"/>
              <a:t> </a:t>
            </a:r>
            <a:r>
              <a:rPr lang="en-US" altLang="en-US" sz="3200" b="1" dirty="0"/>
              <a:t>to use.</a:t>
            </a:r>
          </a:p>
          <a:p>
            <a:pPr lvl="2"/>
            <a:r>
              <a:rPr lang="en-US" altLang="en-US" sz="3200" b="1" dirty="0"/>
              <a:t>The fire is out of control and spreading.</a:t>
            </a:r>
          </a:p>
          <a:p>
            <a:pPr lvl="2"/>
            <a:r>
              <a:rPr lang="en-US" altLang="en-US" sz="3200" b="1" dirty="0"/>
              <a:t>The fire has blocked your only escape route.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9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Safety Precautions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08348"/>
            <a:ext cx="10058400" cy="3460745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200" dirty="0"/>
              <a:t>If the fire is outside, try to get upwind. This will allow you to get closer without being overcome by smoke.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200" dirty="0"/>
              <a:t>Always leave an escape route.  Keep your back to a clear exit and stand 6 to 8 feet away from the fire.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3200" dirty="0"/>
              <a:t>If you are not sure whether or not a fire is too big to fight, it is – get out! </a:t>
            </a:r>
            <a:r>
              <a:rPr lang="en-US" altLang="en-US" sz="3200" b="1" dirty="0" smtClean="0"/>
              <a:t>Evacuate</a:t>
            </a:r>
            <a:r>
              <a:rPr lang="en-US" altLang="en-US" sz="3200" b="1" dirty="0"/>
              <a:t>, don’t extinguish.</a:t>
            </a:r>
          </a:p>
        </p:txBody>
      </p:sp>
    </p:spTree>
    <p:extLst>
      <p:ext uri="{BB962C8B-B14F-4D97-AF65-F5344CB8AC3E}">
        <p14:creationId xmlns:p14="http://schemas.microsoft.com/office/powerpoint/2010/main" val="211183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1519"/>
            <a:ext cx="3200400" cy="54117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40080"/>
            <a:ext cx="3200400" cy="2286000"/>
          </a:xfrm>
        </p:spPr>
        <p:txBody>
          <a:bodyPr/>
          <a:lstStyle/>
          <a:p>
            <a:r>
              <a:rPr lang="en-US" dirty="0" smtClean="0"/>
              <a:t>OSHA </a:t>
            </a:r>
            <a:r>
              <a:rPr lang="en-US" dirty="0" smtClean="0"/>
              <a:t>REGULATIONS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600" dirty="0"/>
              <a:t>Your employer must provide you with basic fire safety </a:t>
            </a:r>
            <a:r>
              <a:rPr lang="en-US" altLang="en-US" sz="3600" dirty="0" smtClean="0"/>
              <a:t>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600" dirty="0" smtClean="0"/>
              <a:t>MACL </a:t>
            </a:r>
            <a:r>
              <a:rPr lang="en-US" altLang="en-US" sz="3600" dirty="0"/>
              <a:t>has a fire evacuation plan to show you how to evacuate immediately in the event of </a:t>
            </a:r>
            <a:r>
              <a:rPr lang="en-US" altLang="en-US" sz="3600" dirty="0" smtClean="0"/>
              <a:t>fire</a:t>
            </a:r>
            <a:endParaRPr lang="en-US" altLang="en-US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600" dirty="0"/>
              <a:t>You should also be trained in the use of fire </a:t>
            </a:r>
            <a:r>
              <a:rPr lang="en-US" altLang="en-US" sz="3600" dirty="0" smtClean="0"/>
              <a:t>extinguishers</a:t>
            </a:r>
            <a:endParaRPr lang="en-US" altLang="en-US" sz="36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7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65" y="4868214"/>
            <a:ext cx="1810669" cy="963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92"/>
            <a:ext cx="3200400" cy="2372288"/>
          </a:xfrm>
        </p:spPr>
        <p:txBody>
          <a:bodyPr/>
          <a:lstStyle/>
          <a:p>
            <a:pPr algn="ctr"/>
            <a:r>
              <a:rPr lang="en-US" dirty="0" smtClean="0"/>
              <a:t>Evacuation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600" kern="0" dirty="0">
                <a:solidFill>
                  <a:srgbClr val="000000"/>
                </a:solidFill>
                <a:latin typeface="Arial"/>
              </a:rPr>
              <a:t>Understand and follow your assigned role in the fire safety and emergency evacuation </a:t>
            </a:r>
            <a:r>
              <a:rPr lang="en-US" altLang="en-US" sz="3600" kern="0" dirty="0" smtClean="0">
                <a:solidFill>
                  <a:srgbClr val="000000"/>
                </a:solidFill>
                <a:latin typeface="Arial"/>
              </a:rPr>
              <a:t>plan</a:t>
            </a:r>
            <a:endParaRPr lang="en-US" altLang="en-US" sz="36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600" kern="0" dirty="0">
                <a:solidFill>
                  <a:srgbClr val="000000"/>
                </a:solidFill>
                <a:latin typeface="Arial"/>
              </a:rPr>
              <a:t>Only operate a fire extinguisher if you have received proper </a:t>
            </a:r>
            <a:r>
              <a:rPr lang="en-US" altLang="en-US" sz="3600" kern="0" dirty="0" smtClean="0">
                <a:solidFill>
                  <a:srgbClr val="000000"/>
                </a:solidFill>
                <a:latin typeface="Arial"/>
              </a:rPr>
              <a:t>training</a:t>
            </a:r>
            <a:endParaRPr lang="en-US" altLang="en-US" sz="36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600" kern="0" dirty="0">
                <a:solidFill>
                  <a:srgbClr val="000000"/>
                </a:solidFill>
                <a:latin typeface="Arial"/>
              </a:rPr>
              <a:t>If you are told to evacuate the premises, LEAVE!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5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The Fire </a:t>
            </a:r>
            <a:r>
              <a:rPr lang="en-US" altLang="en-US" b="1" dirty="0" smtClean="0">
                <a:solidFill>
                  <a:schemeClr val="bg1"/>
                </a:solidFill>
              </a:rPr>
              <a:t>Triangle</a:t>
            </a:r>
            <a:br>
              <a:rPr lang="en-US" altLang="en-US" b="1" dirty="0" smtClean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 smtClean="0">
                <a:solidFill>
                  <a:schemeClr val="bg1"/>
                </a:solidFill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94359"/>
            <a:ext cx="6492240" cy="5394961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Fuel – anything that will burn. A vapor </a:t>
            </a:r>
            <a:endParaRPr lang="en-US" alt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             or 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gas, a solid or a liquid.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+                    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Heat – the energy that ignites the fuel.  </a:t>
            </a:r>
            <a:endParaRPr lang="en-US" alt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              A 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spark, flame or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spontaneous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              combustion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+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Oxygen – the chemical in our air </a:t>
            </a:r>
            <a:endParaRPr lang="en-US" alt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                   that 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is required to sustain </a:t>
            </a:r>
            <a:endParaRPr lang="en-US" alt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                   combustion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 i="1" kern="0" dirty="0">
                <a:solidFill>
                  <a:srgbClr val="FF0000"/>
                </a:solidFill>
                <a:latin typeface="Arial"/>
              </a:rPr>
              <a:t>= </a:t>
            </a:r>
            <a:r>
              <a:rPr lang="en-US" altLang="en-US" sz="4000" b="1" kern="0" dirty="0">
                <a:solidFill>
                  <a:srgbClr val="FF0000"/>
                </a:solidFill>
                <a:latin typeface="Arial"/>
              </a:rPr>
              <a:t>FIRE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12" y="3360420"/>
            <a:ext cx="3482375" cy="32877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80359"/>
            <a:ext cx="3200400" cy="1900514"/>
          </a:xfrm>
        </p:spPr>
        <p:txBody>
          <a:bodyPr/>
          <a:lstStyle/>
          <a:p>
            <a:r>
              <a:rPr lang="en-US" dirty="0"/>
              <a:t>All 3 elements must be present at the same time to form a chemical reaction known as FIRE.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1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Understand the </a:t>
            </a:r>
            <a:r>
              <a:rPr lang="en-US" altLang="en-US" dirty="0" smtClean="0">
                <a:solidFill>
                  <a:srgbClr val="FF0000"/>
                </a:solidFill>
              </a:rPr>
              <a:t>Fire </a:t>
            </a:r>
            <a:r>
              <a:rPr lang="en-US" altLang="en-US" dirty="0">
                <a:solidFill>
                  <a:srgbClr val="FF0000"/>
                </a:solidFill>
              </a:rPr>
              <a:t>T</a:t>
            </a:r>
            <a:r>
              <a:rPr lang="en-US" altLang="en-US" dirty="0" smtClean="0">
                <a:solidFill>
                  <a:srgbClr val="FF0000"/>
                </a:solidFill>
              </a:rPr>
              <a:t>riangle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200" dirty="0"/>
              <a:t>Understanding the fire triangle is the key to fire </a:t>
            </a:r>
            <a:r>
              <a:rPr lang="en-US" altLang="en-US" sz="3200" dirty="0" smtClean="0"/>
              <a:t>safety</a:t>
            </a:r>
            <a:endParaRPr lang="en-US" alt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dirty="0"/>
              <a:t>By keeping two essential elements, fuel and heat separate, you can prevent fires from </a:t>
            </a:r>
            <a:r>
              <a:rPr lang="en-US" altLang="en-US" sz="3200" dirty="0" smtClean="0"/>
              <a:t>igniting</a:t>
            </a:r>
            <a:endParaRPr lang="en-US" alt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dirty="0"/>
              <a:t>All three elements in the fire triangle must be present for a fire to </a:t>
            </a:r>
            <a:r>
              <a:rPr lang="en-US" altLang="en-US" sz="3200" dirty="0" smtClean="0"/>
              <a:t>burn</a:t>
            </a:r>
            <a:endParaRPr lang="en-US" alt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dirty="0"/>
              <a:t>Fire extinguishers work by removing at least one of the triangle’s three </a:t>
            </a:r>
            <a:r>
              <a:rPr lang="en-US" altLang="en-US" sz="3200" dirty="0" smtClean="0"/>
              <a:t>elements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9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When a Fire Occurs: </a:t>
            </a:r>
            <a:r>
              <a:rPr lang="en-US" altLang="en-US" b="1" u="sng" dirty="0">
                <a:solidFill>
                  <a:srgbClr val="FF0000"/>
                </a:solidFill>
              </a:rPr>
              <a:t>RACE</a:t>
            </a:r>
            <a:r>
              <a:rPr lang="en-US" altLang="en-US" dirty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28164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 smtClean="0"/>
              <a:t>When you smell smoke or see a fire…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/>
              <a:t>R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– Rescue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/>
              <a:t>A</a:t>
            </a:r>
            <a:r>
              <a:rPr lang="en-US" altLang="en-US" sz="2800" dirty="0"/>
              <a:t> – Alarm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/>
              <a:t>C</a:t>
            </a:r>
            <a:r>
              <a:rPr lang="en-US" altLang="en-US" sz="2800" dirty="0"/>
              <a:t> – Confine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/>
              <a:t>E</a:t>
            </a:r>
            <a:r>
              <a:rPr lang="en-US" altLang="en-US" sz="2800" dirty="0"/>
              <a:t> – Extinguish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534141" y="2150772"/>
            <a:ext cx="2781835" cy="2395470"/>
            <a:chOff x="3936" y="1152"/>
            <a:chExt cx="1536" cy="1536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936" y="1152"/>
              <a:ext cx="1536" cy="153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984" y="1920"/>
              <a:ext cx="14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272" y="1392"/>
              <a:ext cx="87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STOP</a:t>
              </a:r>
            </a:p>
          </p:txBody>
        </p:sp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320" y="2016"/>
              <a:ext cx="720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 THINK</a:t>
              </a:r>
            </a:p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SAFETY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984" y="1200"/>
              <a:ext cx="1440" cy="1440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47128" y="4686299"/>
            <a:ext cx="90409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Every second counts.  A fire can double in size every 30 seconds.  Any delay could be fatal!</a:t>
            </a:r>
          </a:p>
          <a:p>
            <a:r>
              <a:rPr lang="en-US" altLang="en-US" sz="2400" dirty="0"/>
              <a:t>Your role is spelled out in the Fire Response and Recovery plan (SAFE.EMER.4.0)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7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R</a:t>
            </a:r>
            <a:r>
              <a:rPr lang="en-US" altLang="en-US" dirty="0">
                <a:solidFill>
                  <a:srgbClr val="FF0000"/>
                </a:solidFill>
              </a:rPr>
              <a:t> is for </a:t>
            </a:r>
            <a:r>
              <a:rPr lang="en-US" altLang="en-US" b="1" u="sng" dirty="0">
                <a:solidFill>
                  <a:srgbClr val="FF0000"/>
                </a:solidFill>
              </a:rPr>
              <a:t>Rescue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6226" y="2302232"/>
            <a:ext cx="2446460" cy="30856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 smtClean="0"/>
              <a:t>When </a:t>
            </a:r>
            <a:r>
              <a:rPr lang="en-US" altLang="en-US" sz="2800" dirty="0"/>
              <a:t>you smell smoke or see fire, your first priority is to get anyone in immediate danger to safety, including YOU!</a:t>
            </a:r>
          </a:p>
          <a:p>
            <a:r>
              <a:rPr lang="en-US" altLang="en-US" sz="2800" b="1" dirty="0"/>
              <a:t>The first thing to do is rescue any employee or visitor</a:t>
            </a:r>
            <a:r>
              <a:rPr lang="en-US" altLang="en-US" sz="2800" dirty="0"/>
              <a:t> and move them to a safe location. This might be the nearest exit or beyond the closest firewall/fire door.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is for </a:t>
            </a:r>
            <a:r>
              <a:rPr lang="en-US" u="sng" dirty="0">
                <a:solidFill>
                  <a:srgbClr val="FF0000"/>
                </a:solidFill>
              </a:rPr>
              <a:t>Alarm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2082335"/>
            <a:ext cx="2748511" cy="35501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397" y="1845735"/>
            <a:ext cx="6094283" cy="40233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*Once </a:t>
            </a:r>
            <a:r>
              <a:rPr lang="en-US" altLang="en-US" dirty="0">
                <a:solidFill>
                  <a:schemeClr val="tx1"/>
                </a:solidFill>
              </a:rPr>
              <a:t>anyone who is in immediate danger from the fire has been moved to a safe location, </a:t>
            </a:r>
            <a:r>
              <a:rPr lang="en-US" altLang="en-US" b="1" dirty="0">
                <a:solidFill>
                  <a:schemeClr val="tx1"/>
                </a:solidFill>
              </a:rPr>
              <a:t>you should activate the alarm system.  Alarm pull stations are located at every exit.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/>
              <a:t>*This </a:t>
            </a:r>
            <a:r>
              <a:rPr lang="en-US" altLang="en-US" dirty="0"/>
              <a:t>will notify the fire department and alert other employees and visitors that there is an emergency in the building.</a:t>
            </a:r>
          </a:p>
          <a:p>
            <a:r>
              <a:rPr lang="en-US" altLang="en-US" dirty="0" smtClean="0"/>
              <a:t>*We </a:t>
            </a:r>
            <a:r>
              <a:rPr lang="en-US" altLang="en-US" dirty="0"/>
              <a:t>practice fire drills so you know exactly what to do when the fire alarm is activated</a:t>
            </a:r>
            <a:r>
              <a:rPr lang="en-US" altLang="en-US" dirty="0" smtClean="0"/>
              <a:t>.</a:t>
            </a:r>
          </a:p>
          <a:p>
            <a:pPr lvl="3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2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dirty="0">
                <a:solidFill>
                  <a:srgbClr val="FF0000"/>
                </a:solidFill>
              </a:rPr>
              <a:t> is for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Confine or Contain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20" y="2633326"/>
            <a:ext cx="3121501" cy="19139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003" y="1845735"/>
            <a:ext cx="6158677" cy="4023360"/>
          </a:xfrm>
        </p:spPr>
        <p:txBody>
          <a:bodyPr/>
          <a:lstStyle/>
          <a:p>
            <a:r>
              <a:rPr lang="en-US" altLang="en-US" sz="2800" dirty="0" smtClean="0"/>
              <a:t>*Once </a:t>
            </a:r>
            <a:r>
              <a:rPr lang="en-US" altLang="en-US" sz="2800" dirty="0"/>
              <a:t>individuals in immediate danger have been safely evacuated and the alarm has been activated, </a:t>
            </a:r>
            <a:r>
              <a:rPr lang="en-US" altLang="en-US" sz="2800" b="1" dirty="0"/>
              <a:t>the next step is to begin trying to control the spread of fire and smoke.</a:t>
            </a:r>
            <a:endParaRPr lang="en-US" altLang="en-US" sz="2800" dirty="0"/>
          </a:p>
          <a:p>
            <a:r>
              <a:rPr lang="en-US" altLang="en-US" sz="2800" b="1" dirty="0" smtClean="0"/>
              <a:t>*Always </a:t>
            </a:r>
            <a:r>
              <a:rPr lang="en-US" altLang="en-US" sz="2800" b="1" dirty="0"/>
              <a:t>close the door to the room where a fire has started</a:t>
            </a:r>
            <a:r>
              <a:rPr lang="en-US" altLang="en-US" sz="2800" dirty="0"/>
              <a:t>, and make sure any fire doors, which are supposed to be closed, have not been blocked open.</a:t>
            </a:r>
            <a:endParaRPr lang="en-US" alt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240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C2C5D589337E4083A02E9DA95CE106" ma:contentTypeVersion="6" ma:contentTypeDescription="Create a new document." ma:contentTypeScope="" ma:versionID="cb6571bcb2b3b31e47a7f594b4ed953f">
  <xsd:schema xmlns:xsd="http://www.w3.org/2001/XMLSchema" xmlns:xs="http://www.w3.org/2001/XMLSchema" xmlns:p="http://schemas.microsoft.com/office/2006/metadata/properties" xmlns:ns2="f38c7bf8-0928-4fbd-a0ee-931df63f9554" xmlns:ns3="2f1c7e1d-b461-4045-bfc9-9a651ddfeffa" targetNamespace="http://schemas.microsoft.com/office/2006/metadata/properties" ma:root="true" ma:fieldsID="d0c7914dc16174d0dd5af4bb5efb1b5d" ns2:_="" ns3:_="">
    <xsd:import namespace="f38c7bf8-0928-4fbd-a0ee-931df63f9554"/>
    <xsd:import namespace="2f1c7e1d-b461-4045-bfc9-9a651ddfef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7bf8-0928-4fbd-a0ee-931df63f95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c7e1d-b461-4045-bfc9-9a651ddfe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EEA89-5D8D-41F0-9C41-A4C8BCF5B4B6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f38c7bf8-0928-4fbd-a0ee-931df63f9554"/>
    <ds:schemaRef ds:uri="2f1c7e1d-b461-4045-bfc9-9a651ddfeffa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18DC88-2AA9-4FB2-9A69-65EEA8691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E1C25-593E-40A6-9511-B4C3047F2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8c7bf8-0928-4fbd-a0ee-931df63f9554"/>
    <ds:schemaRef ds:uri="2f1c7e1d-b461-4045-bfc9-9a651ddfe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959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Retrospect</vt:lpstr>
      <vt:lpstr>Fire Safety and Evacuation</vt:lpstr>
      <vt:lpstr>OSHA REGULATIONS  </vt:lpstr>
      <vt:lpstr>Evacuation   </vt:lpstr>
      <vt:lpstr>The Fire Triangle   </vt:lpstr>
      <vt:lpstr>Understand the Fire Triangle</vt:lpstr>
      <vt:lpstr>When a Fire Occurs: RACE!</vt:lpstr>
      <vt:lpstr>R is for Rescue</vt:lpstr>
      <vt:lpstr>A is for Alarm</vt:lpstr>
      <vt:lpstr>C is for Confine or Contain</vt:lpstr>
      <vt:lpstr>E is for Extinguish or Evacuate</vt:lpstr>
      <vt:lpstr>Your responsibilities</vt:lpstr>
      <vt:lpstr>FIRE EXTINGUISHERS</vt:lpstr>
      <vt:lpstr>PowerPoint Presentation</vt:lpstr>
      <vt:lpstr>Situations when Fire Extinguishers Should NOT be used</vt:lpstr>
      <vt:lpstr>Safety Precautions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 and Evacuation 2014</dc:title>
  <dc:creator>Coors, Kim</dc:creator>
  <cp:lastModifiedBy>Floyd, Nicole</cp:lastModifiedBy>
  <cp:revision>15</cp:revision>
  <dcterms:created xsi:type="dcterms:W3CDTF">2014-08-26T17:21:16Z</dcterms:created>
  <dcterms:modified xsi:type="dcterms:W3CDTF">2017-06-26T18:52:17Z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0x01010042C2C5D589337E4083A02E9DA95CE106</vt:lpwstr>
  </property>
</Properties>
</file>