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9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SVIN LABORATORY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/>
              <a:t>MEETING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  6, 2017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0" y="1123950"/>
            <a:ext cx="3242340" cy="4600575"/>
          </a:xfrm>
        </p:spPr>
        <p:txBody>
          <a:bodyPr/>
          <a:lstStyle/>
          <a:p>
            <a:r>
              <a:rPr lang="en-US" sz="4000"/>
              <a:t>Review of Occurrences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endParaRPr lang="en-US" sz="400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Each associate is being given a detailed copy of their timecard from January 1 to August 31 for 2017</a:t>
            </a:r>
          </a:p>
          <a:p>
            <a:r>
              <a:rPr lang="en-US" sz="3200" dirty="0">
                <a:solidFill>
                  <a:schemeClr val="tx1"/>
                </a:solidFill>
              </a:rPr>
              <a:t>Your number of occurrences</a:t>
            </a:r>
            <a:r>
              <a:rPr lang="en-US" sz="3200">
                <a:solidFill>
                  <a:schemeClr val="tx1"/>
                </a:solidFill>
              </a:rPr>
              <a:t> </a:t>
            </a:r>
            <a:r>
              <a:rPr lang="en-US" sz="3200" smtClean="0">
                <a:solidFill>
                  <a:schemeClr val="tx1"/>
                </a:solidFill>
              </a:rPr>
              <a:t>will be </a:t>
            </a:r>
            <a:r>
              <a:rPr lang="en-US" sz="3200" dirty="0">
                <a:solidFill>
                  <a:schemeClr val="tx1"/>
                </a:solidFill>
              </a:rPr>
              <a:t>listed</a:t>
            </a:r>
          </a:p>
          <a:p>
            <a:r>
              <a:rPr lang="en-US" sz="3200" dirty="0">
                <a:solidFill>
                  <a:schemeClr val="tx1"/>
                </a:solidFill>
              </a:rPr>
              <a:t>If you have 4 or more occurrences, </a:t>
            </a:r>
            <a:r>
              <a:rPr lang="en-US" sz="3200" dirty="0" smtClean="0">
                <a:solidFill>
                  <a:schemeClr val="tx1"/>
                </a:solidFill>
              </a:rPr>
              <a:t>disciplinary </a:t>
            </a:r>
            <a:r>
              <a:rPr lang="en-US" sz="3200" dirty="0">
                <a:solidFill>
                  <a:schemeClr val="tx1"/>
                </a:solidFill>
              </a:rPr>
              <a:t>action will follow </a:t>
            </a:r>
            <a:r>
              <a:rPr lang="en-US" sz="3200" dirty="0" smtClean="0">
                <a:solidFill>
                  <a:schemeClr val="tx1"/>
                </a:solidFill>
              </a:rPr>
              <a:t>,review Performance Manager.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0" y="1123950"/>
            <a:ext cx="3267740" cy="4600575"/>
          </a:xfrm>
        </p:spPr>
        <p:txBody>
          <a:bodyPr/>
          <a:lstStyle/>
          <a:p>
            <a:r>
              <a:rPr lang="en-US" sz="4800"/>
              <a:t>Attendance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800"/>
              <a:t>Policy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80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275" y="685493"/>
            <a:ext cx="8066088" cy="58835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Mid America Clinical Laboratories expects good attendance and punctuality from all associates. </a:t>
            </a:r>
          </a:p>
          <a:p>
            <a:r>
              <a:rPr lang="en-US" sz="3200">
                <a:solidFill>
                  <a:schemeClr val="tx1"/>
                </a:solidFill>
              </a:rPr>
              <a:t>A dependable work force is an essential element in providing high quality service to our customers. </a:t>
            </a:r>
          </a:p>
          <a:p>
            <a:r>
              <a:rPr lang="en-US" sz="3200">
                <a:solidFill>
                  <a:schemeClr val="tx1"/>
                </a:solidFill>
              </a:rPr>
              <a:t>The efficiency of the team can suffer as a result of absenteeism, which causes disruption in service levels. </a:t>
            </a:r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10" y="1123950"/>
            <a:ext cx="3267740" cy="4600575"/>
          </a:xfrm>
        </p:spPr>
        <p:txBody>
          <a:bodyPr/>
          <a:lstStyle/>
          <a:p>
            <a:r>
              <a:rPr lang="en-US" sz="4800"/>
              <a:t>Attendance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800"/>
              <a:t>Policy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80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275" y="279913"/>
            <a:ext cx="8066088" cy="62891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200">
              <a:solidFill>
                <a:srgbClr val="000000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An associate is expected to clock in and out at his/her scheduled time and to report immediately to the assigned work area. Only the manager and supervisors can approve modifications to the schedule.</a:t>
            </a:r>
            <a:endParaRPr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Associates must always clock out when leaving the premises, including lunch and break times, and must clock in when returning to the premises and ready to resume work. </a:t>
            </a:r>
            <a:endParaRPr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Failure to clock in and out for a shift or a meal break may result in disciplinary action up to and including termination. 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38" y="390526"/>
            <a:ext cx="8151249" cy="5478012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i="1" dirty="0" smtClean="0">
                <a:solidFill>
                  <a:schemeClr val="tx1"/>
                </a:solidFill>
                <a:latin typeface="Calibri"/>
              </a:rPr>
              <a:t>1. Scheduled </a:t>
            </a:r>
            <a:r>
              <a:rPr lang="en-US" sz="3200" i="1" dirty="0">
                <a:solidFill>
                  <a:schemeClr val="tx1"/>
                </a:solidFill>
                <a:latin typeface="Calibri"/>
              </a:rPr>
              <a:t>absence-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defined as an absence that is scheduled and approved by the manager. Absences will only be approved if scheduling and workload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permits and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the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associate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must have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a balance of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24 hours of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PTO after the requested PTO has been taken.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. </a:t>
            </a:r>
            <a:r>
              <a:rPr lang="en-US" sz="3200" i="1" dirty="0">
                <a:solidFill>
                  <a:schemeClr val="tx1"/>
                </a:solidFill>
                <a:latin typeface="Calibri"/>
              </a:rPr>
              <a:t>Non-scheduled absence-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defined as an absence of two hours or greater that has not been approved as a scheduled absence prior to the start of the shift. Non-scheduled absences will be covered by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PTO.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 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193" y="1118419"/>
            <a:ext cx="3267740" cy="4600575"/>
          </a:xfrm>
        </p:spPr>
        <p:txBody>
          <a:bodyPr/>
          <a:lstStyle/>
          <a:p>
            <a:r>
              <a:rPr lang="en-US" sz="4000"/>
              <a:t>Classifications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000"/>
              <a:t>of 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000"/>
              <a:t>Absences</a:t>
            </a:r>
          </a:p>
        </p:txBody>
      </p:sp>
    </p:spTree>
    <p:extLst>
      <p:ext uri="{BB962C8B-B14F-4D97-AF65-F5344CB8AC3E}">
        <p14:creationId xmlns:p14="http://schemas.microsoft.com/office/powerpoint/2010/main" val="34053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" y="1123950"/>
            <a:ext cx="3329550" cy="4600575"/>
          </a:xfrm>
        </p:spPr>
        <p:txBody>
          <a:bodyPr/>
          <a:lstStyle/>
          <a:p>
            <a:r>
              <a:rPr lang="en-US" sz="4000"/>
              <a:t>Classifications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000"/>
              <a:t>of 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000"/>
              <a:t>Absences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50" y="371475"/>
            <a:ext cx="8151146" cy="628967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l" rtl="0"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latin typeface="Calibri"/>
              </a:rPr>
              <a:t>3. </a:t>
            </a:r>
            <a:r>
              <a:rPr lang="en-US" sz="3200" b="0" i="1" u="none" strike="noStrike" dirty="0">
                <a:solidFill>
                  <a:srgbClr val="000000"/>
                </a:solidFill>
                <a:latin typeface="Calibri"/>
              </a:rPr>
              <a:t>Other absences- </a:t>
            </a:r>
            <a:r>
              <a:rPr lang="en-US" sz="3200" b="0" i="0" u="none" strike="noStrike" dirty="0">
                <a:solidFill>
                  <a:srgbClr val="000000"/>
                </a:solidFill>
                <a:latin typeface="Calibri"/>
              </a:rPr>
              <a:t>defined as jury duty, worker’s compensation, bereavement leave, military leave, time off due to lack of work, administrative suspension. </a:t>
            </a:r>
            <a:r>
              <a:rPr lang="en-US" sz="3200" b="0" i="0" dirty="0">
                <a:latin typeface="Calibri"/>
              </a:rPr>
              <a:t>​</a:t>
            </a:r>
          </a:p>
          <a:p>
            <a:pPr marL="0" indent="0"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latin typeface="Calibri"/>
              </a:rPr>
              <a:t>4. </a:t>
            </a:r>
            <a:r>
              <a:rPr lang="en-US" sz="3200" b="0" i="1" u="none" strike="noStrike" dirty="0">
                <a:solidFill>
                  <a:srgbClr val="000000"/>
                </a:solidFill>
                <a:latin typeface="Calibri"/>
              </a:rPr>
              <a:t>Punctuality- </a:t>
            </a:r>
            <a:r>
              <a:rPr lang="en-US" sz="3200" b="0" i="0" u="none" strike="noStrike" dirty="0">
                <a:solidFill>
                  <a:srgbClr val="000000"/>
                </a:solidFill>
                <a:latin typeface="Calibri"/>
              </a:rPr>
              <a:t>defined as being at the workstation and ready to work at the assigned work times.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Associates</a:t>
            </a:r>
            <a:r>
              <a:rPr lang="en-US" sz="3200" b="0" i="0" u="none" strike="noStrike" dirty="0">
                <a:solidFill>
                  <a:srgbClr val="000000"/>
                </a:solidFill>
                <a:latin typeface="Calibri"/>
              </a:rPr>
              <a:t> are expected to be at their workstation at the beginning of the shift, return promptly from breaks and meal times, and complete their work by the end of a designated shift.</a:t>
            </a:r>
            <a:r>
              <a:rPr lang="en-US" sz="3600" b="0" i="0" u="none" strike="noStrike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3600" b="0" i="0" dirty="0">
                <a:latin typeface="Calibri"/>
              </a:rPr>
              <a:t>​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99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964175"/>
            <a:ext cx="3341688" cy="3998350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Reporting a Non-scheduled Absence 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4000" b="1"/>
              <a:t>Tardy </a:t>
            </a: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>
                <a:solidFill>
                  <a:schemeClr val="tx1"/>
                </a:solidFill>
                <a:latin typeface="+mj-ea"/>
                <a:cs typeface="+mj-ea"/>
              </a:rPr>
            </a:br>
            <a:endParaRPr lang="en-US" sz="4000" b="1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24275" y="361950"/>
            <a:ext cx="7880554" cy="6055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rgbClr val="000000"/>
                </a:solidFill>
              </a:rPr>
              <a:t>Associates are expected to call the department manager or designee at least 2 hours before the shift begins if the associate is going to be absent.</a:t>
            </a:r>
          </a:p>
          <a:p>
            <a:endParaRPr lang="en-US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Reporting to work 3 minutes after the scheduled time is considered a tardy. Also, failure to use the payroll timekeeping system will count as a tardy. </a:t>
            </a:r>
            <a:endParaRPr 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br>
              <a:rPr lang="en-US" dirty="0" smtClean="0"/>
            </a:br>
            <a:r>
              <a:rPr lang="en-US" dirty="0" smtClean="0"/>
              <a:t>Occurrences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475" y="218363"/>
            <a:ext cx="8134065" cy="6346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Occurrences of absences and tardiness will be </a:t>
            </a:r>
            <a:r>
              <a:rPr lang="en-US" sz="3200" dirty="0" smtClean="0">
                <a:solidFill>
                  <a:schemeClr val="tx1"/>
                </a:solidFill>
              </a:rPr>
              <a:t>tracked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as follows: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An </a:t>
            </a:r>
            <a:r>
              <a:rPr lang="en-US" sz="3200" dirty="0">
                <a:solidFill>
                  <a:schemeClr val="tx1"/>
                </a:solidFill>
              </a:rPr>
              <a:t>absence is counted as an </a:t>
            </a:r>
            <a:r>
              <a:rPr lang="en-US" sz="3200" dirty="0" smtClean="0">
                <a:solidFill>
                  <a:schemeClr val="tx1"/>
                </a:solidFill>
              </a:rPr>
              <a:t>occurrence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continuous absence is counted as an </a:t>
            </a:r>
            <a:r>
              <a:rPr lang="en-US" sz="3200" dirty="0" smtClean="0">
                <a:solidFill>
                  <a:schemeClr val="tx1"/>
                </a:solidFill>
              </a:rPr>
              <a:t>occurrence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 tardy of less than </a:t>
            </a:r>
            <a:r>
              <a:rPr lang="en-US" sz="3200" dirty="0">
                <a:solidFill>
                  <a:schemeClr val="tx1"/>
                </a:solidFill>
              </a:rPr>
              <a:t>2 hours is </a:t>
            </a:r>
            <a:r>
              <a:rPr lang="en-US" sz="3200" dirty="0" smtClean="0">
                <a:solidFill>
                  <a:schemeClr val="tx1"/>
                </a:solidFill>
              </a:rPr>
              <a:t>1/4 of an </a:t>
            </a:r>
            <a:r>
              <a:rPr lang="en-US" sz="3200" dirty="0">
                <a:solidFill>
                  <a:schemeClr val="tx1"/>
                </a:solidFill>
              </a:rPr>
              <a:t>occurrence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 tardy of more than 2 hours is an occurrence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20" y="1123950"/>
            <a:ext cx="3280030" cy="4600575"/>
          </a:xfrm>
        </p:spPr>
        <p:txBody>
          <a:bodyPr/>
          <a:lstStyle/>
          <a:p>
            <a:pPr algn="l"/>
            <a:endParaRPr lang="en-US" sz="4000"/>
          </a:p>
          <a:p>
            <a:r>
              <a:rPr lang="en-US" sz="4000" b="1"/>
              <a:t>Consequence of Absenteeism and Tardiness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 sz="1550" b="1"/>
              <a:t>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351" y="285750"/>
            <a:ext cx="8150737" cy="637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Occurrences of absences and tardiness will be </a:t>
            </a:r>
            <a:r>
              <a:rPr lang="en-US" sz="3200" dirty="0" smtClean="0">
                <a:solidFill>
                  <a:schemeClr val="tx1"/>
                </a:solidFill>
              </a:rPr>
              <a:t>tracked disciplined </a:t>
            </a:r>
            <a:r>
              <a:rPr lang="en-US" sz="3200" dirty="0">
                <a:solidFill>
                  <a:schemeClr val="tx1"/>
                </a:solidFill>
              </a:rPr>
              <a:t>within a rolling 12 month </a:t>
            </a:r>
            <a:r>
              <a:rPr lang="en-US" sz="3200" dirty="0" smtClean="0">
                <a:solidFill>
                  <a:schemeClr val="tx1"/>
                </a:solidFill>
              </a:rPr>
              <a:t>period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as follows:</a:t>
            </a:r>
            <a:endParaRPr lang="en-US" sz="3200" dirty="0"/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1. First 3 occurrences will be tracked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2. Fourth </a:t>
            </a:r>
            <a:r>
              <a:rPr lang="en-US" sz="3200" dirty="0">
                <a:solidFill>
                  <a:schemeClr val="tx1"/>
                </a:solidFill>
              </a:rPr>
              <a:t>occurrence may result in verbal counseling between the manager and the associate. </a:t>
            </a:r>
            <a:endParaRPr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The fifth occurrence may result in a written reprimand signed by the associate and manager. </a:t>
            </a: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20" y="1123950"/>
            <a:ext cx="3280030" cy="4600575"/>
          </a:xfrm>
        </p:spPr>
        <p:txBody>
          <a:bodyPr/>
          <a:lstStyle/>
          <a:p>
            <a:pPr algn="l"/>
            <a:endParaRPr lang="en-US" sz="4000"/>
          </a:p>
          <a:p>
            <a:r>
              <a:rPr lang="en-US" sz="4000" b="1"/>
              <a:t>Consequence of Absenteeism and Tardiness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 sz="1550" b="1"/>
              <a:t>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351" y="285750"/>
            <a:ext cx="8150737" cy="637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4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The sixth occurrence may result in a final written reprimand signed by the manager and the associate and retained in the associate’s personnel file. 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5.The </a:t>
            </a:r>
            <a:r>
              <a:rPr lang="en-US" sz="3200" dirty="0">
                <a:solidFill>
                  <a:schemeClr val="tx1"/>
                </a:solidFill>
              </a:rPr>
              <a:t>seventh occurrence may result in a suspension from work duties with written documentation of the suspension signed by the manager and the associate and retained in the associate’s personnel file. </a:t>
            </a:r>
            <a:endParaRPr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6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The eighth occurrence may result in immediate termination from employment. </a:t>
            </a: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SVIN LABORATORY MEETING </vt:lpstr>
      <vt:lpstr>Attendance Policy Review</vt:lpstr>
      <vt:lpstr>Attendance Policy Review</vt:lpstr>
      <vt:lpstr>Classifications of  Absences</vt:lpstr>
      <vt:lpstr>Classifications of  Absences</vt:lpstr>
      <vt:lpstr>Reporting a Non-scheduled Absence     Tardy   </vt:lpstr>
      <vt:lpstr>Definition of  Occurrences  </vt:lpstr>
      <vt:lpstr> Consequence of Absenteeism and Tardiness  </vt:lpstr>
      <vt:lpstr> Consequence of Absenteeism and Tardiness  </vt:lpstr>
      <vt:lpstr>Review of Occurrences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SVIN LABORATORY MEETING </dc:title>
  <cp:lastModifiedBy>Beeler, Karolyn</cp:lastModifiedBy>
  <cp:revision>11</cp:revision>
  <dcterms:modified xsi:type="dcterms:W3CDTF">2017-09-19T17:02:17Z</dcterms:modified>
</cp:coreProperties>
</file>