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9" r:id="rId8"/>
    <p:sldId id="265" r:id="rId9"/>
    <p:sldId id="268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9/19/2017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9/19/2017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9/19/2017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9/19/2017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9/19/2017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SVIN LABORATORY</a:t>
            </a:r>
            <a:r>
              <a:rPr lang="en-US">
                <a:solidFill>
                  <a:schemeClr val="tx1"/>
                </a:solidFill>
                <a:latin typeface="+mj-ea"/>
                <a:cs typeface="+mj-ea"/>
              </a:rPr>
              <a:t/>
            </a:r>
            <a:br>
              <a:rPr lang="en-US">
                <a:solidFill>
                  <a:schemeClr val="tx1"/>
                </a:solidFill>
                <a:latin typeface="+mj-ea"/>
                <a:cs typeface="+mj-ea"/>
              </a:rPr>
            </a:br>
            <a:r>
              <a:rPr lang="en-US"/>
              <a:t>MEETING</a:t>
            </a:r>
            <a:r>
              <a:rPr lang="en-US">
                <a:solidFill>
                  <a:schemeClr val="tx1"/>
                </a:solidFill>
              </a:rPr>
              <a:t/>
            </a:r>
            <a:br>
              <a:rPr lang="en-US">
                <a:solidFill>
                  <a:schemeClr val="tx1"/>
                </a:solidFill>
              </a:rPr>
            </a:b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September  6, 2017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31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10" y="1123950"/>
            <a:ext cx="3242340" cy="4600575"/>
          </a:xfrm>
        </p:spPr>
        <p:txBody>
          <a:bodyPr/>
          <a:lstStyle/>
          <a:p>
            <a:r>
              <a:rPr lang="en-US" sz="4000"/>
              <a:t>Review of Occurrences</a:t>
            </a:r>
            <a:r>
              <a:rPr lang="en-US">
                <a:solidFill>
                  <a:schemeClr val="tx1"/>
                </a:solidFill>
                <a:latin typeface="+mj-ea"/>
                <a:cs typeface="+mj-ea"/>
              </a:rPr>
              <a:t/>
            </a:r>
            <a:br>
              <a:rPr lang="en-US">
                <a:solidFill>
                  <a:schemeClr val="tx1"/>
                </a:solidFill>
                <a:latin typeface="+mj-ea"/>
                <a:cs typeface="+mj-ea"/>
              </a:rPr>
            </a:br>
            <a:endParaRPr lang="en-US" sz="4000" err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tx1"/>
                </a:solidFill>
              </a:rPr>
              <a:t>Each associate is being given a detailed copy of their timecard from January 1 to August 31 for 2017</a:t>
            </a:r>
          </a:p>
          <a:p>
            <a:r>
              <a:rPr lang="en-US" sz="3200" dirty="0">
                <a:solidFill>
                  <a:schemeClr val="tx1"/>
                </a:solidFill>
              </a:rPr>
              <a:t>Your number of occurrences</a:t>
            </a:r>
            <a:r>
              <a:rPr lang="en-US" sz="3200">
                <a:solidFill>
                  <a:schemeClr val="tx1"/>
                </a:solidFill>
              </a:rPr>
              <a:t> </a:t>
            </a:r>
            <a:r>
              <a:rPr lang="en-US" sz="3200" smtClean="0">
                <a:solidFill>
                  <a:schemeClr val="tx1"/>
                </a:solidFill>
              </a:rPr>
              <a:t>will be </a:t>
            </a:r>
            <a:r>
              <a:rPr lang="en-US" sz="3200" dirty="0">
                <a:solidFill>
                  <a:schemeClr val="tx1"/>
                </a:solidFill>
              </a:rPr>
              <a:t>listed</a:t>
            </a:r>
          </a:p>
          <a:p>
            <a:r>
              <a:rPr lang="en-US" sz="3200" dirty="0">
                <a:solidFill>
                  <a:schemeClr val="tx1"/>
                </a:solidFill>
              </a:rPr>
              <a:t>If you have 4 or more occurrences, </a:t>
            </a:r>
            <a:r>
              <a:rPr lang="en-US" sz="3200" dirty="0" smtClean="0">
                <a:solidFill>
                  <a:schemeClr val="tx1"/>
                </a:solidFill>
              </a:rPr>
              <a:t>disciplinary </a:t>
            </a:r>
            <a:r>
              <a:rPr lang="en-US" sz="3200" dirty="0">
                <a:solidFill>
                  <a:schemeClr val="tx1"/>
                </a:solidFill>
              </a:rPr>
              <a:t>action will follow </a:t>
            </a:r>
            <a:r>
              <a:rPr lang="en-US" sz="3200" dirty="0" smtClean="0">
                <a:solidFill>
                  <a:schemeClr val="tx1"/>
                </a:solidFill>
              </a:rPr>
              <a:t>,review Performance Manager.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255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10" y="1123950"/>
            <a:ext cx="3267740" cy="4600575"/>
          </a:xfrm>
        </p:spPr>
        <p:txBody>
          <a:bodyPr/>
          <a:lstStyle/>
          <a:p>
            <a:r>
              <a:rPr lang="en-US" sz="4800"/>
              <a:t>Attendance</a:t>
            </a:r>
            <a:r>
              <a:rPr lang="en-US">
                <a:solidFill>
                  <a:schemeClr val="tx1"/>
                </a:solidFill>
                <a:latin typeface="+mj-ea"/>
                <a:cs typeface="+mj-ea"/>
              </a:rPr>
              <a:t/>
            </a:r>
            <a:br>
              <a:rPr lang="en-US">
                <a:solidFill>
                  <a:schemeClr val="tx1"/>
                </a:solidFill>
                <a:latin typeface="+mj-ea"/>
                <a:cs typeface="+mj-ea"/>
              </a:rPr>
            </a:br>
            <a:r>
              <a:rPr lang="en-US" sz="4800"/>
              <a:t>Policy</a:t>
            </a:r>
            <a:r>
              <a:rPr lang="en-US">
                <a:solidFill>
                  <a:schemeClr val="tx1"/>
                </a:solidFill>
                <a:latin typeface="+mj-ea"/>
                <a:cs typeface="+mj-ea"/>
              </a:rPr>
              <a:t/>
            </a:r>
            <a:br>
              <a:rPr lang="en-US">
                <a:solidFill>
                  <a:schemeClr val="tx1"/>
                </a:solidFill>
                <a:latin typeface="+mj-ea"/>
                <a:cs typeface="+mj-ea"/>
              </a:rPr>
            </a:br>
            <a:r>
              <a:rPr lang="en-US" sz="4800"/>
              <a:t>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7275" y="685493"/>
            <a:ext cx="8066088" cy="588358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200">
                <a:solidFill>
                  <a:schemeClr val="tx1"/>
                </a:solidFill>
              </a:rPr>
              <a:t>Mid America Clinical Laboratories expects good attendance and punctuality from all associates. </a:t>
            </a:r>
          </a:p>
          <a:p>
            <a:r>
              <a:rPr lang="en-US" sz="3200">
                <a:solidFill>
                  <a:schemeClr val="tx1"/>
                </a:solidFill>
              </a:rPr>
              <a:t>A dependable work force is an essential element in providing high quality service to our customers. </a:t>
            </a:r>
          </a:p>
          <a:p>
            <a:r>
              <a:rPr lang="en-US" sz="3200">
                <a:solidFill>
                  <a:schemeClr val="tx1"/>
                </a:solidFill>
              </a:rPr>
              <a:t>The efficiency of the team can suffer as a result of absenteeism, which causes disruption in service levels. </a:t>
            </a:r>
            <a:endParaRPr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62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10" y="1123950"/>
            <a:ext cx="3267740" cy="4600575"/>
          </a:xfrm>
        </p:spPr>
        <p:txBody>
          <a:bodyPr/>
          <a:lstStyle/>
          <a:p>
            <a:r>
              <a:rPr lang="en-US" sz="4800"/>
              <a:t>Attendance</a:t>
            </a:r>
            <a:r>
              <a:rPr lang="en-US">
                <a:solidFill>
                  <a:schemeClr val="tx1"/>
                </a:solidFill>
                <a:latin typeface="+mj-ea"/>
                <a:cs typeface="+mj-ea"/>
              </a:rPr>
              <a:t/>
            </a:r>
            <a:br>
              <a:rPr lang="en-US">
                <a:solidFill>
                  <a:schemeClr val="tx1"/>
                </a:solidFill>
                <a:latin typeface="+mj-ea"/>
                <a:cs typeface="+mj-ea"/>
              </a:rPr>
            </a:br>
            <a:r>
              <a:rPr lang="en-US" sz="4800"/>
              <a:t>Policy</a:t>
            </a:r>
            <a:r>
              <a:rPr lang="en-US">
                <a:solidFill>
                  <a:schemeClr val="tx1"/>
                </a:solidFill>
                <a:latin typeface="+mj-ea"/>
                <a:cs typeface="+mj-ea"/>
              </a:rPr>
              <a:t/>
            </a:r>
            <a:br>
              <a:rPr lang="en-US">
                <a:solidFill>
                  <a:schemeClr val="tx1"/>
                </a:solidFill>
                <a:latin typeface="+mj-ea"/>
                <a:cs typeface="+mj-ea"/>
              </a:rPr>
            </a:br>
            <a:r>
              <a:rPr lang="en-US" sz="4800"/>
              <a:t>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7275" y="279913"/>
            <a:ext cx="8066088" cy="6289162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buNone/>
            </a:pPr>
            <a:endParaRPr lang="en-US" sz="3200">
              <a:solidFill>
                <a:srgbClr val="000000"/>
              </a:solidFill>
            </a:endParaRPr>
          </a:p>
          <a:p>
            <a:r>
              <a:rPr lang="en-US" sz="3200">
                <a:solidFill>
                  <a:schemeClr val="tx1"/>
                </a:solidFill>
              </a:rPr>
              <a:t>An associate is expected to clock in and out at his/her scheduled time and to report immediately to the assigned work area. Only the manager and supervisors can approve modifications to the schedule.</a:t>
            </a:r>
            <a:endParaRPr>
              <a:solidFill>
                <a:schemeClr val="tx1"/>
              </a:solidFill>
            </a:endParaRPr>
          </a:p>
          <a:p>
            <a:r>
              <a:rPr lang="en-US" sz="3200">
                <a:solidFill>
                  <a:schemeClr val="tx1"/>
                </a:solidFill>
              </a:rPr>
              <a:t>Associates must always clock out when leaving the premises, including lunch and break times, and must clock in when returning to the premises and ready to resume work. </a:t>
            </a:r>
            <a:endParaRPr>
              <a:solidFill>
                <a:schemeClr val="tx1"/>
              </a:solidFill>
            </a:endParaRPr>
          </a:p>
          <a:p>
            <a:r>
              <a:rPr lang="en-US" sz="3200">
                <a:solidFill>
                  <a:schemeClr val="tx1"/>
                </a:solidFill>
              </a:rPr>
              <a:t>Failure to clock in and out for a shift or a meal break may result in disciplinary action up to and including termination. </a:t>
            </a:r>
          </a:p>
          <a:p>
            <a:endParaRPr lang="en-US" sz="1800">
              <a:solidFill>
                <a:srgbClr val="000000"/>
              </a:solidFill>
            </a:endParaRPr>
          </a:p>
          <a:p>
            <a:endParaRPr lang="en-US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80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8538" y="390526"/>
            <a:ext cx="8151249" cy="5478012"/>
          </a:xfrm>
        </p:spPr>
        <p:txBody>
          <a:bodyPr vert="horz" lIns="91440" tIns="45720" rIns="91440" bIns="45720" rtlCol="0" anchor="ctr">
            <a:noAutofit/>
          </a:bodyPr>
          <a:lstStyle/>
          <a:p>
            <a:endParaRPr lang="en-US" sz="3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3200" i="1" dirty="0" smtClean="0">
                <a:solidFill>
                  <a:schemeClr val="tx1"/>
                </a:solidFill>
                <a:latin typeface="Calibri"/>
              </a:rPr>
              <a:t>1. Scheduled </a:t>
            </a:r>
            <a:r>
              <a:rPr lang="en-US" sz="3200" i="1" dirty="0">
                <a:solidFill>
                  <a:schemeClr val="tx1"/>
                </a:solidFill>
                <a:latin typeface="Calibri"/>
              </a:rPr>
              <a:t>absence- </a:t>
            </a:r>
            <a:r>
              <a:rPr lang="en-US" sz="3200" dirty="0">
                <a:solidFill>
                  <a:schemeClr val="tx1"/>
                </a:solidFill>
                <a:latin typeface="Calibri"/>
              </a:rPr>
              <a:t>defined as an absence that is scheduled and approved by the manager. Absences will only be approved if scheduling and workload </a:t>
            </a:r>
            <a:r>
              <a:rPr lang="en-US" sz="3200" dirty="0" smtClean="0">
                <a:solidFill>
                  <a:schemeClr val="tx1"/>
                </a:solidFill>
                <a:latin typeface="Calibri"/>
              </a:rPr>
              <a:t>permits and </a:t>
            </a:r>
            <a:r>
              <a:rPr lang="en-US" sz="3200" dirty="0">
                <a:solidFill>
                  <a:schemeClr val="tx1"/>
                </a:solidFill>
                <a:latin typeface="Calibri"/>
              </a:rPr>
              <a:t>the </a:t>
            </a:r>
            <a:r>
              <a:rPr lang="en-US" sz="3200" dirty="0" smtClean="0">
                <a:solidFill>
                  <a:schemeClr val="tx1"/>
                </a:solidFill>
                <a:latin typeface="Calibri"/>
              </a:rPr>
              <a:t>associate </a:t>
            </a:r>
            <a:r>
              <a:rPr lang="en-US" sz="3200" dirty="0">
                <a:solidFill>
                  <a:schemeClr val="tx1"/>
                </a:solidFill>
                <a:latin typeface="Calibri"/>
              </a:rPr>
              <a:t>must have </a:t>
            </a:r>
            <a:r>
              <a:rPr lang="en-US" sz="3200" dirty="0" smtClean="0">
                <a:solidFill>
                  <a:schemeClr val="tx1"/>
                </a:solidFill>
                <a:latin typeface="Calibri"/>
              </a:rPr>
              <a:t>a balance of </a:t>
            </a:r>
            <a:r>
              <a:rPr lang="en-US" sz="3200" dirty="0">
                <a:solidFill>
                  <a:schemeClr val="tx1"/>
                </a:solidFill>
                <a:latin typeface="Calibri"/>
              </a:rPr>
              <a:t>24 hours of </a:t>
            </a:r>
            <a:r>
              <a:rPr lang="en-US" sz="3200" dirty="0" smtClean="0">
                <a:solidFill>
                  <a:schemeClr val="tx1"/>
                </a:solidFill>
                <a:latin typeface="Calibri"/>
              </a:rPr>
              <a:t>PTO after the requested PTO has been taken.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chemeClr val="tx1"/>
                </a:solidFill>
                <a:latin typeface="Calibri"/>
              </a:rPr>
              <a:t>2</a:t>
            </a:r>
            <a:r>
              <a:rPr lang="en-US" sz="3200" dirty="0">
                <a:solidFill>
                  <a:schemeClr val="tx1"/>
                </a:solidFill>
                <a:latin typeface="Calibri"/>
              </a:rPr>
              <a:t>. </a:t>
            </a:r>
            <a:r>
              <a:rPr lang="en-US" sz="3200" i="1" dirty="0">
                <a:solidFill>
                  <a:schemeClr val="tx1"/>
                </a:solidFill>
                <a:latin typeface="Calibri"/>
              </a:rPr>
              <a:t>Non-scheduled absence- </a:t>
            </a:r>
            <a:r>
              <a:rPr lang="en-US" sz="3200" dirty="0">
                <a:solidFill>
                  <a:schemeClr val="tx1"/>
                </a:solidFill>
                <a:latin typeface="Calibri"/>
              </a:rPr>
              <a:t>defined as an absence of two hours or greater that has not been approved as a scheduled absence prior to the start of the shift. Non-scheduled absences will be covered by </a:t>
            </a:r>
            <a:r>
              <a:rPr lang="en-US" sz="3200" dirty="0" smtClean="0">
                <a:solidFill>
                  <a:schemeClr val="tx1"/>
                </a:solidFill>
                <a:latin typeface="Calibri"/>
              </a:rPr>
              <a:t>PTO.</a:t>
            </a:r>
            <a:r>
              <a:rPr lang="en-US" sz="3200" dirty="0">
                <a:solidFill>
                  <a:schemeClr val="tx1"/>
                </a:solidFill>
                <a:latin typeface="Calibri"/>
              </a:rPr>
              <a:t> </a:t>
            </a:r>
            <a:endParaRPr sz="3200" dirty="0">
              <a:solidFill>
                <a:schemeClr val="tx1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5193" y="1118419"/>
            <a:ext cx="3267740" cy="4600575"/>
          </a:xfrm>
        </p:spPr>
        <p:txBody>
          <a:bodyPr/>
          <a:lstStyle/>
          <a:p>
            <a:r>
              <a:rPr lang="en-US" sz="4000"/>
              <a:t>Classifications</a:t>
            </a:r>
            <a:r>
              <a:rPr lang="en-US">
                <a:solidFill>
                  <a:schemeClr val="tx1"/>
                </a:solidFill>
                <a:latin typeface="+mj-ea"/>
                <a:cs typeface="+mj-ea"/>
              </a:rPr>
              <a:t/>
            </a:r>
            <a:br>
              <a:rPr lang="en-US">
                <a:solidFill>
                  <a:schemeClr val="tx1"/>
                </a:solidFill>
                <a:latin typeface="+mj-ea"/>
                <a:cs typeface="+mj-ea"/>
              </a:rPr>
            </a:br>
            <a:r>
              <a:rPr lang="en-US" sz="4000"/>
              <a:t>of </a:t>
            </a:r>
            <a:r>
              <a:rPr lang="en-US">
                <a:solidFill>
                  <a:schemeClr val="tx1"/>
                </a:solidFill>
                <a:latin typeface="+mj-ea"/>
                <a:cs typeface="+mj-ea"/>
              </a:rPr>
              <a:t/>
            </a:r>
            <a:br>
              <a:rPr lang="en-US">
                <a:solidFill>
                  <a:schemeClr val="tx1"/>
                </a:solidFill>
                <a:latin typeface="+mj-ea"/>
                <a:cs typeface="+mj-ea"/>
              </a:rPr>
            </a:br>
            <a:r>
              <a:rPr lang="en-US" sz="4000"/>
              <a:t>Absences</a:t>
            </a:r>
          </a:p>
        </p:txBody>
      </p:sp>
    </p:spTree>
    <p:extLst>
      <p:ext uri="{BB962C8B-B14F-4D97-AF65-F5344CB8AC3E}">
        <p14:creationId xmlns:p14="http://schemas.microsoft.com/office/powerpoint/2010/main" val="340535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75" y="1123950"/>
            <a:ext cx="3329550" cy="4600575"/>
          </a:xfrm>
        </p:spPr>
        <p:txBody>
          <a:bodyPr/>
          <a:lstStyle/>
          <a:p>
            <a:r>
              <a:rPr lang="en-US" sz="4000"/>
              <a:t>Classifications</a:t>
            </a:r>
            <a:r>
              <a:rPr lang="en-US">
                <a:solidFill>
                  <a:schemeClr val="tx1"/>
                </a:solidFill>
                <a:latin typeface="+mj-ea"/>
                <a:cs typeface="+mj-ea"/>
              </a:rPr>
              <a:t/>
            </a:r>
            <a:br>
              <a:rPr lang="en-US">
                <a:solidFill>
                  <a:schemeClr val="tx1"/>
                </a:solidFill>
                <a:latin typeface="+mj-ea"/>
                <a:cs typeface="+mj-ea"/>
              </a:rPr>
            </a:br>
            <a:r>
              <a:rPr lang="en-US" sz="4000"/>
              <a:t>of </a:t>
            </a:r>
            <a:r>
              <a:rPr lang="en-US">
                <a:solidFill>
                  <a:schemeClr val="tx1"/>
                </a:solidFill>
                <a:latin typeface="+mj-ea"/>
                <a:cs typeface="+mj-ea"/>
              </a:rPr>
              <a:t/>
            </a:r>
            <a:br>
              <a:rPr lang="en-US">
                <a:solidFill>
                  <a:schemeClr val="tx1"/>
                </a:solidFill>
                <a:latin typeface="+mj-ea"/>
                <a:cs typeface="+mj-ea"/>
              </a:rPr>
            </a:br>
            <a:r>
              <a:rPr lang="en-US" sz="4000"/>
              <a:t>Absences</a:t>
            </a:r>
            <a:endParaRPr lang="en-US" sz="400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50" y="371475"/>
            <a:ext cx="8151146" cy="6289675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 algn="l" rtl="0">
              <a:buNone/>
            </a:pPr>
            <a:r>
              <a:rPr lang="en-US" sz="3200" b="0" i="0" u="none" strike="noStrike" dirty="0">
                <a:solidFill>
                  <a:srgbClr val="000000"/>
                </a:solidFill>
                <a:latin typeface="Calibri"/>
              </a:rPr>
              <a:t>3. </a:t>
            </a:r>
            <a:r>
              <a:rPr lang="en-US" sz="3200" b="0" i="1" u="none" strike="noStrike" dirty="0">
                <a:solidFill>
                  <a:srgbClr val="000000"/>
                </a:solidFill>
                <a:latin typeface="Calibri"/>
              </a:rPr>
              <a:t>Other absences- </a:t>
            </a:r>
            <a:r>
              <a:rPr lang="en-US" sz="3200" b="0" i="0" u="none" strike="noStrike" dirty="0">
                <a:solidFill>
                  <a:srgbClr val="000000"/>
                </a:solidFill>
                <a:latin typeface="Calibri"/>
              </a:rPr>
              <a:t>defined as jury duty, worker’s compensation, bereavement leave, military leave, time off due to lack of work, administrative suspension. </a:t>
            </a:r>
            <a:r>
              <a:rPr lang="en-US" sz="3200" b="0" i="0" dirty="0">
                <a:latin typeface="Calibri"/>
              </a:rPr>
              <a:t>​</a:t>
            </a:r>
          </a:p>
          <a:p>
            <a:pPr marL="0" indent="0">
              <a:buNone/>
            </a:pPr>
            <a:r>
              <a:rPr lang="en-US" sz="3200" b="0" i="0" u="none" strike="noStrike" dirty="0">
                <a:solidFill>
                  <a:srgbClr val="000000"/>
                </a:solidFill>
                <a:latin typeface="Calibri"/>
              </a:rPr>
              <a:t>4. </a:t>
            </a:r>
            <a:r>
              <a:rPr lang="en-US" sz="3200" b="0" i="1" u="none" strike="noStrike" dirty="0">
                <a:solidFill>
                  <a:srgbClr val="000000"/>
                </a:solidFill>
                <a:latin typeface="Calibri"/>
              </a:rPr>
              <a:t>Punctuality- </a:t>
            </a:r>
            <a:r>
              <a:rPr lang="en-US" sz="3200" b="0" i="0" u="none" strike="noStrike" dirty="0">
                <a:solidFill>
                  <a:srgbClr val="000000"/>
                </a:solidFill>
                <a:latin typeface="Calibri"/>
              </a:rPr>
              <a:t>defined as being at the workstation and ready to work at the assigned work times. </a:t>
            </a:r>
            <a:r>
              <a:rPr lang="en-US" sz="3200" dirty="0">
                <a:solidFill>
                  <a:srgbClr val="000000"/>
                </a:solidFill>
                <a:latin typeface="Calibri"/>
              </a:rPr>
              <a:t>Associates</a:t>
            </a:r>
            <a:r>
              <a:rPr lang="en-US" sz="3200" b="0" i="0" u="none" strike="noStrike" dirty="0">
                <a:solidFill>
                  <a:srgbClr val="000000"/>
                </a:solidFill>
                <a:latin typeface="Calibri"/>
              </a:rPr>
              <a:t> are expected to be at their workstation at the beginning of the shift, return promptly from breaks and meal times, and complete their work by the end of a designated shift.</a:t>
            </a:r>
            <a:r>
              <a:rPr lang="en-US" sz="3600" b="0" i="0" u="none" strike="noStrike" dirty="0">
                <a:solidFill>
                  <a:srgbClr val="000000"/>
                </a:solidFill>
                <a:latin typeface="Calibri"/>
              </a:rPr>
              <a:t> </a:t>
            </a:r>
            <a:r>
              <a:rPr lang="en-US" sz="3600" b="0" i="0" dirty="0">
                <a:latin typeface="Calibri"/>
              </a:rPr>
              <a:t>​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6993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825" y="964175"/>
            <a:ext cx="3341688" cy="3998350"/>
          </a:xfrm>
        </p:spPr>
        <p:txBody>
          <a:bodyPr>
            <a:normAutofit fontScale="90000"/>
          </a:bodyPr>
          <a:lstStyle/>
          <a:p>
            <a:r>
              <a:rPr lang="en-US" sz="4000" b="1"/>
              <a:t>Reporting a Non-scheduled Absence </a:t>
            </a:r>
            <a:r>
              <a:rPr lang="en-US">
                <a:solidFill>
                  <a:schemeClr val="tx1"/>
                </a:solidFill>
                <a:latin typeface="+mj-ea"/>
                <a:cs typeface="+mj-ea"/>
              </a:rPr>
              <a:t/>
            </a:r>
            <a:br>
              <a:rPr lang="en-US">
                <a:solidFill>
                  <a:schemeClr val="tx1"/>
                </a:solidFill>
                <a:latin typeface="+mj-ea"/>
                <a:cs typeface="+mj-ea"/>
              </a:rPr>
            </a:br>
            <a:r>
              <a:rPr lang="en-US">
                <a:solidFill>
                  <a:schemeClr val="tx1"/>
                </a:solidFill>
                <a:latin typeface="+mj-ea"/>
                <a:cs typeface="+mj-ea"/>
              </a:rPr>
              <a:t/>
            </a:r>
            <a:br>
              <a:rPr lang="en-US">
                <a:solidFill>
                  <a:schemeClr val="tx1"/>
                </a:solidFill>
                <a:latin typeface="+mj-ea"/>
                <a:cs typeface="+mj-ea"/>
              </a:rPr>
            </a:br>
            <a:r>
              <a:rPr lang="en-US">
                <a:solidFill>
                  <a:schemeClr val="tx1"/>
                </a:solidFill>
                <a:latin typeface="+mj-ea"/>
                <a:cs typeface="+mj-ea"/>
              </a:rPr>
              <a:t/>
            </a:r>
            <a:br>
              <a:rPr lang="en-US">
                <a:solidFill>
                  <a:schemeClr val="tx1"/>
                </a:solidFill>
                <a:latin typeface="+mj-ea"/>
                <a:cs typeface="+mj-ea"/>
              </a:rPr>
            </a:br>
            <a:r>
              <a:rPr lang="en-US">
                <a:solidFill>
                  <a:schemeClr val="tx1"/>
                </a:solidFill>
                <a:latin typeface="+mj-ea"/>
                <a:cs typeface="+mj-ea"/>
              </a:rPr>
              <a:t/>
            </a:r>
            <a:br>
              <a:rPr lang="en-US">
                <a:solidFill>
                  <a:schemeClr val="tx1"/>
                </a:solidFill>
                <a:latin typeface="+mj-ea"/>
                <a:cs typeface="+mj-ea"/>
              </a:rPr>
            </a:br>
            <a:r>
              <a:rPr lang="en-US" sz="4000" b="1"/>
              <a:t>Tardy </a:t>
            </a:r>
            <a:r>
              <a:rPr lang="en-US">
                <a:solidFill>
                  <a:schemeClr val="tx1"/>
                </a:solidFill>
                <a:latin typeface="+mj-ea"/>
                <a:cs typeface="+mj-ea"/>
              </a:rPr>
              <a:t/>
            </a:r>
            <a:br>
              <a:rPr lang="en-US">
                <a:solidFill>
                  <a:schemeClr val="tx1"/>
                </a:solidFill>
                <a:latin typeface="+mj-ea"/>
                <a:cs typeface="+mj-ea"/>
              </a:rPr>
            </a:br>
            <a:r>
              <a:rPr lang="en-US">
                <a:solidFill>
                  <a:schemeClr val="tx1"/>
                </a:solidFill>
                <a:latin typeface="+mj-ea"/>
                <a:cs typeface="+mj-ea"/>
              </a:rPr>
              <a:t/>
            </a:r>
            <a:br>
              <a:rPr lang="en-US">
                <a:solidFill>
                  <a:schemeClr val="tx1"/>
                </a:solidFill>
                <a:latin typeface="+mj-ea"/>
                <a:cs typeface="+mj-ea"/>
              </a:rPr>
            </a:br>
            <a:endParaRPr lang="en-US" sz="4000" b="1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724275" y="361950"/>
            <a:ext cx="7880554" cy="60553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>
                <a:solidFill>
                  <a:srgbClr val="000000"/>
                </a:solidFill>
              </a:rPr>
              <a:t>Associates are expected to call the department manager or designee at least 2 hours before the shift begins if the associate is going to be absent.</a:t>
            </a:r>
          </a:p>
          <a:p>
            <a:endParaRPr lang="en-US" sz="3200">
              <a:solidFill>
                <a:schemeClr val="tx1"/>
              </a:solidFill>
            </a:endParaRPr>
          </a:p>
          <a:p>
            <a:r>
              <a:rPr lang="en-US" sz="3200">
                <a:solidFill>
                  <a:schemeClr val="tx1"/>
                </a:solidFill>
              </a:rPr>
              <a:t>Reporting to work 3 minutes after the scheduled time is considered a tardy. Also, failure to use the payroll timekeeping system will count as a tardy. </a:t>
            </a:r>
            <a:endParaRPr lang="en-US" sz="3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24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</a:t>
            </a:r>
            <a:br>
              <a:rPr lang="en-US" dirty="0" smtClean="0"/>
            </a:br>
            <a:r>
              <a:rPr lang="en-US" dirty="0" smtClean="0"/>
              <a:t>Occurrences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7475" y="218363"/>
            <a:ext cx="8134065" cy="63462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Occurrences of absences and tardiness will be </a:t>
            </a:r>
            <a:r>
              <a:rPr lang="en-US" sz="3200" dirty="0" smtClean="0">
                <a:solidFill>
                  <a:schemeClr val="tx1"/>
                </a:solidFill>
              </a:rPr>
              <a:t>tracked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as follows:</a:t>
            </a:r>
            <a:r>
              <a:rPr lang="en-US" sz="3200" dirty="0">
                <a:solidFill>
                  <a:schemeClr val="tx1"/>
                </a:solidFill>
              </a:rPr>
              <a:t> </a:t>
            </a:r>
            <a:endParaRPr lang="en-US" sz="32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1000" dirty="0">
              <a:solidFill>
                <a:schemeClr val="tx1"/>
              </a:solidFill>
            </a:endParaRPr>
          </a:p>
          <a:p>
            <a:r>
              <a:rPr lang="en-US" sz="3200" dirty="0" smtClean="0">
                <a:solidFill>
                  <a:schemeClr val="tx1"/>
                </a:solidFill>
              </a:rPr>
              <a:t>An </a:t>
            </a:r>
            <a:r>
              <a:rPr lang="en-US" sz="3200" dirty="0">
                <a:solidFill>
                  <a:schemeClr val="tx1"/>
                </a:solidFill>
              </a:rPr>
              <a:t>absence is counted as an </a:t>
            </a:r>
            <a:r>
              <a:rPr lang="en-US" sz="3200" dirty="0" smtClean="0">
                <a:solidFill>
                  <a:schemeClr val="tx1"/>
                </a:solidFill>
              </a:rPr>
              <a:t>occurrence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A </a:t>
            </a:r>
            <a:r>
              <a:rPr lang="en-US" sz="3200" dirty="0">
                <a:solidFill>
                  <a:schemeClr val="tx1"/>
                </a:solidFill>
              </a:rPr>
              <a:t>continuous absence is counted as an </a:t>
            </a:r>
            <a:r>
              <a:rPr lang="en-US" sz="3200" dirty="0" smtClean="0">
                <a:solidFill>
                  <a:schemeClr val="tx1"/>
                </a:solidFill>
              </a:rPr>
              <a:t>occurrence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A tardy of less than </a:t>
            </a:r>
            <a:r>
              <a:rPr lang="en-US" sz="3200" dirty="0">
                <a:solidFill>
                  <a:schemeClr val="tx1"/>
                </a:solidFill>
              </a:rPr>
              <a:t>2 hours is </a:t>
            </a:r>
            <a:r>
              <a:rPr lang="en-US" sz="3200" dirty="0" smtClean="0">
                <a:solidFill>
                  <a:schemeClr val="tx1"/>
                </a:solidFill>
              </a:rPr>
              <a:t>1/4 of an </a:t>
            </a:r>
            <a:r>
              <a:rPr lang="en-US" sz="3200" dirty="0">
                <a:solidFill>
                  <a:schemeClr val="tx1"/>
                </a:solidFill>
              </a:rPr>
              <a:t>occurrence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A tardy of more than 2 hours is an occurrence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24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20" y="1123950"/>
            <a:ext cx="3280030" cy="4600575"/>
          </a:xfrm>
        </p:spPr>
        <p:txBody>
          <a:bodyPr/>
          <a:lstStyle/>
          <a:p>
            <a:pPr algn="l"/>
            <a:endParaRPr lang="en-US" sz="4000"/>
          </a:p>
          <a:p>
            <a:r>
              <a:rPr lang="en-US" sz="4000" b="1"/>
              <a:t>Consequence of Absenteeism and Tardiness</a:t>
            </a:r>
            <a:r>
              <a:rPr lang="en-US">
                <a:solidFill>
                  <a:schemeClr val="tx1"/>
                </a:solidFill>
              </a:rPr>
              <a:t/>
            </a:r>
            <a:br>
              <a:rPr lang="en-US">
                <a:solidFill>
                  <a:schemeClr val="tx1"/>
                </a:solidFill>
              </a:rPr>
            </a:br>
            <a:r>
              <a:rPr lang="en-US" sz="1550" b="1"/>
              <a:t> 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8351" y="285750"/>
            <a:ext cx="8150737" cy="637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Occurrences of absences and tardiness will be </a:t>
            </a:r>
            <a:r>
              <a:rPr lang="en-US" sz="3200" dirty="0" smtClean="0">
                <a:solidFill>
                  <a:schemeClr val="tx1"/>
                </a:solidFill>
              </a:rPr>
              <a:t>tracked disciplined </a:t>
            </a:r>
            <a:r>
              <a:rPr lang="en-US" sz="3200" dirty="0">
                <a:solidFill>
                  <a:schemeClr val="tx1"/>
                </a:solidFill>
              </a:rPr>
              <a:t>within a rolling 12 month </a:t>
            </a:r>
            <a:r>
              <a:rPr lang="en-US" sz="3200" dirty="0" smtClean="0">
                <a:solidFill>
                  <a:schemeClr val="tx1"/>
                </a:solidFill>
              </a:rPr>
              <a:t>period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as follows:</a:t>
            </a:r>
            <a:endParaRPr lang="en-US" sz="3200" dirty="0"/>
          </a:p>
          <a:p>
            <a:pPr marL="0" indent="0">
              <a:buNone/>
            </a:pPr>
            <a:endParaRPr lang="en-US" sz="3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3200" dirty="0" smtClean="0">
                <a:solidFill>
                  <a:schemeClr val="tx1"/>
                </a:solidFill>
              </a:rPr>
              <a:t>1. First 3 occurrences will be tracked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chemeClr val="tx1"/>
                </a:solidFill>
              </a:rPr>
              <a:t>2. Fourth </a:t>
            </a:r>
            <a:r>
              <a:rPr lang="en-US" sz="3200" dirty="0">
                <a:solidFill>
                  <a:schemeClr val="tx1"/>
                </a:solidFill>
              </a:rPr>
              <a:t>occurrence may result in verbal counseling between the manager and the associate. </a:t>
            </a:r>
            <a:endParaRPr sz="3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3</a:t>
            </a:r>
            <a:r>
              <a:rPr lang="en-US" sz="3200" dirty="0" smtClean="0">
                <a:solidFill>
                  <a:schemeClr val="tx1"/>
                </a:solidFill>
              </a:rPr>
              <a:t>. </a:t>
            </a:r>
            <a:r>
              <a:rPr lang="en-US" sz="3200" dirty="0">
                <a:solidFill>
                  <a:schemeClr val="tx1"/>
                </a:solidFill>
              </a:rPr>
              <a:t>The fifth occurrence may result in a written reprimand signed by the associate and manager. </a:t>
            </a:r>
            <a:endParaRPr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6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20" y="1123950"/>
            <a:ext cx="3280030" cy="4600575"/>
          </a:xfrm>
        </p:spPr>
        <p:txBody>
          <a:bodyPr/>
          <a:lstStyle/>
          <a:p>
            <a:pPr algn="l"/>
            <a:endParaRPr lang="en-US" sz="4000"/>
          </a:p>
          <a:p>
            <a:r>
              <a:rPr lang="en-US" sz="4000" b="1"/>
              <a:t>Consequence of Absenteeism and Tardiness</a:t>
            </a:r>
            <a:r>
              <a:rPr lang="en-US">
                <a:solidFill>
                  <a:schemeClr val="tx1"/>
                </a:solidFill>
              </a:rPr>
              <a:t/>
            </a:r>
            <a:br>
              <a:rPr lang="en-US">
                <a:solidFill>
                  <a:schemeClr val="tx1"/>
                </a:solidFill>
              </a:rPr>
            </a:br>
            <a:r>
              <a:rPr lang="en-US" sz="1550" b="1"/>
              <a:t> 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8351" y="285750"/>
            <a:ext cx="8150737" cy="637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4</a:t>
            </a:r>
            <a:r>
              <a:rPr lang="en-US" sz="3200" dirty="0" smtClean="0">
                <a:solidFill>
                  <a:schemeClr val="tx1"/>
                </a:solidFill>
              </a:rPr>
              <a:t>. </a:t>
            </a:r>
            <a:r>
              <a:rPr lang="en-US" sz="3200" dirty="0">
                <a:solidFill>
                  <a:schemeClr val="tx1"/>
                </a:solidFill>
              </a:rPr>
              <a:t>The sixth occurrence may result in a final written reprimand signed by the manager and the associate and retained in the associate’s personnel file. 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chemeClr val="tx1"/>
                </a:solidFill>
              </a:rPr>
              <a:t>5.The </a:t>
            </a:r>
            <a:r>
              <a:rPr lang="en-US" sz="3200" dirty="0">
                <a:solidFill>
                  <a:schemeClr val="tx1"/>
                </a:solidFill>
              </a:rPr>
              <a:t>seventh occurrence may result in a suspension from work duties with written documentation of the suspension signed by the manager and the associate and retained in the associate’s personnel file. </a:t>
            </a:r>
            <a:endParaRPr sz="3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6</a:t>
            </a:r>
            <a:r>
              <a:rPr lang="en-US" sz="3200" dirty="0" smtClean="0">
                <a:solidFill>
                  <a:schemeClr val="tx1"/>
                </a:solidFill>
              </a:rPr>
              <a:t>. </a:t>
            </a:r>
            <a:r>
              <a:rPr lang="en-US" sz="3200" dirty="0">
                <a:solidFill>
                  <a:schemeClr val="tx1"/>
                </a:solidFill>
              </a:rPr>
              <a:t>The eighth occurrence may result in immediate termination from employment. </a:t>
            </a:r>
            <a:endParaRPr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73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276</Words>
  <Application>Microsoft Office PowerPoint</Application>
  <PresentationFormat>Widescreen</PresentationFormat>
  <Paragraphs>46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Corbel</vt:lpstr>
      <vt:lpstr>Wingdings 2</vt:lpstr>
      <vt:lpstr>Frame</vt:lpstr>
      <vt:lpstr>SVIN LABORATORY MEETING </vt:lpstr>
      <vt:lpstr>Attendance Policy Review</vt:lpstr>
      <vt:lpstr>Attendance Policy Review</vt:lpstr>
      <vt:lpstr>Classifications of  Absences</vt:lpstr>
      <vt:lpstr>Classifications of  Absences</vt:lpstr>
      <vt:lpstr>Reporting a Non-scheduled Absence     Tardy   </vt:lpstr>
      <vt:lpstr>Definition of  Occurrences  </vt:lpstr>
      <vt:lpstr> Consequence of Absenteeism and Tardiness  </vt:lpstr>
      <vt:lpstr> Consequence of Absenteeism and Tardiness  </vt:lpstr>
      <vt:lpstr>Review of Occurrences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SVIN LABORATORY MEETING </dc:title>
  <cp:lastModifiedBy>Beeler, Karolyn</cp:lastModifiedBy>
  <cp:revision>11</cp:revision>
  <dcterms:modified xsi:type="dcterms:W3CDTF">2017-09-19T17:02:17Z</dcterms:modified>
</cp:coreProperties>
</file>