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Architect maintenance, qc and Calibration process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Laboratory Meeting October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the architect process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a recent PHOS calibration, an air bubble was aspirated as part of the blank which resulted in a bad calibration; however the instrument did not fail the calibration.</a:t>
            </a:r>
          </a:p>
          <a:p>
            <a:r>
              <a:rPr lang="en-US" dirty="0" smtClean="0"/>
              <a:t>QC was acceptable and patient results were reported</a:t>
            </a:r>
          </a:p>
          <a:p>
            <a:r>
              <a:rPr lang="en-US" dirty="0" smtClean="0"/>
              <a:t>A physician and a tech questioned patient results around the same time</a:t>
            </a:r>
          </a:p>
          <a:p>
            <a:r>
              <a:rPr lang="en-US" dirty="0" smtClean="0"/>
              <a:t>Patients were repeated on the other Architect with significantly higher results</a:t>
            </a:r>
          </a:p>
          <a:p>
            <a:r>
              <a:rPr lang="en-US" dirty="0" smtClean="0"/>
              <a:t>In all, over 60 patient tests results had to be corrected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11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the architect process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Lipase was calibrated</a:t>
            </a:r>
          </a:p>
          <a:p>
            <a:r>
              <a:rPr lang="en-US" dirty="0" smtClean="0"/>
              <a:t>New Lipase reagent (same lot number) was loaded</a:t>
            </a:r>
          </a:p>
          <a:p>
            <a:r>
              <a:rPr lang="en-US" dirty="0" smtClean="0"/>
              <a:t>QC was run by day shift and was acceptable</a:t>
            </a:r>
          </a:p>
          <a:p>
            <a:r>
              <a:rPr lang="en-US" dirty="0" smtClean="0"/>
              <a:t>3 patient had results of less than the lower reportable limit</a:t>
            </a:r>
          </a:p>
          <a:p>
            <a:r>
              <a:rPr lang="en-US" dirty="0" smtClean="0"/>
              <a:t>QC was performed and failed</a:t>
            </a:r>
          </a:p>
          <a:p>
            <a:r>
              <a:rPr lang="en-US" dirty="0" smtClean="0"/>
              <a:t>It was identified that the reagent handling instructions were not performed prior to loading the reagent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6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the architect process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 controls were acceptable on night shift</a:t>
            </a:r>
          </a:p>
          <a:p>
            <a:r>
              <a:rPr lang="en-US" dirty="0" smtClean="0"/>
              <a:t>Chemistry controls were not acceptable on day shift</a:t>
            </a:r>
          </a:p>
          <a:p>
            <a:r>
              <a:rPr lang="en-US" dirty="0" smtClean="0"/>
              <a:t>The mixer was bent but the analyzer did not alert the tech to the issue</a:t>
            </a:r>
          </a:p>
          <a:p>
            <a:r>
              <a:rPr lang="en-US" dirty="0" smtClean="0"/>
              <a:t>Patient correlations were performed to ensure accurate results </a:t>
            </a:r>
          </a:p>
        </p:txBody>
      </p:sp>
    </p:spTree>
    <p:extLst>
      <p:ext uri="{BB962C8B-B14F-4D97-AF65-F5344CB8AC3E}">
        <p14:creationId xmlns:p14="http://schemas.microsoft.com/office/powerpoint/2010/main" val="2920593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the architect process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the previously identified issues </a:t>
            </a:r>
          </a:p>
          <a:p>
            <a:r>
              <a:rPr lang="en-US" dirty="0"/>
              <a:t>T</a:t>
            </a:r>
            <a:r>
              <a:rPr lang="en-US" dirty="0" smtClean="0"/>
              <a:t>he lack of notification by the Architects when there is a bad calibration</a:t>
            </a:r>
          </a:p>
          <a:p>
            <a:r>
              <a:rPr lang="en-US" dirty="0" smtClean="0"/>
              <a:t>The lack of alerts by the Architects when the instrument malfunctions</a:t>
            </a:r>
          </a:p>
          <a:p>
            <a:r>
              <a:rPr lang="en-US" dirty="0" smtClean="0"/>
              <a:t>To ensure accurate results for all patients, especially during the busy morning time </a:t>
            </a:r>
            <a:endParaRPr lang="en-US" dirty="0"/>
          </a:p>
          <a:p>
            <a:r>
              <a:rPr lang="en-US" dirty="0" smtClean="0"/>
              <a:t>ALL SHIFTS WILL RUN CHEMISTRY 1 &amp; 2 CONTROLS </a:t>
            </a:r>
          </a:p>
          <a:p>
            <a:r>
              <a:rPr lang="en-US" dirty="0" smtClean="0"/>
              <a:t>MAINTENANCE WILL BE PERFORMED ON </a:t>
            </a:r>
            <a:r>
              <a:rPr lang="en-US" dirty="0" smtClean="0"/>
              <a:t>EVENING</a:t>
            </a:r>
            <a:r>
              <a:rPr lang="en-US" dirty="0" smtClean="0"/>
              <a:t> </a:t>
            </a:r>
            <a:r>
              <a:rPr lang="en-US" dirty="0" smtClean="0"/>
              <a:t>SHIFT ONCE STAFFING LEVELS ARE ADEQUATE</a:t>
            </a:r>
          </a:p>
        </p:txBody>
      </p:sp>
    </p:spTree>
    <p:extLst>
      <p:ext uri="{BB962C8B-B14F-4D97-AF65-F5344CB8AC3E}">
        <p14:creationId xmlns:p14="http://schemas.microsoft.com/office/powerpoint/2010/main" val="164555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current process – day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360" y="2551199"/>
            <a:ext cx="2961078" cy="3476476"/>
          </a:xfrm>
        </p:spPr>
        <p:txBody>
          <a:bodyPr>
            <a:normAutofit/>
          </a:bodyPr>
          <a:lstStyle/>
          <a:p>
            <a:r>
              <a:rPr lang="en-US" dirty="0" smtClean="0"/>
              <a:t>Analyzer Maintenance</a:t>
            </a:r>
          </a:p>
          <a:p>
            <a:endParaRPr lang="en-US" dirty="0"/>
          </a:p>
          <a:p>
            <a:pPr lvl="1"/>
            <a:r>
              <a:rPr lang="en-US" dirty="0"/>
              <a:t>Daily</a:t>
            </a:r>
          </a:p>
          <a:p>
            <a:pPr lvl="1"/>
            <a:r>
              <a:rPr lang="en-US" dirty="0"/>
              <a:t>Weekly</a:t>
            </a:r>
          </a:p>
          <a:p>
            <a:pPr lvl="1"/>
            <a:r>
              <a:rPr lang="en-US" dirty="0"/>
              <a:t>Monthly</a:t>
            </a:r>
          </a:p>
          <a:p>
            <a:pPr lvl="1"/>
            <a:r>
              <a:rPr lang="en-US" dirty="0"/>
              <a:t>Quarterly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Calibration</a:t>
            </a:r>
          </a:p>
          <a:p>
            <a:pPr lvl="1"/>
            <a:r>
              <a:rPr lang="en-US" dirty="0" smtClean="0"/>
              <a:t>As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81094" y="2283469"/>
            <a:ext cx="296107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 1 &amp; 2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Chem1 &amp; 2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1"/>
            <a:r>
              <a:rPr lang="en-US" dirty="0" smtClean="0"/>
              <a:t>CSF 1 &amp; 2</a:t>
            </a:r>
          </a:p>
          <a:p>
            <a:pPr lvl="1"/>
            <a:r>
              <a:rPr lang="en-US" dirty="0" smtClean="0"/>
              <a:t>Ped 2</a:t>
            </a:r>
          </a:p>
          <a:p>
            <a:pPr lvl="1"/>
            <a:r>
              <a:rPr lang="en-US" dirty="0" smtClean="0"/>
              <a:t>BHOB 1, 2, 3</a:t>
            </a:r>
          </a:p>
          <a:p>
            <a:pPr lvl="1"/>
            <a:r>
              <a:rPr lang="en-US" dirty="0" smtClean="0"/>
              <a:t>Transplant 1, 2, 3</a:t>
            </a:r>
          </a:p>
        </p:txBody>
      </p:sp>
    </p:spTree>
    <p:extLst>
      <p:ext uri="{BB962C8B-B14F-4D97-AF65-F5344CB8AC3E}">
        <p14:creationId xmlns:p14="http://schemas.microsoft.com/office/powerpoint/2010/main" val="37491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current process – Evening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91707"/>
            <a:ext cx="2961078" cy="3678303"/>
          </a:xfrm>
        </p:spPr>
        <p:txBody>
          <a:bodyPr/>
          <a:lstStyle/>
          <a:p>
            <a:r>
              <a:rPr lang="en-US" dirty="0" smtClean="0"/>
              <a:t>Analyzer Maintenance</a:t>
            </a:r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smtClean="0"/>
              <a:t>Calibration on CAIV 1</a:t>
            </a:r>
          </a:p>
          <a:p>
            <a:pPr lvl="1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Acetaminophen</a:t>
            </a:r>
          </a:p>
          <a:p>
            <a:pPr lvl="1"/>
            <a:r>
              <a:rPr lang="en-US" dirty="0" smtClean="0"/>
              <a:t>Ammonia</a:t>
            </a:r>
          </a:p>
          <a:p>
            <a:pPr lvl="1"/>
            <a:r>
              <a:rPr lang="en-US" dirty="0" smtClean="0"/>
              <a:t>ETOH</a:t>
            </a:r>
          </a:p>
          <a:p>
            <a:pPr lvl="1"/>
            <a:r>
              <a:rPr lang="en-US" dirty="0" smtClean="0"/>
              <a:t>As Needed</a:t>
            </a:r>
            <a:endParaRPr lang="en-US" dirty="0"/>
          </a:p>
          <a:p>
            <a:pPr marL="324000" lvl="1" indent="0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31019" y="2291707"/>
            <a:ext cx="2961078" cy="41338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 1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  <a:p>
            <a:pPr lvl="2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LIG 1 &amp; 2</a:t>
            </a:r>
          </a:p>
          <a:p>
            <a:pPr lvl="1"/>
            <a:r>
              <a:rPr lang="en-US" dirty="0" smtClean="0"/>
              <a:t>AAM 1 &amp; 3</a:t>
            </a:r>
          </a:p>
          <a:p>
            <a:pPr lvl="1"/>
            <a:r>
              <a:rPr lang="en-US" dirty="0" smtClean="0"/>
              <a:t>CRD 1 &amp; 2</a:t>
            </a:r>
          </a:p>
          <a:p>
            <a:pPr lvl="1"/>
            <a:r>
              <a:rPr lang="en-US" dirty="0" smtClean="0"/>
              <a:t>CRP 3</a:t>
            </a:r>
          </a:p>
          <a:p>
            <a:pPr lvl="1"/>
            <a:r>
              <a:rPr lang="en-US" dirty="0"/>
              <a:t>BIOF </a:t>
            </a:r>
            <a:r>
              <a:rPr lang="en-US" dirty="0" smtClean="0"/>
              <a:t>3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92097" y="2291707"/>
            <a:ext cx="296107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 2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LIG 1 &amp; 2</a:t>
            </a:r>
          </a:p>
          <a:p>
            <a:pPr lvl="1"/>
            <a:r>
              <a:rPr lang="en-US" dirty="0" smtClean="0"/>
              <a:t>CRD 1 &amp; 2</a:t>
            </a:r>
          </a:p>
          <a:p>
            <a:pPr lvl="1"/>
            <a:r>
              <a:rPr lang="en-US" dirty="0" smtClean="0"/>
              <a:t>CRP 3</a:t>
            </a:r>
          </a:p>
          <a:p>
            <a:pPr lvl="1"/>
            <a:r>
              <a:rPr lang="en-US" dirty="0"/>
              <a:t>BIOF </a:t>
            </a:r>
            <a:r>
              <a:rPr lang="en-US" dirty="0" smtClean="0"/>
              <a:t>3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69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current process – Night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75673"/>
            <a:ext cx="2961078" cy="3678303"/>
          </a:xfrm>
        </p:spPr>
        <p:txBody>
          <a:bodyPr/>
          <a:lstStyle/>
          <a:p>
            <a:r>
              <a:rPr lang="en-US" dirty="0" smtClean="0"/>
              <a:t>Analyzer Maintenance</a:t>
            </a:r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smtClean="0"/>
              <a:t>Calibration on CAIV 2</a:t>
            </a:r>
          </a:p>
          <a:p>
            <a:pPr lvl="1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Ammonia</a:t>
            </a:r>
          </a:p>
          <a:p>
            <a:pPr lvl="1"/>
            <a:r>
              <a:rPr lang="en-US" dirty="0" smtClean="0"/>
              <a:t>ETOH</a:t>
            </a:r>
          </a:p>
          <a:p>
            <a:pPr lvl="1"/>
            <a:r>
              <a:rPr lang="en-US" dirty="0" smtClean="0"/>
              <a:t>As Needed</a:t>
            </a:r>
            <a:endParaRPr lang="en-US" dirty="0"/>
          </a:p>
          <a:p>
            <a:pPr marL="324000" lvl="1" indent="0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09959" y="2180496"/>
            <a:ext cx="296107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CAIV2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  <a:p>
            <a:pPr lvl="2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AAM1 &amp; 3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57493" y="1892172"/>
            <a:ext cx="2961078" cy="3520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CAIV1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77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 </a:t>
            </a:r>
            <a:r>
              <a:rPr lang="en-US" sz="6700" dirty="0" smtClean="0"/>
              <a:t>NEW</a:t>
            </a:r>
            <a:r>
              <a:rPr lang="en-US" dirty="0" smtClean="0"/>
              <a:t> process – day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426" y="2779436"/>
            <a:ext cx="2961078" cy="2935201"/>
          </a:xfrm>
        </p:spPr>
        <p:txBody>
          <a:bodyPr/>
          <a:lstStyle/>
          <a:p>
            <a:r>
              <a:rPr lang="en-US" dirty="0" smtClean="0"/>
              <a:t>Analyzer Maintenance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Daily</a:t>
            </a:r>
          </a:p>
          <a:p>
            <a:pPr lvl="1"/>
            <a:r>
              <a:rPr lang="en-US" dirty="0" smtClean="0"/>
              <a:t>Weekly</a:t>
            </a:r>
          </a:p>
          <a:p>
            <a:pPr lvl="1"/>
            <a:r>
              <a:rPr lang="en-US" dirty="0" smtClean="0"/>
              <a:t>Monthly</a:t>
            </a:r>
          </a:p>
          <a:p>
            <a:pPr lvl="1"/>
            <a:r>
              <a:rPr lang="en-US" dirty="0" smtClean="0"/>
              <a:t>Quarterly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70349" y="2711837"/>
            <a:ext cx="296107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 1 &amp; 2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Chem1 &amp; 2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1"/>
            <a:r>
              <a:rPr lang="en-US" dirty="0" smtClean="0"/>
              <a:t>CSF 1 &amp; 2</a:t>
            </a:r>
          </a:p>
          <a:p>
            <a:pPr lvl="1"/>
            <a:r>
              <a:rPr lang="en-US" dirty="0" smtClean="0"/>
              <a:t>Ped 2</a:t>
            </a:r>
          </a:p>
          <a:p>
            <a:pPr lvl="1"/>
            <a:r>
              <a:rPr lang="en-US" dirty="0" smtClean="0"/>
              <a:t>BHOB 1, 2, 3</a:t>
            </a:r>
          </a:p>
          <a:p>
            <a:pPr lvl="1"/>
            <a:r>
              <a:rPr lang="en-US" dirty="0" smtClean="0"/>
              <a:t>Transplant 1, 2, 3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65615" y="2111339"/>
            <a:ext cx="8451596" cy="66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No Changes to the Current Process</a:t>
            </a:r>
          </a:p>
        </p:txBody>
      </p:sp>
    </p:spTree>
    <p:extLst>
      <p:ext uri="{BB962C8B-B14F-4D97-AF65-F5344CB8AC3E}">
        <p14:creationId xmlns:p14="http://schemas.microsoft.com/office/powerpoint/2010/main" val="196341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</a:t>
            </a:r>
            <a:r>
              <a:rPr lang="en-US" sz="6000" dirty="0" smtClean="0"/>
              <a:t>NEW</a:t>
            </a:r>
            <a:r>
              <a:rPr lang="en-US" dirty="0" smtClean="0"/>
              <a:t> process – Evening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053" y="2747211"/>
            <a:ext cx="2961078" cy="3678303"/>
          </a:xfrm>
        </p:spPr>
        <p:txBody>
          <a:bodyPr/>
          <a:lstStyle/>
          <a:p>
            <a:r>
              <a:rPr lang="en-US" dirty="0" smtClean="0"/>
              <a:t>Analyzer Maintenance</a:t>
            </a:r>
          </a:p>
          <a:p>
            <a:pPr lvl="1"/>
            <a:r>
              <a:rPr lang="en-US" dirty="0" smtClean="0"/>
              <a:t>All Maintenance</a:t>
            </a:r>
            <a:endParaRPr lang="en-US" dirty="0" smtClean="0"/>
          </a:p>
          <a:p>
            <a:r>
              <a:rPr lang="en-US" dirty="0" smtClean="0"/>
              <a:t>Calibration on CAIV 1</a:t>
            </a:r>
          </a:p>
          <a:p>
            <a:pPr lvl="1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Acetaminophen</a:t>
            </a:r>
          </a:p>
          <a:p>
            <a:pPr lvl="1"/>
            <a:r>
              <a:rPr lang="en-US" dirty="0" smtClean="0"/>
              <a:t>Ammonia</a:t>
            </a:r>
          </a:p>
          <a:p>
            <a:pPr lvl="1"/>
            <a:r>
              <a:rPr lang="en-US" dirty="0" smtClean="0"/>
              <a:t>ETOH</a:t>
            </a:r>
            <a:endParaRPr lang="en-US" dirty="0"/>
          </a:p>
          <a:p>
            <a:pPr marL="324000" lvl="1" indent="0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4673" y="2657081"/>
            <a:ext cx="2961078" cy="41338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 1</a:t>
            </a:r>
          </a:p>
          <a:p>
            <a:pPr lvl="1"/>
            <a:r>
              <a:rPr lang="en-US" dirty="0" smtClean="0"/>
              <a:t>CHEM </a:t>
            </a:r>
            <a:r>
              <a:rPr lang="en-US" dirty="0" smtClean="0"/>
              <a:t>1 &amp; 2</a:t>
            </a:r>
          </a:p>
          <a:p>
            <a:pPr lvl="2"/>
            <a:r>
              <a:rPr lang="en-US" dirty="0" smtClean="0"/>
              <a:t>All Tests</a:t>
            </a:r>
          </a:p>
          <a:p>
            <a:pPr lvl="1"/>
            <a:r>
              <a:rPr lang="en-US" dirty="0" smtClean="0"/>
              <a:t>LIG 1 &amp; 2</a:t>
            </a:r>
          </a:p>
          <a:p>
            <a:pPr lvl="1"/>
            <a:r>
              <a:rPr lang="en-US" dirty="0" smtClean="0"/>
              <a:t>AAM 1 &amp; 3</a:t>
            </a:r>
          </a:p>
          <a:p>
            <a:pPr lvl="1"/>
            <a:r>
              <a:rPr lang="en-US" dirty="0" smtClean="0"/>
              <a:t>CRD 1 &amp; 2</a:t>
            </a:r>
          </a:p>
          <a:p>
            <a:pPr lvl="1"/>
            <a:r>
              <a:rPr lang="en-US" dirty="0" smtClean="0"/>
              <a:t>CRP 3</a:t>
            </a:r>
          </a:p>
          <a:p>
            <a:pPr lvl="1"/>
            <a:r>
              <a:rPr lang="en-US" dirty="0"/>
              <a:t>BIOF </a:t>
            </a:r>
            <a:r>
              <a:rPr lang="en-US" dirty="0" smtClean="0"/>
              <a:t>3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962293" y="2747211"/>
            <a:ext cx="296107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 </a:t>
            </a:r>
            <a:r>
              <a:rPr lang="en-US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smtClean="0"/>
              <a:t>All Tests</a:t>
            </a:r>
          </a:p>
          <a:p>
            <a:pPr lvl="1"/>
            <a:r>
              <a:rPr lang="en-US" dirty="0" smtClean="0"/>
              <a:t>LIG 1 &amp; 2</a:t>
            </a:r>
          </a:p>
          <a:p>
            <a:pPr lvl="1"/>
            <a:r>
              <a:rPr lang="en-US" dirty="0" smtClean="0"/>
              <a:t>CRD 1 &amp; 2</a:t>
            </a:r>
          </a:p>
          <a:p>
            <a:pPr lvl="1"/>
            <a:r>
              <a:rPr lang="en-US" dirty="0" smtClean="0"/>
              <a:t>CRP 3</a:t>
            </a:r>
          </a:p>
          <a:p>
            <a:pPr lvl="1"/>
            <a:r>
              <a:rPr lang="en-US" dirty="0"/>
              <a:t>BIOF </a:t>
            </a:r>
            <a:r>
              <a:rPr lang="en-US" dirty="0" smtClean="0"/>
              <a:t>3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3651" y="1852470"/>
            <a:ext cx="9105362" cy="1199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CHEM 1 &amp; 2 – all tests will be </a:t>
            </a:r>
            <a:r>
              <a:rPr lang="en-US" sz="3600" dirty="0" smtClean="0"/>
              <a:t>run</a:t>
            </a:r>
          </a:p>
          <a:p>
            <a:r>
              <a:rPr lang="en-US" sz="3600" dirty="0" smtClean="0"/>
              <a:t>All </a:t>
            </a:r>
            <a:r>
              <a:rPr lang="en-US" sz="3600" dirty="0"/>
              <a:t>Maintenance – when adequately </a:t>
            </a:r>
            <a:r>
              <a:rPr lang="en-US" sz="3600" dirty="0" smtClean="0"/>
              <a:t>staffed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9584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</a:t>
            </a:r>
            <a:r>
              <a:rPr lang="en-US" sz="6000" dirty="0" smtClean="0"/>
              <a:t>NEW</a:t>
            </a:r>
            <a:r>
              <a:rPr lang="en-US" dirty="0" smtClean="0"/>
              <a:t> process – Night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3160690"/>
            <a:ext cx="2961078" cy="3678303"/>
          </a:xfrm>
        </p:spPr>
        <p:txBody>
          <a:bodyPr/>
          <a:lstStyle/>
          <a:p>
            <a:r>
              <a:rPr lang="en-US" dirty="0" smtClean="0"/>
              <a:t>Analyzer Maintenance</a:t>
            </a:r>
          </a:p>
          <a:p>
            <a:pPr lvl="1"/>
            <a:r>
              <a:rPr lang="en-US" dirty="0" smtClean="0"/>
              <a:t>None</a:t>
            </a:r>
          </a:p>
          <a:p>
            <a:pPr lvl="1"/>
            <a:r>
              <a:rPr lang="en-US" dirty="0" smtClean="0"/>
              <a:t>Calibration </a:t>
            </a:r>
            <a:r>
              <a:rPr lang="en-US" dirty="0" smtClean="0"/>
              <a:t>on CAIV 2</a:t>
            </a:r>
          </a:p>
          <a:p>
            <a:pPr lvl="1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Ammonia</a:t>
            </a:r>
          </a:p>
          <a:p>
            <a:pPr lvl="1"/>
            <a:r>
              <a:rPr lang="en-US" dirty="0" smtClean="0"/>
              <a:t>ETOH</a:t>
            </a:r>
            <a:endParaRPr lang="en-US" dirty="0"/>
          </a:p>
          <a:p>
            <a:pPr marL="324000" lvl="1" indent="0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26434" y="3094896"/>
            <a:ext cx="296107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CAIV2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  <a:p>
            <a:pPr lvl="2"/>
            <a:r>
              <a:rPr lang="en-US" dirty="0" smtClean="0"/>
              <a:t>Mg</a:t>
            </a:r>
          </a:p>
          <a:p>
            <a:pPr lvl="1"/>
            <a:r>
              <a:rPr lang="en-US" dirty="0" smtClean="0"/>
              <a:t>AAM1 &amp; 3</a:t>
            </a:r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81061" y="2798334"/>
            <a:ext cx="2961078" cy="3520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Daily QC on CAIV1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CHEM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  <a:p>
            <a:pPr lvl="1"/>
            <a:r>
              <a:rPr lang="en-US" dirty="0" smtClean="0"/>
              <a:t>Urine </a:t>
            </a:r>
            <a:r>
              <a:rPr lang="en-US" dirty="0" err="1" smtClean="0"/>
              <a:t>Chem</a:t>
            </a:r>
            <a:r>
              <a:rPr lang="en-US" dirty="0" smtClean="0"/>
              <a:t> 1 &amp; 2</a:t>
            </a:r>
          </a:p>
          <a:p>
            <a:pPr lvl="2"/>
            <a:r>
              <a:rPr lang="en-US" dirty="0" err="1" smtClean="0"/>
              <a:t>Lytes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23279" y="1893770"/>
            <a:ext cx="8451596" cy="2109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CHEM 1 &amp; 2 – all tests will be run</a:t>
            </a: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8191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Current Calibration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032" y="2180496"/>
            <a:ext cx="9600775" cy="3678303"/>
          </a:xfrm>
        </p:spPr>
        <p:txBody>
          <a:bodyPr/>
          <a:lstStyle/>
          <a:p>
            <a:r>
              <a:rPr lang="en-US" dirty="0" smtClean="0"/>
              <a:t>Calibrations performed as needed and daily as required</a:t>
            </a:r>
          </a:p>
          <a:p>
            <a:r>
              <a:rPr lang="en-US" dirty="0" smtClean="0"/>
              <a:t>Calibration reports printed automatically</a:t>
            </a:r>
          </a:p>
          <a:p>
            <a:r>
              <a:rPr lang="en-US" dirty="0" smtClean="0"/>
              <a:t>Lot to Lot correlations performed for new lot of reagents loaded</a:t>
            </a:r>
          </a:p>
          <a:p>
            <a:r>
              <a:rPr lang="en-US" dirty="0" smtClean="0"/>
              <a:t>QC performed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5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</a:t>
            </a:r>
            <a:r>
              <a:rPr lang="en-US" sz="6000" dirty="0" smtClean="0"/>
              <a:t>NEW</a:t>
            </a:r>
            <a:r>
              <a:rPr lang="en-US" dirty="0" smtClean="0"/>
              <a:t> Calibration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2411" y="2180496"/>
            <a:ext cx="9518396" cy="4582769"/>
          </a:xfrm>
        </p:spPr>
        <p:txBody>
          <a:bodyPr/>
          <a:lstStyle/>
          <a:p>
            <a:r>
              <a:rPr lang="en-US" dirty="0" smtClean="0"/>
              <a:t>Calibrations performed as needed and daily as required</a:t>
            </a:r>
          </a:p>
          <a:p>
            <a:r>
              <a:rPr lang="en-US" dirty="0" smtClean="0"/>
              <a:t>Calibration reports printed automatically</a:t>
            </a:r>
          </a:p>
          <a:p>
            <a:r>
              <a:rPr lang="en-US" dirty="0" smtClean="0"/>
              <a:t>Calibration Curve Reviewed on the Architect – refer to procedure</a:t>
            </a:r>
          </a:p>
          <a:p>
            <a:r>
              <a:rPr lang="en-US" dirty="0" smtClean="0"/>
              <a:t>Calibration Curve Printed from the Architect – refer to procedure</a:t>
            </a:r>
          </a:p>
          <a:p>
            <a:r>
              <a:rPr lang="en-US" dirty="0" smtClean="0"/>
              <a:t>2 patient pre/post calibration correlation performed – 1 normal &amp; 1 abnormal result</a:t>
            </a:r>
          </a:p>
          <a:p>
            <a:r>
              <a:rPr lang="en-US" dirty="0" smtClean="0"/>
              <a:t>Correlations documented on the lot to lot correlation workbook and print</a:t>
            </a:r>
          </a:p>
          <a:p>
            <a:r>
              <a:rPr lang="en-US" dirty="0" smtClean="0"/>
              <a:t>QC performed</a:t>
            </a:r>
          </a:p>
          <a:p>
            <a:r>
              <a:rPr lang="en-US" dirty="0" smtClean="0"/>
              <a:t>Calibrations and Correlations will be given to the technical supervisor to be filed by          instrument and test for easy retrieval during troubleshooting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26337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64</TotalTime>
  <Words>774</Words>
  <Application>Microsoft Office PowerPoint</Application>
  <PresentationFormat>Widescreen</PresentationFormat>
  <Paragraphs>183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Gill Sans MT</vt:lpstr>
      <vt:lpstr>Wingdings 2</vt:lpstr>
      <vt:lpstr>Dividend</vt:lpstr>
      <vt:lpstr>Architect maintenance, qc and Calibration process update</vt:lpstr>
      <vt:lpstr>Architect current process – day shift</vt:lpstr>
      <vt:lpstr>Architect current process – Evening shift</vt:lpstr>
      <vt:lpstr>Architect current process – Night shift</vt:lpstr>
      <vt:lpstr>Architect NEW process – day shift</vt:lpstr>
      <vt:lpstr>Architect NEW process – Evening shift</vt:lpstr>
      <vt:lpstr>Architect NEW process – Night shift</vt:lpstr>
      <vt:lpstr>Architect Current Calibration Process</vt:lpstr>
      <vt:lpstr>Architect NEW Calibration Process</vt:lpstr>
      <vt:lpstr>Reason for the architect process changes</vt:lpstr>
      <vt:lpstr>Reason for the architect process changes</vt:lpstr>
      <vt:lpstr>Reason for the architect process changes</vt:lpstr>
      <vt:lpstr>Reason for the architect process changes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 maintenance and Calibration process update</dc:title>
  <dc:creator>Beeler, Karolyn</dc:creator>
  <cp:lastModifiedBy>Beeler, Karolyn</cp:lastModifiedBy>
  <cp:revision>9</cp:revision>
  <dcterms:created xsi:type="dcterms:W3CDTF">2017-10-04T02:04:32Z</dcterms:created>
  <dcterms:modified xsi:type="dcterms:W3CDTF">2017-10-04T10:05:09Z</dcterms:modified>
</cp:coreProperties>
</file>