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SVIN Laboratory Meeting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December 27, 2017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059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Staffing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Tech Positions filled</a:t>
            </a:r>
          </a:p>
          <a:p>
            <a:r>
              <a:rPr lang="en-US" sz="3600" b="1" dirty="0" smtClean="0"/>
              <a:t>3 Support Tech positions to fill</a:t>
            </a:r>
          </a:p>
          <a:p>
            <a:r>
              <a:rPr lang="en-US" sz="3600" b="1" dirty="0" smtClean="0"/>
              <a:t>3 Lab Assistant positions to fill</a:t>
            </a:r>
          </a:p>
          <a:p>
            <a:endParaRPr lang="en-US" sz="3600" b="1" dirty="0"/>
          </a:p>
          <a:p>
            <a:r>
              <a:rPr lang="en-US" sz="3600" b="1" dirty="0" smtClean="0"/>
              <a:t>Offer being extended for a Specimen Processing Manager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547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Accountability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912" y="2011680"/>
            <a:ext cx="11191741" cy="4620940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/>
              <a:t>Associates will receive a Deviation of SOP form if an error is made. This will:</a:t>
            </a:r>
          </a:p>
          <a:p>
            <a:endParaRPr lang="en-US" sz="3600" b="1" dirty="0" smtClean="0"/>
          </a:p>
          <a:p>
            <a:pPr lvl="2"/>
            <a:r>
              <a:rPr lang="en-US" sz="3200" b="1" dirty="0" smtClean="0"/>
              <a:t>Inform the associate that he/she made an error</a:t>
            </a:r>
          </a:p>
          <a:p>
            <a:pPr lvl="2"/>
            <a:endParaRPr lang="en-US" sz="3200" b="1" dirty="0" smtClean="0"/>
          </a:p>
          <a:p>
            <a:pPr lvl="2"/>
            <a:r>
              <a:rPr lang="en-US" sz="3200" b="1" dirty="0" smtClean="0"/>
              <a:t>Allow the associate to detail circumstances of error</a:t>
            </a:r>
          </a:p>
          <a:p>
            <a:pPr lvl="2"/>
            <a:endParaRPr lang="en-US" sz="3200" b="1" dirty="0" smtClean="0"/>
          </a:p>
          <a:p>
            <a:pPr lvl="2"/>
            <a:r>
              <a:rPr lang="en-US" sz="3200" b="1" dirty="0" smtClean="0"/>
              <a:t>Allow the associate to proactively put in place steps to prevent the error from occurring</a:t>
            </a:r>
          </a:p>
        </p:txBody>
      </p:sp>
    </p:spTree>
    <p:extLst>
      <p:ext uri="{BB962C8B-B14F-4D97-AF65-F5344CB8AC3E}">
        <p14:creationId xmlns:p14="http://schemas.microsoft.com/office/powerpoint/2010/main" val="2907732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instrumentation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305318"/>
            <a:ext cx="9784080" cy="391260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Chemistry analyzer evaluation being performed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New analyzers in 2018 – SVIN 1</a:t>
            </a:r>
            <a:r>
              <a:rPr lang="en-US" sz="3600" b="1" baseline="30000" dirty="0" smtClean="0"/>
              <a:t>st</a:t>
            </a:r>
            <a:r>
              <a:rPr lang="en-US" sz="3600" b="1" dirty="0" smtClean="0"/>
              <a:t> to receive</a:t>
            </a:r>
          </a:p>
          <a:p>
            <a:endParaRPr lang="en-US" sz="3600" b="1" dirty="0" smtClean="0"/>
          </a:p>
          <a:p>
            <a:r>
              <a:rPr lang="en-US" sz="3600" b="1" dirty="0" err="1" smtClean="0"/>
              <a:t>Procalcitonin</a:t>
            </a:r>
            <a:r>
              <a:rPr lang="en-US" sz="3600" b="1" dirty="0" smtClean="0"/>
              <a:t> Testing will be performed onsite</a:t>
            </a:r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3307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84176"/>
            <a:ext cx="11201400" cy="150876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ECMO – What is </a:t>
            </a:r>
            <a:r>
              <a:rPr lang="en-US" sz="6600" b="1" dirty="0" smtClean="0"/>
              <a:t>it?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1" y="2011679"/>
            <a:ext cx="7523162" cy="4676775"/>
          </a:xfrm>
        </p:spPr>
        <p:txBody>
          <a:bodyPr>
            <a:normAutofit lnSpcReduction="10000"/>
          </a:bodyPr>
          <a:lstStyle/>
          <a:p>
            <a:r>
              <a:rPr lang="en-US" sz="2800" b="1" dirty="0"/>
              <a:t>ECMO stands for </a:t>
            </a:r>
            <a:r>
              <a:rPr lang="en-US" sz="2800" b="1" dirty="0" err="1"/>
              <a:t>ExtraCorporeal</a:t>
            </a:r>
            <a:r>
              <a:rPr lang="en-US" sz="2800" b="1" dirty="0"/>
              <a:t> Membrane </a:t>
            </a:r>
            <a:r>
              <a:rPr lang="en-US" sz="2800" b="1" dirty="0" smtClean="0"/>
              <a:t>Oxygenation  </a:t>
            </a:r>
          </a:p>
          <a:p>
            <a:r>
              <a:rPr lang="en-US" sz="2800" b="1" dirty="0" smtClean="0"/>
              <a:t>ECMO </a:t>
            </a:r>
            <a:r>
              <a:rPr lang="en-US" sz="2800" b="1" dirty="0"/>
              <a:t>is a therapy that takes over the work of the lungs and/or heart when they </a:t>
            </a:r>
            <a:r>
              <a:rPr lang="en-US" sz="2800" b="1" dirty="0" smtClean="0"/>
              <a:t>are </a:t>
            </a:r>
            <a:r>
              <a:rPr lang="en-US" sz="2800" b="1" dirty="0"/>
              <a:t>unable to support the </a:t>
            </a:r>
            <a:r>
              <a:rPr lang="en-US" sz="2800" b="1" dirty="0" smtClean="0"/>
              <a:t>body.</a:t>
            </a:r>
          </a:p>
          <a:p>
            <a:r>
              <a:rPr lang="en-US" sz="2800" b="1" dirty="0"/>
              <a:t>The ECMO machine is similar to the heart-lung bypass machine used for open-heart surgery but can be used for longer periods of time. </a:t>
            </a:r>
            <a:endParaRPr lang="en-US" sz="2800" b="1" dirty="0" smtClean="0"/>
          </a:p>
          <a:p>
            <a:r>
              <a:rPr lang="en-US" sz="2800" b="1" dirty="0"/>
              <a:t>The patients on heart-lung bypass for surgery are on the machine for hours, where ECMO patients can be on from days to weeks</a:t>
            </a:r>
            <a:r>
              <a:rPr lang="en-US" sz="2800" b="1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entrifugal circu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363" y="2011680"/>
            <a:ext cx="35052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66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176"/>
            <a:ext cx="10529799" cy="1508760"/>
          </a:xfrm>
        </p:spPr>
        <p:txBody>
          <a:bodyPr>
            <a:normAutofit/>
          </a:bodyPr>
          <a:lstStyle/>
          <a:p>
            <a:r>
              <a:rPr lang="en-US" sz="6600" b="1" dirty="0"/>
              <a:t>ECMO – </a:t>
            </a:r>
            <a:r>
              <a:rPr lang="en-US" sz="6600" b="1" dirty="0" smtClean="0"/>
              <a:t>Who needs it?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110436"/>
            <a:ext cx="10529799" cy="42062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The majority of infants and children who require ECMO usually have one of the following problems:</a:t>
            </a:r>
          </a:p>
          <a:p>
            <a:pPr marL="0" indent="0">
              <a:buNone/>
            </a:pPr>
            <a:r>
              <a:rPr lang="en-US" b="1" dirty="0"/>
              <a:t> </a:t>
            </a:r>
          </a:p>
          <a:p>
            <a:pPr lvl="1"/>
            <a:r>
              <a:rPr lang="en-US" sz="2800" b="1" dirty="0"/>
              <a:t>Meconium Aspiration Syndrome</a:t>
            </a:r>
          </a:p>
          <a:p>
            <a:pPr lvl="1"/>
            <a:r>
              <a:rPr lang="en-US" sz="2800" b="1" dirty="0"/>
              <a:t>Sepsis (infection)</a:t>
            </a:r>
          </a:p>
          <a:p>
            <a:pPr lvl="1"/>
            <a:r>
              <a:rPr lang="en-US" sz="2800" b="1" dirty="0"/>
              <a:t>Persistent Pulmonary Hypertension </a:t>
            </a:r>
          </a:p>
          <a:p>
            <a:pPr lvl="1"/>
            <a:r>
              <a:rPr lang="en-US" sz="2800" b="1" dirty="0"/>
              <a:t>Congenital Diaphragmatic Hernia</a:t>
            </a:r>
          </a:p>
          <a:p>
            <a:pPr lvl="1"/>
            <a:r>
              <a:rPr lang="en-US" sz="2800" b="1" dirty="0"/>
              <a:t>The need for heart support after open heart surgery</a:t>
            </a:r>
          </a:p>
          <a:p>
            <a:pPr lvl="1"/>
            <a:r>
              <a:rPr lang="en-US" sz="2800" b="1" dirty="0"/>
              <a:t>Pneumonia-bacterial or viral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0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176"/>
            <a:ext cx="10529799" cy="1508760"/>
          </a:xfrm>
        </p:spPr>
        <p:txBody>
          <a:bodyPr>
            <a:normAutofit/>
          </a:bodyPr>
          <a:lstStyle/>
          <a:p>
            <a:r>
              <a:rPr lang="en-US" sz="6600" b="1" dirty="0"/>
              <a:t>ECMO – </a:t>
            </a:r>
            <a:r>
              <a:rPr lang="en-US" sz="6600" b="1" dirty="0" smtClean="0"/>
              <a:t>Complications?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2110436"/>
            <a:ext cx="10529799" cy="4544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risks associated with ECMO are: </a:t>
            </a:r>
            <a:endParaRPr lang="en-US" sz="3600" b="1" dirty="0" smtClean="0"/>
          </a:p>
          <a:p>
            <a:pPr marL="0" indent="0">
              <a:buNone/>
            </a:pPr>
            <a:r>
              <a:rPr lang="en-US" sz="3600" b="1" dirty="0"/>
              <a:t> </a:t>
            </a:r>
          </a:p>
          <a:p>
            <a:pPr lvl="1"/>
            <a:r>
              <a:rPr lang="en-US" sz="3600" b="1" dirty="0"/>
              <a:t>Bleeding </a:t>
            </a:r>
            <a:r>
              <a:rPr lang="en-US" sz="3600" b="1" dirty="0" smtClean="0"/>
              <a:t>- #1 concern</a:t>
            </a:r>
            <a:endParaRPr lang="en-US" sz="3600" b="1" dirty="0"/>
          </a:p>
          <a:p>
            <a:pPr lvl="1"/>
            <a:r>
              <a:rPr lang="en-US" sz="3600" b="1" dirty="0" smtClean="0"/>
              <a:t>Altered </a:t>
            </a:r>
            <a:r>
              <a:rPr lang="en-US" sz="3600" b="1" dirty="0"/>
              <a:t>Blood Flow to the Brain  </a:t>
            </a:r>
          </a:p>
          <a:p>
            <a:pPr lvl="1"/>
            <a:r>
              <a:rPr lang="en-US" sz="3600" b="1" dirty="0"/>
              <a:t>Infection  </a:t>
            </a:r>
          </a:p>
          <a:p>
            <a:pPr lvl="1"/>
            <a:r>
              <a:rPr lang="en-US" sz="3600" b="1" dirty="0"/>
              <a:t>Air or Blood </a:t>
            </a:r>
            <a:r>
              <a:rPr lang="en-US" sz="3600" b="1" dirty="0" smtClean="0"/>
              <a:t>Clots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7382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18" y="243840"/>
            <a:ext cx="11218139" cy="1508760"/>
          </a:xfrm>
        </p:spPr>
        <p:txBody>
          <a:bodyPr>
            <a:normAutofit/>
          </a:bodyPr>
          <a:lstStyle/>
          <a:p>
            <a:r>
              <a:rPr lang="en-US" sz="6600" b="1" dirty="0"/>
              <a:t>ECMO – </a:t>
            </a:r>
            <a:r>
              <a:rPr lang="en-US" sz="6600" b="1" dirty="0" smtClean="0"/>
              <a:t>Critical Lab Tests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1498" y="1981200"/>
            <a:ext cx="6032959" cy="48768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0400 </a:t>
            </a:r>
            <a:r>
              <a:rPr lang="en-US" sz="2800" b="1" dirty="0"/>
              <a:t>– </a:t>
            </a:r>
            <a:r>
              <a:rPr lang="en-US" sz="2800" b="1" dirty="0" smtClean="0"/>
              <a:t>CMET, NTRIG, MG, PHOS, DBIL, IBIL, </a:t>
            </a:r>
            <a:r>
              <a:rPr lang="en-US" sz="2800" b="1" dirty="0"/>
              <a:t>CBC, SVO2*, </a:t>
            </a:r>
            <a:r>
              <a:rPr lang="en-US" sz="2800" b="1" dirty="0" smtClean="0"/>
              <a:t>LACT,PT</a:t>
            </a:r>
            <a:r>
              <a:rPr lang="en-US" sz="2800" b="1" dirty="0"/>
              <a:t>, PTT, FIB, UA, PF-HB, Heparin </a:t>
            </a:r>
            <a:r>
              <a:rPr lang="en-US" sz="2800" b="1" dirty="0" smtClean="0"/>
              <a:t>Level, </a:t>
            </a:r>
            <a:r>
              <a:rPr lang="en-US" sz="2800" b="1" dirty="0"/>
              <a:t>ATIII </a:t>
            </a:r>
            <a:r>
              <a:rPr lang="en-US" sz="2800" b="1" dirty="0" smtClean="0"/>
              <a:t>level,(Met </a:t>
            </a:r>
            <a:r>
              <a:rPr lang="en-US" sz="2800" b="1" dirty="0" err="1"/>
              <a:t>Hb</a:t>
            </a:r>
            <a:r>
              <a:rPr lang="en-US" sz="2800" b="1" dirty="0"/>
              <a:t> if on Nitric Oxide</a:t>
            </a:r>
            <a:r>
              <a:rPr lang="en-US" sz="2800" b="1" dirty="0" smtClean="0"/>
              <a:t>)</a:t>
            </a:r>
          </a:p>
          <a:p>
            <a:r>
              <a:rPr lang="en-US" sz="2800" b="1" dirty="0" smtClean="0"/>
              <a:t> 1000 –  CBC</a:t>
            </a:r>
            <a:r>
              <a:rPr lang="en-US" sz="2800" b="1" dirty="0"/>
              <a:t>, SVO2*, PT, PTT, </a:t>
            </a:r>
            <a:r>
              <a:rPr lang="en-US" sz="2800" b="1" dirty="0" smtClean="0"/>
              <a:t>FIB </a:t>
            </a:r>
            <a:endParaRPr lang="en-US" sz="2800" b="1" dirty="0"/>
          </a:p>
          <a:p>
            <a:r>
              <a:rPr lang="en-US" sz="2800" b="1" dirty="0"/>
              <a:t>1600 – CBC, SVO2*, LACT, PT, PTT, FIB, </a:t>
            </a:r>
            <a:r>
              <a:rPr lang="en-US" sz="2800" b="1" dirty="0" smtClean="0"/>
              <a:t>BMET</a:t>
            </a:r>
            <a:r>
              <a:rPr lang="en-US" sz="2800" b="1" dirty="0"/>
              <a:t> </a:t>
            </a:r>
          </a:p>
          <a:p>
            <a:r>
              <a:rPr lang="en-US" sz="2800" b="1" dirty="0"/>
              <a:t>2200 – CBC, SVO2*, PT, PTT, </a:t>
            </a:r>
            <a:r>
              <a:rPr lang="en-US" sz="2800" b="1" dirty="0" smtClean="0"/>
              <a:t>FIB</a:t>
            </a:r>
          </a:p>
          <a:p>
            <a:r>
              <a:rPr lang="en-US" sz="2800" b="1" dirty="0" smtClean="0"/>
              <a:t>CRP every Monday/Thursday</a:t>
            </a:r>
            <a:endParaRPr lang="en-US" sz="32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55600" y="1524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631953"/>
              </p:ext>
            </p:extLst>
          </p:nvPr>
        </p:nvGraphicFramePr>
        <p:xfrm>
          <a:off x="228600" y="2095500"/>
          <a:ext cx="5162550" cy="385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Picture" r:id="rId3" imgW="3873831" imgH="2896219" progId="Word.Picture.8">
                  <p:embed/>
                </p:oleObj>
              </mc:Choice>
              <mc:Fallback>
                <p:oleObj name="Picture" r:id="rId3" imgW="3873831" imgH="2896219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2000" contrast="3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95500"/>
                        <a:ext cx="5162550" cy="385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6067425"/>
            <a:ext cx="5391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Other STAT Lab Tests May Be Ordered </a:t>
            </a:r>
          </a:p>
          <a:p>
            <a:pPr algn="ctr"/>
            <a:r>
              <a:rPr lang="en-US" sz="2400" b="1" dirty="0" smtClean="0"/>
              <a:t>Based on Patient’s Condition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2087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176"/>
            <a:ext cx="10858500" cy="150876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ECMo</a:t>
            </a:r>
            <a:r>
              <a:rPr lang="en-US" sz="6600" b="1" dirty="0" smtClean="0"/>
              <a:t> – Lab Processing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10436"/>
            <a:ext cx="11785600" cy="47475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These infants are the most critical patients in the hospital</a:t>
            </a:r>
          </a:p>
          <a:p>
            <a:pPr marL="0" indent="0">
              <a:buNone/>
            </a:pPr>
            <a:endParaRPr lang="en-US" sz="1600" b="1" dirty="0" smtClean="0"/>
          </a:p>
          <a:p>
            <a:pPr lvl="1"/>
            <a:r>
              <a:rPr lang="en-US" sz="3600" b="1" dirty="0" smtClean="0"/>
              <a:t>Receive these specimens in </a:t>
            </a:r>
            <a:r>
              <a:rPr lang="en-US" sz="3600" b="1" dirty="0" err="1" smtClean="0"/>
              <a:t>Sunquest</a:t>
            </a:r>
            <a:r>
              <a:rPr lang="en-US" sz="3600" b="1" dirty="0" smtClean="0"/>
              <a:t> IMMEDIATELY – especially between 3am – 6am</a:t>
            </a:r>
          </a:p>
          <a:p>
            <a:pPr lvl="1"/>
            <a:endParaRPr lang="en-US" sz="3600" b="1" dirty="0" smtClean="0"/>
          </a:p>
          <a:p>
            <a:pPr lvl="1"/>
            <a:r>
              <a:rPr lang="en-US" sz="3600" b="1" dirty="0" smtClean="0"/>
              <a:t>Place a STAT sticker on the ECMO specimens</a:t>
            </a:r>
          </a:p>
          <a:p>
            <a:pPr lvl="1"/>
            <a:endParaRPr lang="en-US" sz="3600" b="1" dirty="0" smtClean="0"/>
          </a:p>
          <a:p>
            <a:pPr lvl="1"/>
            <a:r>
              <a:rPr lang="en-US" sz="3600" b="1" dirty="0"/>
              <a:t>If there are issues with the specimens, call the unit </a:t>
            </a:r>
            <a:r>
              <a:rPr lang="en-US" sz="3600" b="1" dirty="0" smtClean="0"/>
              <a:t>IMMEDIATELY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8673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176"/>
            <a:ext cx="10858500" cy="1508760"/>
          </a:xfrm>
        </p:spPr>
        <p:txBody>
          <a:bodyPr>
            <a:normAutofit/>
          </a:bodyPr>
          <a:lstStyle/>
          <a:p>
            <a:r>
              <a:rPr lang="en-US" sz="6600" b="1" dirty="0" err="1" smtClean="0"/>
              <a:t>ECMo</a:t>
            </a:r>
            <a:r>
              <a:rPr lang="en-US" sz="6600" b="1" dirty="0" smtClean="0"/>
              <a:t> – Lab Testing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10436"/>
            <a:ext cx="11785600" cy="47475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b="1" dirty="0" smtClean="0"/>
              <a:t>These infants are the most critical patients in the hospital</a:t>
            </a:r>
          </a:p>
          <a:p>
            <a:pPr marL="0" indent="0">
              <a:buNone/>
            </a:pPr>
            <a:endParaRPr lang="en-US" sz="1600" b="1" dirty="0" smtClean="0"/>
          </a:p>
          <a:p>
            <a:pPr lvl="1"/>
            <a:r>
              <a:rPr lang="en-US" sz="3600" b="1" dirty="0" smtClean="0"/>
              <a:t>If </a:t>
            </a:r>
            <a:r>
              <a:rPr lang="en-US" sz="3600" b="1" dirty="0"/>
              <a:t>there are issues with the specimens, call the unit </a:t>
            </a:r>
            <a:r>
              <a:rPr lang="en-US" sz="3600" b="1" dirty="0" smtClean="0"/>
              <a:t>IMMEDIATELY</a:t>
            </a:r>
          </a:p>
          <a:p>
            <a:pPr lvl="1"/>
            <a:endParaRPr lang="en-US" sz="3600" b="1" dirty="0" smtClean="0"/>
          </a:p>
          <a:p>
            <a:pPr lvl="1"/>
            <a:r>
              <a:rPr lang="en-US" sz="3600" b="1" dirty="0" smtClean="0"/>
              <a:t>Support Techs – Physically give result printout to techs</a:t>
            </a:r>
            <a:endParaRPr lang="en-US" sz="3600" b="1" dirty="0"/>
          </a:p>
          <a:p>
            <a:pPr lvl="1"/>
            <a:endParaRPr lang="en-US" sz="3600" b="1" dirty="0" smtClean="0"/>
          </a:p>
          <a:p>
            <a:pPr lvl="1"/>
            <a:r>
              <a:rPr lang="en-US" sz="3600" b="1" dirty="0" smtClean="0"/>
              <a:t>Perform the testing BEFORE other specimens-especially during early morning run between 3am – 6 am</a:t>
            </a:r>
          </a:p>
          <a:p>
            <a:pPr lvl="1"/>
            <a:endParaRPr lang="en-US" sz="3600" b="1" dirty="0" smtClean="0"/>
          </a:p>
          <a:p>
            <a:pPr lvl="1"/>
            <a:r>
              <a:rPr lang="en-US" sz="3600" b="1" dirty="0" smtClean="0"/>
              <a:t>Review results and CALL critical results IMMEDIATELY</a:t>
            </a:r>
          </a:p>
          <a:p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07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Help Save a Life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b</a:t>
            </a:r>
            <a:r>
              <a:rPr lang="en-US" sz="5400" b="1" dirty="0" smtClean="0"/>
              <a:t>y focusing on ECMO specimens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75317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b="1" dirty="0" smtClean="0"/>
              <a:t>2018</a:t>
            </a:r>
            <a:endParaRPr lang="en-US" sz="9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Moving in a positive direction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0115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227</TotalTime>
  <Words>421</Words>
  <Application>Microsoft Office PowerPoint</Application>
  <PresentationFormat>Widescreen</PresentationFormat>
  <Paragraphs>73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Corbel</vt:lpstr>
      <vt:lpstr>Wingdings</vt:lpstr>
      <vt:lpstr>Banded</vt:lpstr>
      <vt:lpstr>Picture</vt:lpstr>
      <vt:lpstr>SVIN Laboratory Meeting</vt:lpstr>
      <vt:lpstr>ECMO – What is it?</vt:lpstr>
      <vt:lpstr>ECMO – Who needs it?</vt:lpstr>
      <vt:lpstr>ECMO – Complications?</vt:lpstr>
      <vt:lpstr>ECMO – Critical Lab Tests</vt:lpstr>
      <vt:lpstr>ECMo – Lab Processing</vt:lpstr>
      <vt:lpstr>ECMo – Lab Testing</vt:lpstr>
      <vt:lpstr>Help Save a Life</vt:lpstr>
      <vt:lpstr>2018</vt:lpstr>
      <vt:lpstr>Staffing</vt:lpstr>
      <vt:lpstr>Accountability</vt:lpstr>
      <vt:lpstr>instrumentation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SVIN Laboratory Meeting</dc:title>
  <dc:creator>Beeler, Karolyn</dc:creator>
  <cp:lastModifiedBy>Beeler, Karolyn</cp:lastModifiedBy>
  <cp:revision>13</cp:revision>
  <dcterms:created xsi:type="dcterms:W3CDTF">2017-12-26T16:45:00Z</dcterms:created>
  <dcterms:modified xsi:type="dcterms:W3CDTF">2017-12-27T11:55:09Z</dcterms:modified>
</cp:coreProperties>
</file>