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9" r:id="rId13"/>
    <p:sldId id="270" r:id="rId14"/>
    <p:sldId id="264" r:id="rId15"/>
    <p:sldId id="265" r:id="rId16"/>
    <p:sldId id="266" r:id="rId17"/>
    <p:sldId id="267" r:id="rId18"/>
    <p:sldId id="268"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29125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52534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195462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169741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385040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29895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422503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420677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30040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196401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33DCF-5EB9-4FB9-8B0F-0D18BC09BAEA}"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1098F-A9E5-422F-A79F-1A509DB2C0E2}" type="slidenum">
              <a:rPr lang="en-US" smtClean="0"/>
              <a:t>‹#›</a:t>
            </a:fld>
            <a:endParaRPr lang="en-US" dirty="0"/>
          </a:p>
        </p:txBody>
      </p:sp>
    </p:spTree>
    <p:extLst>
      <p:ext uri="{BB962C8B-B14F-4D97-AF65-F5344CB8AC3E}">
        <p14:creationId xmlns:p14="http://schemas.microsoft.com/office/powerpoint/2010/main" val="151447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33DCF-5EB9-4FB9-8B0F-0D18BC09BAEA}" type="datetimeFigureOut">
              <a:rPr lang="en-US" smtClean="0"/>
              <a:t>1/30/2018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1098F-A9E5-422F-A79F-1A509DB2C0E2}" type="slidenum">
              <a:rPr lang="en-US" smtClean="0"/>
              <a:t>‹#›</a:t>
            </a:fld>
            <a:endParaRPr lang="en-US" dirty="0"/>
          </a:p>
        </p:txBody>
      </p:sp>
    </p:spTree>
    <p:extLst>
      <p:ext uri="{BB962C8B-B14F-4D97-AF65-F5344CB8AC3E}">
        <p14:creationId xmlns:p14="http://schemas.microsoft.com/office/powerpoint/2010/main" val="4281861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Credit Using GUI</a:t>
            </a:r>
            <a:endParaRPr lang="en-US" b="1" dirty="0"/>
          </a:p>
        </p:txBody>
      </p:sp>
      <p:sp>
        <p:nvSpPr>
          <p:cNvPr id="3" name="Subtitle 2"/>
          <p:cNvSpPr>
            <a:spLocks noGrp="1"/>
          </p:cNvSpPr>
          <p:nvPr>
            <p:ph type="subTitle" idx="1"/>
          </p:nvPr>
        </p:nvSpPr>
        <p:spPr/>
        <p:txBody>
          <a:bodyPr/>
          <a:lstStyle/>
          <a:p>
            <a:r>
              <a:rPr lang="en-US" dirty="0" smtClean="0"/>
              <a:t>Credit with Results – “Retain Results” formerly CRW</a:t>
            </a:r>
          </a:p>
          <a:p>
            <a:r>
              <a:rPr lang="en-US" dirty="0" smtClean="0"/>
              <a:t>Credit without Results – “Remove Results” formerly CR</a:t>
            </a:r>
            <a:endParaRPr lang="en-US" dirty="0"/>
          </a:p>
        </p:txBody>
      </p:sp>
    </p:spTree>
    <p:extLst>
      <p:ext uri="{BB962C8B-B14F-4D97-AF65-F5344CB8AC3E}">
        <p14:creationId xmlns:p14="http://schemas.microsoft.com/office/powerpoint/2010/main" val="28367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Determining the Correct CREDIT MODE</a:t>
            </a:r>
            <a:endParaRPr lang="en-US" b="1" dirty="0"/>
          </a:p>
        </p:txBody>
      </p:sp>
      <p:sp>
        <p:nvSpPr>
          <p:cNvPr id="3" name="Content Placeholder 2"/>
          <p:cNvSpPr>
            <a:spLocks noGrp="1"/>
          </p:cNvSpPr>
          <p:nvPr>
            <p:ph idx="1"/>
          </p:nvPr>
        </p:nvSpPr>
        <p:spPr>
          <a:xfrm>
            <a:off x="289249" y="1825625"/>
            <a:ext cx="11775233" cy="4351338"/>
          </a:xfrm>
        </p:spPr>
        <p:txBody>
          <a:bodyPr/>
          <a:lstStyle/>
          <a:p>
            <a:r>
              <a:rPr lang="en-US" dirty="0" smtClean="0"/>
              <a:t>Remember that Sunquest considers all “Answers” to be “Results”.  If a test has “Ask at Order Entry” questions such as source, duration, volume, height, weight, etc., those questions are considered resulted.</a:t>
            </a:r>
          </a:p>
          <a:p>
            <a:r>
              <a:rPr lang="en-US" dirty="0" smtClean="0"/>
              <a:t>Use the REMOVE RESULTS mode to credit when NO TESTING has been performed.</a:t>
            </a:r>
            <a:endParaRPr lang="en-US" dirty="0" smtClean="0"/>
          </a:p>
          <a:p>
            <a:endParaRPr lang="en-US" dirty="0"/>
          </a:p>
        </p:txBody>
      </p:sp>
      <p:pic>
        <p:nvPicPr>
          <p:cNvPr id="4" name="Picture 3"/>
          <p:cNvPicPr>
            <a:picLocks noChangeAspect="1"/>
          </p:cNvPicPr>
          <p:nvPr/>
        </p:nvPicPr>
        <p:blipFill>
          <a:blip r:embed="rId2"/>
          <a:stretch>
            <a:fillRect/>
          </a:stretch>
        </p:blipFill>
        <p:spPr>
          <a:xfrm>
            <a:off x="7347705" y="3823443"/>
            <a:ext cx="3505504" cy="2700762"/>
          </a:xfrm>
          <a:prstGeom prst="rect">
            <a:avLst/>
          </a:prstGeom>
        </p:spPr>
      </p:pic>
      <p:pic>
        <p:nvPicPr>
          <p:cNvPr id="5" name="Picture 4"/>
          <p:cNvPicPr>
            <a:picLocks noChangeAspect="1"/>
          </p:cNvPicPr>
          <p:nvPr/>
        </p:nvPicPr>
        <p:blipFill>
          <a:blip r:embed="rId3"/>
          <a:stretch>
            <a:fillRect/>
          </a:stretch>
        </p:blipFill>
        <p:spPr>
          <a:xfrm>
            <a:off x="3486021" y="5207355"/>
            <a:ext cx="3316511" cy="1316850"/>
          </a:xfrm>
          <a:prstGeom prst="rect">
            <a:avLst/>
          </a:prstGeom>
        </p:spPr>
      </p:pic>
      <p:cxnSp>
        <p:nvCxnSpPr>
          <p:cNvPr id="7" name="Straight Arrow Connector 6"/>
          <p:cNvCxnSpPr/>
          <p:nvPr/>
        </p:nvCxnSpPr>
        <p:spPr>
          <a:xfrm flipV="1">
            <a:off x="6727371" y="5173824"/>
            <a:ext cx="2248678" cy="1003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38122" y="4814596"/>
            <a:ext cx="1548882" cy="257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4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 – Remove </a:t>
            </a:r>
            <a:r>
              <a:rPr lang="en-US" b="1" dirty="0" smtClean="0"/>
              <a:t>Results (CR)</a:t>
            </a:r>
            <a:endParaRPr lang="en-US" b="1" dirty="0"/>
          </a:p>
        </p:txBody>
      </p:sp>
      <p:sp>
        <p:nvSpPr>
          <p:cNvPr id="3" name="Content Placeholder 2"/>
          <p:cNvSpPr>
            <a:spLocks noGrp="1"/>
          </p:cNvSpPr>
          <p:nvPr>
            <p:ph idx="1"/>
          </p:nvPr>
        </p:nvSpPr>
        <p:spPr>
          <a:xfrm>
            <a:off x="358815" y="1676400"/>
            <a:ext cx="9851985" cy="4709160"/>
          </a:xfrm>
        </p:spPr>
        <p:txBody>
          <a:bodyPr/>
          <a:lstStyle/>
          <a:p>
            <a:r>
              <a:rPr lang="en-US" dirty="0"/>
              <a:t>Select desired credit mode. </a:t>
            </a:r>
            <a:r>
              <a:rPr lang="en-US" dirty="0" smtClean="0"/>
              <a:t>(This step must be done first.)</a:t>
            </a:r>
            <a:endParaRPr lang="en-US" dirty="0"/>
          </a:p>
          <a:p>
            <a:r>
              <a:rPr lang="en-US" dirty="0"/>
              <a:t>Select desired test to credit. Highlight test in list and click select.</a:t>
            </a:r>
          </a:p>
        </p:txBody>
      </p:sp>
      <p:sp>
        <p:nvSpPr>
          <p:cNvPr id="4" name="Slide Number Placeholder 3"/>
          <p:cNvSpPr>
            <a:spLocks noGrp="1"/>
          </p:cNvSpPr>
          <p:nvPr>
            <p:ph type="sldNum" sz="quarter" idx="12"/>
          </p:nvPr>
        </p:nvSpPr>
        <p:spPr/>
        <p:txBody>
          <a:bodyPr/>
          <a:lstStyle/>
          <a:p>
            <a:fld id="{36C5887D-57C1-4459-979D-07D44F36F125}"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3352800" y="3200400"/>
            <a:ext cx="6019800" cy="3185160"/>
          </a:xfrm>
          <a:prstGeom prst="rect">
            <a:avLst/>
          </a:prstGeom>
        </p:spPr>
      </p:pic>
      <p:pic>
        <p:nvPicPr>
          <p:cNvPr id="7" name="Picture 6"/>
          <p:cNvPicPr>
            <a:picLocks noChangeAspect="1"/>
          </p:cNvPicPr>
          <p:nvPr/>
        </p:nvPicPr>
        <p:blipFill>
          <a:blip r:embed="rId3"/>
          <a:stretch>
            <a:fillRect/>
          </a:stretch>
        </p:blipFill>
        <p:spPr>
          <a:xfrm>
            <a:off x="8044543" y="871008"/>
            <a:ext cx="3429000" cy="658425"/>
          </a:xfrm>
          <a:prstGeom prst="rect">
            <a:avLst/>
          </a:prstGeom>
        </p:spPr>
      </p:pic>
    </p:spTree>
    <p:extLst>
      <p:ext uri="{BB962C8B-B14F-4D97-AF65-F5344CB8AC3E}">
        <p14:creationId xmlns:p14="http://schemas.microsoft.com/office/powerpoint/2010/main" val="48126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 – Remove Results</a:t>
            </a:r>
          </a:p>
        </p:txBody>
      </p:sp>
      <p:sp>
        <p:nvSpPr>
          <p:cNvPr id="3" name="Content Placeholder 2"/>
          <p:cNvSpPr>
            <a:spLocks noGrp="1"/>
          </p:cNvSpPr>
          <p:nvPr>
            <p:ph idx="1"/>
          </p:nvPr>
        </p:nvSpPr>
        <p:spPr/>
        <p:txBody>
          <a:bodyPr>
            <a:normAutofit lnSpcReduction="10000"/>
          </a:bodyPr>
          <a:lstStyle/>
          <a:p>
            <a:r>
              <a:rPr lang="en-US" dirty="0"/>
              <a:t>Enter reason for credit. If credit code is unknown use the look up button as described in previous slides.</a:t>
            </a:r>
          </a:p>
          <a:p>
            <a:endParaRPr lang="en-US" dirty="0"/>
          </a:p>
          <a:p>
            <a:endParaRPr lang="en-US" dirty="0"/>
          </a:p>
          <a:p>
            <a:endParaRPr lang="en-US" dirty="0"/>
          </a:p>
          <a:p>
            <a:endParaRPr lang="en-US" dirty="0"/>
          </a:p>
          <a:p>
            <a:endParaRPr lang="en-US" dirty="0"/>
          </a:p>
          <a:p>
            <a:endParaRPr lang="en-US" dirty="0"/>
          </a:p>
          <a:p>
            <a:r>
              <a:rPr lang="en-US" dirty="0"/>
              <a:t>Click OK</a:t>
            </a:r>
          </a:p>
        </p:txBody>
      </p:sp>
      <p:sp>
        <p:nvSpPr>
          <p:cNvPr id="4" name="Slide Number Placeholder 3"/>
          <p:cNvSpPr>
            <a:spLocks noGrp="1"/>
          </p:cNvSpPr>
          <p:nvPr>
            <p:ph type="sldNum" sz="quarter" idx="12"/>
          </p:nvPr>
        </p:nvSpPr>
        <p:spPr/>
        <p:txBody>
          <a:bodyPr/>
          <a:lstStyle/>
          <a:p>
            <a:fld id="{36C5887D-57C1-4459-979D-07D44F36F12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2895601" y="2819401"/>
            <a:ext cx="6095999" cy="2786463"/>
          </a:xfrm>
          <a:prstGeom prst="rect">
            <a:avLst/>
          </a:prstGeom>
        </p:spPr>
      </p:pic>
      <p:cxnSp>
        <p:nvCxnSpPr>
          <p:cNvPr id="7" name="Straight Arrow Connector 6"/>
          <p:cNvCxnSpPr/>
          <p:nvPr/>
        </p:nvCxnSpPr>
        <p:spPr>
          <a:xfrm flipH="1">
            <a:off x="8686800" y="2819400"/>
            <a:ext cx="1143000" cy="1219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43400" y="5410200"/>
            <a:ext cx="2209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75845" y="3760237"/>
            <a:ext cx="2127379" cy="2031325"/>
          </a:xfrm>
          <a:prstGeom prst="rect">
            <a:avLst/>
          </a:prstGeom>
          <a:solidFill>
            <a:schemeClr val="tx1"/>
          </a:solidFill>
        </p:spPr>
        <p:txBody>
          <a:bodyPr wrap="square" rtlCol="0">
            <a:spAutoFit/>
          </a:bodyPr>
          <a:lstStyle/>
          <a:p>
            <a:r>
              <a:rPr lang="en-US" dirty="0" smtClean="0">
                <a:solidFill>
                  <a:srgbClr val="FF0000"/>
                </a:solidFill>
              </a:rPr>
              <a:t>If the system does not prompt for a Cancel Reason, then the user has not selected the “REMOVE RESULTS” credit mode.</a:t>
            </a:r>
            <a:endParaRPr lang="en-US" dirty="0">
              <a:solidFill>
                <a:srgbClr val="FF0000"/>
              </a:solidFill>
            </a:endParaRPr>
          </a:p>
        </p:txBody>
      </p:sp>
    </p:spTree>
    <p:extLst>
      <p:ext uri="{BB962C8B-B14F-4D97-AF65-F5344CB8AC3E}">
        <p14:creationId xmlns:p14="http://schemas.microsoft.com/office/powerpoint/2010/main" val="769658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Credit – Remove Results</a:t>
            </a:r>
          </a:p>
        </p:txBody>
      </p:sp>
      <p:sp>
        <p:nvSpPr>
          <p:cNvPr id="3" name="Content Placeholder 2"/>
          <p:cNvSpPr>
            <a:spLocks noGrp="1"/>
          </p:cNvSpPr>
          <p:nvPr>
            <p:ph idx="1"/>
          </p:nvPr>
        </p:nvSpPr>
        <p:spPr/>
        <p:txBody>
          <a:bodyPr>
            <a:normAutofit fontScale="92500" lnSpcReduction="10000"/>
          </a:bodyPr>
          <a:lstStyle/>
          <a:p>
            <a:r>
              <a:rPr lang="en-US" dirty="0"/>
              <a:t>If results have been entered a popup will display.  Credit removing results is only allowed with Ask at Order Entry results (source codes, time duration, urine volume)</a:t>
            </a:r>
          </a:p>
          <a:p>
            <a:endParaRPr lang="en-US" dirty="0"/>
          </a:p>
          <a:p>
            <a:endParaRPr lang="en-US" dirty="0"/>
          </a:p>
          <a:p>
            <a:endParaRPr lang="en-US" dirty="0"/>
          </a:p>
          <a:p>
            <a:endParaRPr lang="en-US" dirty="0"/>
          </a:p>
          <a:p>
            <a:r>
              <a:rPr lang="en-US" dirty="0"/>
              <a:t>Credit Remove Results is used with unresulted tests and those tests with Ask at Order Entry results </a:t>
            </a:r>
            <a:r>
              <a:rPr lang="en-US" dirty="0" smtClean="0"/>
              <a:t>only</a:t>
            </a:r>
          </a:p>
          <a:p>
            <a:r>
              <a:rPr lang="en-US" dirty="0" smtClean="0"/>
              <a:t>Remember you can always answer NO and verify what has been resulted using the Inquiry button.</a:t>
            </a:r>
            <a:endParaRPr lang="en-US" dirty="0"/>
          </a:p>
        </p:txBody>
      </p:sp>
      <p:sp>
        <p:nvSpPr>
          <p:cNvPr id="4" name="Slide Number Placeholder 3"/>
          <p:cNvSpPr>
            <a:spLocks noGrp="1"/>
          </p:cNvSpPr>
          <p:nvPr>
            <p:ph type="sldNum" sz="quarter" idx="12"/>
          </p:nvPr>
        </p:nvSpPr>
        <p:spPr/>
        <p:txBody>
          <a:bodyPr/>
          <a:lstStyle/>
          <a:p>
            <a:fld id="{36C5887D-57C1-4459-979D-07D44F36F125}" type="slidenum">
              <a:rPr lang="en-US" smtClean="0">
                <a:solidFill>
                  <a:prstClr val="white">
                    <a:shade val="50000"/>
                  </a:prstClr>
                </a:solidFill>
              </a:rPr>
              <a:pPr/>
              <a:t>13</a:t>
            </a:fld>
            <a:endParaRPr lang="en-US" dirty="0">
              <a:solidFill>
                <a:prstClr val="white">
                  <a:shade val="50000"/>
                </a:prstClr>
              </a:solidFill>
            </a:endParaRPr>
          </a:p>
        </p:txBody>
      </p:sp>
      <p:pic>
        <p:nvPicPr>
          <p:cNvPr id="5" name="Picture 4"/>
          <p:cNvPicPr>
            <a:picLocks noChangeAspect="1"/>
          </p:cNvPicPr>
          <p:nvPr/>
        </p:nvPicPr>
        <p:blipFill>
          <a:blip r:embed="rId2"/>
          <a:stretch>
            <a:fillRect/>
          </a:stretch>
        </p:blipFill>
        <p:spPr>
          <a:xfrm>
            <a:off x="4086810" y="2865431"/>
            <a:ext cx="3657917" cy="1600200"/>
          </a:xfrm>
          <a:prstGeom prst="rect">
            <a:avLst/>
          </a:prstGeom>
        </p:spPr>
      </p:pic>
    </p:spTree>
    <p:extLst>
      <p:ext uri="{BB962C8B-B14F-4D97-AF65-F5344CB8AC3E}">
        <p14:creationId xmlns:p14="http://schemas.microsoft.com/office/powerpoint/2010/main" val="256517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 – Retain Results (CRW)</a:t>
            </a:r>
          </a:p>
        </p:txBody>
      </p:sp>
      <p:sp>
        <p:nvSpPr>
          <p:cNvPr id="3" name="Content Placeholder 2"/>
          <p:cNvSpPr>
            <a:spLocks noGrp="1"/>
          </p:cNvSpPr>
          <p:nvPr>
            <p:ph idx="1"/>
          </p:nvPr>
        </p:nvSpPr>
        <p:spPr>
          <a:xfrm>
            <a:off x="345233" y="1825625"/>
            <a:ext cx="11008567" cy="3359833"/>
          </a:xfrm>
        </p:spPr>
        <p:txBody>
          <a:bodyPr/>
          <a:lstStyle/>
          <a:p>
            <a:r>
              <a:rPr lang="en-US" dirty="0"/>
              <a:t>Select Retain Results as the Credit Mode</a:t>
            </a:r>
          </a:p>
          <a:p>
            <a:pPr marL="137160" indent="0">
              <a:buNone/>
            </a:pPr>
            <a:endParaRPr lang="en-US" dirty="0"/>
          </a:p>
          <a:p>
            <a:endParaRPr lang="en-US" dirty="0"/>
          </a:p>
          <a:p>
            <a:pPr lvl="0">
              <a:buClr>
                <a:prstClr val="white">
                  <a:shade val="95000"/>
                </a:prstClr>
              </a:buClr>
            </a:pPr>
            <a:r>
              <a:rPr lang="en-US" dirty="0">
                <a:solidFill>
                  <a:srgbClr val="FF0000"/>
                </a:solidFill>
              </a:rPr>
              <a:t>If </a:t>
            </a:r>
            <a:r>
              <a:rPr lang="en-US" dirty="0" smtClean="0">
                <a:solidFill>
                  <a:srgbClr val="FF0000"/>
                </a:solidFill>
              </a:rPr>
              <a:t>testing results </a:t>
            </a:r>
            <a:r>
              <a:rPr lang="en-US" dirty="0">
                <a:solidFill>
                  <a:srgbClr val="FF0000"/>
                </a:solidFill>
              </a:rPr>
              <a:t>have been reported and patient care decisions may have been made, modify the reported </a:t>
            </a:r>
            <a:r>
              <a:rPr lang="en-US" dirty="0" smtClean="0">
                <a:solidFill>
                  <a:srgbClr val="FF0000"/>
                </a:solidFill>
              </a:rPr>
              <a:t>testing result </a:t>
            </a:r>
            <a:r>
              <a:rPr lang="en-US" dirty="0">
                <a:solidFill>
                  <a:srgbClr val="FF0000"/>
                </a:solidFill>
              </a:rPr>
              <a:t>to reflect the reason for the credit and the call information.  Then </a:t>
            </a:r>
            <a:r>
              <a:rPr lang="en-US" dirty="0" smtClean="0">
                <a:solidFill>
                  <a:srgbClr val="FF0000"/>
                </a:solidFill>
              </a:rPr>
              <a:t>perform </a:t>
            </a:r>
            <a:r>
              <a:rPr lang="en-US" dirty="0">
                <a:solidFill>
                  <a:srgbClr val="FF0000"/>
                </a:solidFill>
              </a:rPr>
              <a:t>t</a:t>
            </a:r>
            <a:r>
              <a:rPr lang="en-US" dirty="0" smtClean="0">
                <a:solidFill>
                  <a:srgbClr val="FF0000"/>
                </a:solidFill>
              </a:rPr>
              <a:t>he </a:t>
            </a:r>
            <a:r>
              <a:rPr lang="en-US" dirty="0">
                <a:solidFill>
                  <a:srgbClr val="FF0000"/>
                </a:solidFill>
              </a:rPr>
              <a:t>credit function.</a:t>
            </a:r>
          </a:p>
          <a:p>
            <a:endParaRPr lang="en-US" dirty="0"/>
          </a:p>
        </p:txBody>
      </p:sp>
      <p:sp>
        <p:nvSpPr>
          <p:cNvPr id="4" name="Slide Number Placeholder 3"/>
          <p:cNvSpPr>
            <a:spLocks noGrp="1"/>
          </p:cNvSpPr>
          <p:nvPr>
            <p:ph type="sldNum" sz="quarter" idx="12"/>
          </p:nvPr>
        </p:nvSpPr>
        <p:spPr/>
        <p:txBody>
          <a:bodyPr/>
          <a:lstStyle/>
          <a:p>
            <a:fld id="{36C5887D-57C1-4459-979D-07D44F36F12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4038601" y="2307221"/>
            <a:ext cx="3353091" cy="914479"/>
          </a:xfrm>
          <a:prstGeom prst="rect">
            <a:avLst/>
          </a:prstGeom>
        </p:spPr>
      </p:pic>
    </p:spTree>
    <p:extLst>
      <p:ext uri="{BB962C8B-B14F-4D97-AF65-F5344CB8AC3E}">
        <p14:creationId xmlns:p14="http://schemas.microsoft.com/office/powerpoint/2010/main" val="49536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 – Retain Results</a:t>
            </a:r>
          </a:p>
        </p:txBody>
      </p:sp>
      <p:sp>
        <p:nvSpPr>
          <p:cNvPr id="3" name="Content Placeholder 2"/>
          <p:cNvSpPr>
            <a:spLocks noGrp="1"/>
          </p:cNvSpPr>
          <p:nvPr>
            <p:ph idx="1"/>
          </p:nvPr>
        </p:nvSpPr>
        <p:spPr/>
        <p:txBody>
          <a:bodyPr/>
          <a:lstStyle/>
          <a:p>
            <a:r>
              <a:rPr lang="en-US" dirty="0"/>
              <a:t>Select desired test to credit.  Highlight test in list and click select. </a:t>
            </a:r>
          </a:p>
          <a:p>
            <a:endParaRPr lang="en-US" dirty="0"/>
          </a:p>
          <a:p>
            <a:endParaRPr lang="en-US" dirty="0"/>
          </a:p>
          <a:p>
            <a:endParaRPr lang="en-US" dirty="0"/>
          </a:p>
          <a:p>
            <a:endParaRPr lang="en-US" dirty="0"/>
          </a:p>
          <a:p>
            <a:r>
              <a:rPr lang="en-US" dirty="0"/>
              <a:t>Click OK</a:t>
            </a:r>
          </a:p>
        </p:txBody>
      </p:sp>
      <p:sp>
        <p:nvSpPr>
          <p:cNvPr id="4" name="Slide Number Placeholder 3"/>
          <p:cNvSpPr>
            <a:spLocks noGrp="1"/>
          </p:cNvSpPr>
          <p:nvPr>
            <p:ph type="sldNum" sz="quarter" idx="12"/>
          </p:nvPr>
        </p:nvSpPr>
        <p:spPr/>
        <p:txBody>
          <a:bodyPr/>
          <a:lstStyle/>
          <a:p>
            <a:fld id="{36C5887D-57C1-4459-979D-07D44F36F12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6324759" y="2280922"/>
            <a:ext cx="3657917" cy="2182557"/>
          </a:xfrm>
          <a:prstGeom prst="rect">
            <a:avLst/>
          </a:prstGeom>
        </p:spPr>
      </p:pic>
      <p:pic>
        <p:nvPicPr>
          <p:cNvPr id="6" name="Picture 5"/>
          <p:cNvPicPr>
            <a:picLocks noChangeAspect="1"/>
          </p:cNvPicPr>
          <p:nvPr/>
        </p:nvPicPr>
        <p:blipFill>
          <a:blip r:embed="rId3"/>
          <a:stretch>
            <a:fillRect/>
          </a:stretch>
        </p:blipFill>
        <p:spPr>
          <a:xfrm>
            <a:off x="4495801" y="4463479"/>
            <a:ext cx="3657917" cy="2158171"/>
          </a:xfrm>
          <a:prstGeom prst="rect">
            <a:avLst/>
          </a:prstGeom>
        </p:spPr>
      </p:pic>
      <p:sp>
        <p:nvSpPr>
          <p:cNvPr id="7" name="TextBox 6"/>
          <p:cNvSpPr txBox="1"/>
          <p:nvPr/>
        </p:nvSpPr>
        <p:spPr>
          <a:xfrm>
            <a:off x="9413271" y="4388402"/>
            <a:ext cx="2509935" cy="2308324"/>
          </a:xfrm>
          <a:prstGeom prst="rect">
            <a:avLst/>
          </a:prstGeom>
          <a:solidFill>
            <a:schemeClr val="tx1"/>
          </a:solidFill>
        </p:spPr>
        <p:txBody>
          <a:bodyPr wrap="square" rtlCol="0">
            <a:spAutoFit/>
          </a:bodyPr>
          <a:lstStyle/>
          <a:p>
            <a:r>
              <a:rPr lang="en-US" dirty="0" smtClean="0">
                <a:solidFill>
                  <a:srgbClr val="FF0000"/>
                </a:solidFill>
              </a:rPr>
              <a:t>In the “Retain Results” credit mode, no cancel reason is required.  The user performing the credit should first modify the testing results to reflect the cancel information.</a:t>
            </a:r>
            <a:endParaRPr lang="en-US" dirty="0">
              <a:solidFill>
                <a:srgbClr val="FF0000"/>
              </a:solidFill>
            </a:endParaRPr>
          </a:p>
        </p:txBody>
      </p:sp>
    </p:spTree>
    <p:extLst>
      <p:ext uri="{BB962C8B-B14F-4D97-AF65-F5344CB8AC3E}">
        <p14:creationId xmlns:p14="http://schemas.microsoft.com/office/powerpoint/2010/main" val="208082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User Tips:</a:t>
            </a:r>
            <a:endParaRPr lang="en-US" b="1" dirty="0"/>
          </a:p>
        </p:txBody>
      </p:sp>
      <p:sp>
        <p:nvSpPr>
          <p:cNvPr id="3" name="Content Placeholder 2"/>
          <p:cNvSpPr>
            <a:spLocks noGrp="1"/>
          </p:cNvSpPr>
          <p:nvPr>
            <p:ph idx="1"/>
          </p:nvPr>
        </p:nvSpPr>
        <p:spPr>
          <a:xfrm>
            <a:off x="838200" y="1502229"/>
            <a:ext cx="10515600" cy="4674734"/>
          </a:xfrm>
        </p:spPr>
        <p:txBody>
          <a:bodyPr>
            <a:normAutofit fontScale="92500"/>
          </a:bodyPr>
          <a:lstStyle/>
          <a:p>
            <a:r>
              <a:rPr lang="en-US" dirty="0" smtClean="0"/>
              <a:t>The default Credit Mode when applying the credit during receipt of the specimen is REMOVE RESULTS.  The system understands that NO TESTING has been performed.</a:t>
            </a:r>
          </a:p>
          <a:p>
            <a:pPr marL="0" indent="0">
              <a:buNone/>
            </a:pPr>
            <a:endParaRPr lang="en-US" dirty="0" smtClean="0"/>
          </a:p>
          <a:p>
            <a:r>
              <a:rPr lang="en-US" dirty="0" smtClean="0"/>
              <a:t>The default Credit Mode when accessing the Credit directly from General Laboratory function is RETAIN RESULTS.  The system assumes that TESTING has been performed.  Make sure to select the CREDIT MODE prior to selecting the test to credit.</a:t>
            </a:r>
          </a:p>
          <a:p>
            <a:endParaRPr lang="en-US" dirty="0"/>
          </a:p>
          <a:p>
            <a:r>
              <a:rPr lang="en-US" dirty="0" smtClean="0"/>
              <a:t>If specimens are credited using the RETAIN RESULTS mode and NO TESTING was performed, the test will still appear on the department pending log.</a:t>
            </a:r>
            <a:endParaRPr lang="en-US" dirty="0"/>
          </a:p>
        </p:txBody>
      </p:sp>
    </p:spTree>
    <p:extLst>
      <p:ext uri="{BB962C8B-B14F-4D97-AF65-F5344CB8AC3E}">
        <p14:creationId xmlns:p14="http://schemas.microsoft.com/office/powerpoint/2010/main" val="270390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 Options</a:t>
            </a:r>
          </a:p>
        </p:txBody>
      </p:sp>
      <p:sp>
        <p:nvSpPr>
          <p:cNvPr id="6" name="Content Placeholder 5"/>
          <p:cNvSpPr>
            <a:spLocks noGrp="1"/>
          </p:cNvSpPr>
          <p:nvPr>
            <p:ph idx="1"/>
          </p:nvPr>
        </p:nvSpPr>
        <p:spPr>
          <a:xfrm>
            <a:off x="312516" y="1825625"/>
            <a:ext cx="11539960" cy="4351338"/>
          </a:xfrm>
        </p:spPr>
        <p:txBody>
          <a:bodyPr/>
          <a:lstStyle/>
          <a:p>
            <a:r>
              <a:rPr lang="en-US" dirty="0"/>
              <a:t>Credit can be performed under both the Order Receipt/Modify and Credit options in General Laboratory.</a:t>
            </a:r>
          </a:p>
          <a:p>
            <a:r>
              <a:rPr lang="en-US" dirty="0"/>
              <a:t>Access the General Laboratory Icon</a:t>
            </a:r>
          </a:p>
        </p:txBody>
      </p:sp>
      <p:sp>
        <p:nvSpPr>
          <p:cNvPr id="5" name="Slide Number Placeholder 4"/>
          <p:cNvSpPr>
            <a:spLocks noGrp="1"/>
          </p:cNvSpPr>
          <p:nvPr>
            <p:ph type="sldNum" sz="quarter" idx="12"/>
          </p:nvPr>
        </p:nvSpPr>
        <p:spPr/>
        <p:txBody>
          <a:bodyPr/>
          <a:lstStyle/>
          <a:p>
            <a:fld id="{36C5887D-57C1-4459-979D-07D44F36F125}"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2666380" y="3581401"/>
            <a:ext cx="7163421" cy="1444877"/>
          </a:xfrm>
          <a:prstGeom prst="rect">
            <a:avLst/>
          </a:prstGeom>
        </p:spPr>
      </p:pic>
      <p:sp>
        <p:nvSpPr>
          <p:cNvPr id="8" name="Rectangle 7"/>
          <p:cNvSpPr/>
          <p:nvPr/>
        </p:nvSpPr>
        <p:spPr>
          <a:xfrm>
            <a:off x="5486400" y="4303838"/>
            <a:ext cx="533400" cy="649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20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2" y="365125"/>
            <a:ext cx="11052858" cy="1325563"/>
          </a:xfrm>
        </p:spPr>
        <p:txBody>
          <a:bodyPr>
            <a:normAutofit fontScale="90000"/>
          </a:bodyPr>
          <a:lstStyle/>
          <a:p>
            <a:r>
              <a:rPr lang="en-US" b="1" dirty="0"/>
              <a:t>Credit – Order </a:t>
            </a:r>
            <a:r>
              <a:rPr lang="en-US" b="1" dirty="0" smtClean="0"/>
              <a:t>Receipt/Modify</a:t>
            </a:r>
            <a:br>
              <a:rPr lang="en-US" b="1" dirty="0" smtClean="0"/>
            </a:br>
            <a:r>
              <a:rPr lang="en-US" sz="3200" b="1" dirty="0" smtClean="0"/>
              <a:t>Use this method to credit a test upon receipt – no testing to be performed.</a:t>
            </a:r>
            <a:endParaRPr lang="en-US" b="1" dirty="0"/>
          </a:p>
        </p:txBody>
      </p:sp>
      <p:sp>
        <p:nvSpPr>
          <p:cNvPr id="3" name="Content Placeholder 2"/>
          <p:cNvSpPr>
            <a:spLocks noGrp="1"/>
          </p:cNvSpPr>
          <p:nvPr>
            <p:ph idx="1"/>
          </p:nvPr>
        </p:nvSpPr>
        <p:spPr>
          <a:xfrm>
            <a:off x="300942" y="1562099"/>
            <a:ext cx="11614250" cy="4351338"/>
          </a:xfrm>
        </p:spPr>
        <p:txBody>
          <a:bodyPr/>
          <a:lstStyle/>
          <a:p>
            <a:endParaRPr lang="en-US" dirty="0"/>
          </a:p>
          <a:p>
            <a:pPr marL="0" indent="0">
              <a:buNone/>
            </a:pPr>
            <a:endParaRPr lang="en-US" dirty="0"/>
          </a:p>
          <a:p>
            <a:pPr marL="137160" indent="0">
              <a:buNone/>
            </a:pPr>
            <a:endParaRPr lang="en-US" dirty="0"/>
          </a:p>
          <a:p>
            <a:r>
              <a:rPr lang="en-US" dirty="0"/>
              <a:t>Access patient </a:t>
            </a:r>
            <a:r>
              <a:rPr lang="en-US" dirty="0" smtClean="0"/>
              <a:t>using either the accession or patient ID methods of lookup. (This is the same method to “receive” a sample into the system.)</a:t>
            </a:r>
            <a:endParaRPr lang="en-US" dirty="0"/>
          </a:p>
          <a:p>
            <a:r>
              <a:rPr lang="en-US" dirty="0"/>
              <a:t>On the Order Receipt/Modification window, click “Credit”</a:t>
            </a:r>
          </a:p>
        </p:txBody>
      </p:sp>
      <p:sp>
        <p:nvSpPr>
          <p:cNvPr id="4" name="Slide Number Placeholder 3"/>
          <p:cNvSpPr>
            <a:spLocks noGrp="1"/>
          </p:cNvSpPr>
          <p:nvPr>
            <p:ph type="sldNum" sz="quarter" idx="12"/>
          </p:nvPr>
        </p:nvSpPr>
        <p:spPr/>
        <p:txBody>
          <a:bodyPr/>
          <a:lstStyle/>
          <a:p>
            <a:fld id="{36C5887D-57C1-4459-979D-07D44F36F125}"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2209800" y="1627094"/>
            <a:ext cx="7924800" cy="1268506"/>
          </a:xfrm>
          <a:prstGeom prst="rect">
            <a:avLst/>
          </a:prstGeom>
        </p:spPr>
      </p:pic>
      <p:pic>
        <p:nvPicPr>
          <p:cNvPr id="6" name="Picture 5"/>
          <p:cNvPicPr>
            <a:picLocks noChangeAspect="1"/>
          </p:cNvPicPr>
          <p:nvPr/>
        </p:nvPicPr>
        <p:blipFill>
          <a:blip r:embed="rId3"/>
          <a:stretch>
            <a:fillRect/>
          </a:stretch>
        </p:blipFill>
        <p:spPr>
          <a:xfrm>
            <a:off x="5257800" y="4572001"/>
            <a:ext cx="4572000" cy="2027237"/>
          </a:xfrm>
          <a:prstGeom prst="rect">
            <a:avLst/>
          </a:prstGeom>
        </p:spPr>
      </p:pic>
      <p:sp>
        <p:nvSpPr>
          <p:cNvPr id="7" name="Rectangle 6"/>
          <p:cNvSpPr/>
          <p:nvPr/>
        </p:nvSpPr>
        <p:spPr>
          <a:xfrm>
            <a:off x="8534400" y="6096000"/>
            <a:ext cx="91440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9294471" y="4456253"/>
            <a:ext cx="1458410" cy="15221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9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Credit – Order Receipt / Modify</a:t>
            </a:r>
          </a:p>
        </p:txBody>
      </p:sp>
      <p:sp>
        <p:nvSpPr>
          <p:cNvPr id="7" name="Content Placeholder 6"/>
          <p:cNvSpPr>
            <a:spLocks noGrp="1"/>
          </p:cNvSpPr>
          <p:nvPr>
            <p:ph idx="1"/>
          </p:nvPr>
        </p:nvSpPr>
        <p:spPr>
          <a:xfrm>
            <a:off x="93306" y="1825625"/>
            <a:ext cx="12288416" cy="4351338"/>
          </a:xfrm>
        </p:spPr>
        <p:txBody>
          <a:bodyPr/>
          <a:lstStyle/>
          <a:p>
            <a:r>
              <a:rPr lang="en-US" dirty="0"/>
              <a:t>Pop up box opens displaying tests ordered</a:t>
            </a:r>
            <a:r>
              <a:rPr lang="en-US" dirty="0" smtClean="0"/>
              <a:t>. </a:t>
            </a:r>
          </a:p>
          <a:p>
            <a:pPr marL="0" indent="0">
              <a:buNone/>
            </a:pPr>
            <a:r>
              <a:rPr lang="en-US" sz="2300" dirty="0" smtClean="0"/>
              <a:t>(NOTE: the CREDIT MODE is “Remove Results”.  This is OK since NO TESTING has been performed.)</a:t>
            </a:r>
            <a:endParaRPr lang="en-US" sz="2300" dirty="0"/>
          </a:p>
          <a:p>
            <a:r>
              <a:rPr lang="en-US" dirty="0"/>
              <a:t>Select test to credit and click select.</a:t>
            </a:r>
          </a:p>
        </p:txBody>
      </p:sp>
      <p:sp>
        <p:nvSpPr>
          <p:cNvPr id="4" name="Slide Number Placeholder 3"/>
          <p:cNvSpPr>
            <a:spLocks noGrp="1"/>
          </p:cNvSpPr>
          <p:nvPr>
            <p:ph type="sldNum" sz="quarter" idx="12"/>
          </p:nvPr>
        </p:nvSpPr>
        <p:spPr/>
        <p:txBody>
          <a:bodyPr/>
          <a:lstStyle/>
          <a:p>
            <a:fld id="{36C5887D-57C1-4459-979D-07D44F36F125}" type="slidenum">
              <a:rPr lang="en-US" smtClean="0"/>
              <a:pPr/>
              <a:t>4</a:t>
            </a:fld>
            <a:endParaRPr lang="en-US" dirty="0"/>
          </a:p>
        </p:txBody>
      </p:sp>
      <p:pic>
        <p:nvPicPr>
          <p:cNvPr id="8" name="Picture 7"/>
          <p:cNvPicPr>
            <a:picLocks noChangeAspect="1"/>
          </p:cNvPicPr>
          <p:nvPr/>
        </p:nvPicPr>
        <p:blipFill>
          <a:blip r:embed="rId2"/>
          <a:stretch>
            <a:fillRect/>
          </a:stretch>
        </p:blipFill>
        <p:spPr>
          <a:xfrm>
            <a:off x="5868178" y="3719512"/>
            <a:ext cx="5867399" cy="2819400"/>
          </a:xfrm>
          <a:prstGeom prst="rect">
            <a:avLst/>
          </a:prstGeom>
        </p:spPr>
      </p:pic>
      <p:sp>
        <p:nvSpPr>
          <p:cNvPr id="3" name="Oval 2"/>
          <p:cNvSpPr/>
          <p:nvPr/>
        </p:nvSpPr>
        <p:spPr>
          <a:xfrm>
            <a:off x="8801877" y="4192748"/>
            <a:ext cx="10325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35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Credit – Order Receipt / Modify</a:t>
            </a:r>
          </a:p>
        </p:txBody>
      </p:sp>
      <p:sp>
        <p:nvSpPr>
          <p:cNvPr id="3" name="Content Placeholder 2"/>
          <p:cNvSpPr>
            <a:spLocks noGrp="1"/>
          </p:cNvSpPr>
          <p:nvPr>
            <p:ph idx="1"/>
          </p:nvPr>
        </p:nvSpPr>
        <p:spPr>
          <a:xfrm>
            <a:off x="195943" y="1825625"/>
            <a:ext cx="11784563" cy="4895850"/>
          </a:xfrm>
        </p:spPr>
        <p:txBody>
          <a:bodyPr>
            <a:normAutofit/>
          </a:bodyPr>
          <a:lstStyle/>
          <a:p>
            <a:r>
              <a:rPr lang="en-US" sz="2500" dirty="0"/>
              <a:t>Enter the credit reason.  If reason code requires lookup, use the green lookup button</a:t>
            </a:r>
            <a:r>
              <a:rPr lang="en-US" sz="2500" dirty="0" smtClean="0"/>
              <a:t>.</a:t>
            </a:r>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r>
              <a:rPr lang="en-US" sz="2500" dirty="0" smtClean="0"/>
              <a:t>The user also has the option to enter both code and free text directly in the Cancel Reason box utilizing the appropriate format:  WTO-;called to John Smith </a:t>
            </a:r>
            <a:r>
              <a:rPr lang="en-US" sz="2500" dirty="0" smtClean="0"/>
              <a:t>ED Unit Clerk</a:t>
            </a:r>
            <a:endParaRPr lang="en-US" sz="2500" dirty="0"/>
          </a:p>
        </p:txBody>
      </p:sp>
      <p:sp>
        <p:nvSpPr>
          <p:cNvPr id="4" name="Slide Number Placeholder 3"/>
          <p:cNvSpPr>
            <a:spLocks noGrp="1"/>
          </p:cNvSpPr>
          <p:nvPr>
            <p:ph type="sldNum" sz="quarter" idx="12"/>
          </p:nvPr>
        </p:nvSpPr>
        <p:spPr/>
        <p:txBody>
          <a:bodyPr/>
          <a:lstStyle/>
          <a:p>
            <a:fld id="{36C5887D-57C1-4459-979D-07D44F36F125}" type="slidenum">
              <a:rPr lang="en-US" smtClean="0"/>
              <a:pPr/>
              <a:t>5</a:t>
            </a:fld>
            <a:endParaRPr lang="en-US" dirty="0"/>
          </a:p>
        </p:txBody>
      </p:sp>
      <p:pic>
        <p:nvPicPr>
          <p:cNvPr id="5" name="Picture 4"/>
          <p:cNvPicPr>
            <a:picLocks noChangeAspect="1"/>
          </p:cNvPicPr>
          <p:nvPr/>
        </p:nvPicPr>
        <p:blipFill rotWithShape="1">
          <a:blip r:embed="rId2"/>
          <a:srcRect l="2092" t="3298" r="2084" b="5985"/>
          <a:stretch/>
        </p:blipFill>
        <p:spPr>
          <a:xfrm>
            <a:off x="517072" y="2477294"/>
            <a:ext cx="3505200" cy="3048000"/>
          </a:xfrm>
          <a:prstGeom prst="rect">
            <a:avLst/>
          </a:prstGeom>
        </p:spPr>
      </p:pic>
      <p:cxnSp>
        <p:nvCxnSpPr>
          <p:cNvPr id="7" name="Straight Arrow Connector 6"/>
          <p:cNvCxnSpPr/>
          <p:nvPr/>
        </p:nvCxnSpPr>
        <p:spPr>
          <a:xfrm flipH="1">
            <a:off x="3772815" y="2477294"/>
            <a:ext cx="1295400" cy="15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5515121" y="2477294"/>
            <a:ext cx="2808837" cy="3052482"/>
          </a:xfrm>
          <a:prstGeom prst="rect">
            <a:avLst/>
          </a:prstGeom>
        </p:spPr>
      </p:pic>
      <p:sp>
        <p:nvSpPr>
          <p:cNvPr id="9" name="TextBox 8"/>
          <p:cNvSpPr txBox="1"/>
          <p:nvPr/>
        </p:nvSpPr>
        <p:spPr>
          <a:xfrm>
            <a:off x="8839200" y="2894045"/>
            <a:ext cx="2514600" cy="2031325"/>
          </a:xfrm>
          <a:prstGeom prst="rect">
            <a:avLst/>
          </a:prstGeom>
          <a:solidFill>
            <a:schemeClr val="tx1"/>
          </a:solidFill>
          <a:ln>
            <a:solidFill>
              <a:srgbClr val="FF0000"/>
            </a:solidFill>
          </a:ln>
        </p:spPr>
        <p:txBody>
          <a:bodyPr wrap="square" rtlCol="0">
            <a:spAutoFit/>
          </a:bodyPr>
          <a:lstStyle/>
          <a:p>
            <a:r>
              <a:rPr lang="en-US" dirty="0">
                <a:solidFill>
                  <a:srgbClr val="FF0000"/>
                </a:solidFill>
              </a:rPr>
              <a:t>Search box works the same as described in previous </a:t>
            </a:r>
            <a:r>
              <a:rPr lang="en-US" dirty="0" smtClean="0">
                <a:solidFill>
                  <a:srgbClr val="FF0000"/>
                </a:solidFill>
              </a:rPr>
              <a:t>sections, and includes the availability to utilize both code and free text to document all necessary information.</a:t>
            </a:r>
            <a:endParaRPr lang="en-US" dirty="0">
              <a:solidFill>
                <a:srgbClr val="FF0000"/>
              </a:solidFill>
            </a:endParaRPr>
          </a:p>
        </p:txBody>
      </p:sp>
    </p:spTree>
    <p:extLst>
      <p:ext uri="{BB962C8B-B14F-4D97-AF65-F5344CB8AC3E}">
        <p14:creationId xmlns:p14="http://schemas.microsoft.com/office/powerpoint/2010/main" val="3239010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68"/>
            <a:ext cx="10515600" cy="1325563"/>
          </a:xfrm>
        </p:spPr>
        <p:txBody>
          <a:bodyPr>
            <a:normAutofit/>
          </a:bodyPr>
          <a:lstStyle/>
          <a:p>
            <a:r>
              <a:rPr lang="en-US" b="1" dirty="0"/>
              <a:t>Credit – Order Receipt / Modify</a:t>
            </a:r>
          </a:p>
        </p:txBody>
      </p:sp>
      <p:sp>
        <p:nvSpPr>
          <p:cNvPr id="3" name="Content Placeholder 2"/>
          <p:cNvSpPr>
            <a:spLocks noGrp="1"/>
          </p:cNvSpPr>
          <p:nvPr>
            <p:ph idx="1"/>
          </p:nvPr>
        </p:nvSpPr>
        <p:spPr>
          <a:xfrm>
            <a:off x="324091" y="1380931"/>
            <a:ext cx="11458937" cy="4796032"/>
          </a:xfrm>
        </p:spPr>
        <p:txBody>
          <a:bodyPr/>
          <a:lstStyle/>
          <a:p>
            <a:r>
              <a:rPr lang="en-US" sz="2400" dirty="0" smtClean="0"/>
              <a:t>When crediting tests upon receipt, only “Ask at Order Entry” results should have been entered.  These are sources, volumes, height, weight, etc.</a:t>
            </a:r>
          </a:p>
          <a:p>
            <a:r>
              <a:rPr lang="en-US" sz="2400" dirty="0" smtClean="0"/>
              <a:t>Sunquest considers all answers as “results”.  When crediting it is important to understand the difference between testing results and ask at order entry results.</a:t>
            </a:r>
          </a:p>
          <a:p>
            <a:r>
              <a:rPr lang="en-US" sz="2400" dirty="0" smtClean="0"/>
              <a:t>If the system has “results” a pop up will appear.  If the only “results” in the system are “Ask at Order Entry”, then the user can answer yes to the pop up question.</a:t>
            </a:r>
          </a:p>
        </p:txBody>
      </p:sp>
      <p:sp>
        <p:nvSpPr>
          <p:cNvPr id="4" name="Slide Number Placeholder 3"/>
          <p:cNvSpPr>
            <a:spLocks noGrp="1"/>
          </p:cNvSpPr>
          <p:nvPr>
            <p:ph type="sldNum" sz="quarter" idx="12"/>
          </p:nvPr>
        </p:nvSpPr>
        <p:spPr/>
        <p:txBody>
          <a:bodyPr/>
          <a:lstStyle/>
          <a:p>
            <a:fld id="{36C5887D-57C1-4459-979D-07D44F36F125}"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7873323" y="3866357"/>
            <a:ext cx="3657917" cy="1600200"/>
          </a:xfrm>
          <a:prstGeom prst="rect">
            <a:avLst/>
          </a:prstGeom>
        </p:spPr>
      </p:pic>
      <p:pic>
        <p:nvPicPr>
          <p:cNvPr id="6" name="Picture 5"/>
          <p:cNvPicPr>
            <a:picLocks noChangeAspect="1"/>
          </p:cNvPicPr>
          <p:nvPr/>
        </p:nvPicPr>
        <p:blipFill>
          <a:blip r:embed="rId3"/>
          <a:stretch>
            <a:fillRect/>
          </a:stretch>
        </p:blipFill>
        <p:spPr>
          <a:xfrm>
            <a:off x="415060" y="3722913"/>
            <a:ext cx="3505504" cy="2704455"/>
          </a:xfrm>
          <a:prstGeom prst="rect">
            <a:avLst/>
          </a:prstGeom>
        </p:spPr>
      </p:pic>
      <p:sp>
        <p:nvSpPr>
          <p:cNvPr id="7" name="Rectangle 6"/>
          <p:cNvSpPr/>
          <p:nvPr/>
        </p:nvSpPr>
        <p:spPr>
          <a:xfrm>
            <a:off x="2015412" y="4572000"/>
            <a:ext cx="466532" cy="625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064710" y="5428355"/>
            <a:ext cx="3265715" cy="1200329"/>
          </a:xfrm>
          <a:prstGeom prst="rect">
            <a:avLst/>
          </a:prstGeom>
          <a:solidFill>
            <a:schemeClr val="tx1"/>
          </a:solidFill>
        </p:spPr>
        <p:txBody>
          <a:bodyPr wrap="square" rtlCol="0">
            <a:spAutoFit/>
          </a:bodyPr>
          <a:lstStyle/>
          <a:p>
            <a:r>
              <a:rPr lang="en-US" dirty="0" smtClean="0">
                <a:solidFill>
                  <a:srgbClr val="FF0000"/>
                </a:solidFill>
              </a:rPr>
              <a:t>The system will note if there are “results” which have been entered.  Report can be verified by utilizing the Inquiry button.</a:t>
            </a:r>
          </a:p>
        </p:txBody>
      </p:sp>
      <p:cxnSp>
        <p:nvCxnSpPr>
          <p:cNvPr id="10" name="Straight Arrow Connector 9"/>
          <p:cNvCxnSpPr/>
          <p:nvPr/>
        </p:nvCxnSpPr>
        <p:spPr>
          <a:xfrm flipH="1" flipV="1">
            <a:off x="2248679" y="4933155"/>
            <a:ext cx="1671885" cy="495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464906" y="4674637"/>
            <a:ext cx="2339026" cy="18876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9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Credit – Order Receipt / Modify</a:t>
            </a:r>
          </a:p>
        </p:txBody>
      </p:sp>
      <p:sp>
        <p:nvSpPr>
          <p:cNvPr id="3" name="Content Placeholder 2"/>
          <p:cNvSpPr>
            <a:spLocks noGrp="1"/>
          </p:cNvSpPr>
          <p:nvPr>
            <p:ph idx="1"/>
          </p:nvPr>
        </p:nvSpPr>
        <p:spPr>
          <a:xfrm>
            <a:off x="497711" y="1898248"/>
            <a:ext cx="11215869" cy="4894438"/>
          </a:xfrm>
        </p:spPr>
        <p:txBody>
          <a:bodyPr>
            <a:normAutofit/>
          </a:bodyPr>
          <a:lstStyle/>
          <a:p>
            <a:r>
              <a:rPr lang="en-US" dirty="0" smtClean="0"/>
              <a:t>After entering the Credit information, the user is directed back to the receipt screen a “C” will be displayed to the left of the test which has been credited.</a:t>
            </a:r>
          </a:p>
          <a:p>
            <a:r>
              <a:rPr lang="en-US" dirty="0" smtClean="0"/>
              <a:t>Click SAVE.</a:t>
            </a:r>
          </a:p>
          <a:p>
            <a:pPr marL="0" indent="0">
              <a:buNone/>
            </a:pPr>
            <a:endParaRPr lang="en-US" dirty="0" smtClean="0"/>
          </a:p>
          <a:p>
            <a:endParaRPr lang="en-US" dirty="0"/>
          </a:p>
          <a:p>
            <a:endParaRPr lang="en-US" dirty="0" smtClean="0"/>
          </a:p>
          <a:p>
            <a:endParaRPr lang="en-US" dirty="0"/>
          </a:p>
          <a:p>
            <a:r>
              <a:rPr lang="en-US" dirty="0" smtClean="0"/>
              <a:t>NOTE:  This process is used to credit a test upon receipt which will not be sent to the testing department.</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6C5887D-57C1-4459-979D-07D44F36F125}"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5728996" y="2761860"/>
            <a:ext cx="5984584" cy="2985797"/>
          </a:xfrm>
          <a:prstGeom prst="rect">
            <a:avLst/>
          </a:prstGeom>
        </p:spPr>
      </p:pic>
      <p:cxnSp>
        <p:nvCxnSpPr>
          <p:cNvPr id="9" name="Straight Arrow Connector 8"/>
          <p:cNvCxnSpPr/>
          <p:nvPr/>
        </p:nvCxnSpPr>
        <p:spPr>
          <a:xfrm>
            <a:off x="3592286" y="2677886"/>
            <a:ext cx="4814596" cy="2038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86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2"/>
            <a:ext cx="10515600" cy="1325563"/>
          </a:xfrm>
        </p:spPr>
        <p:txBody>
          <a:bodyPr/>
          <a:lstStyle/>
          <a:p>
            <a:r>
              <a:rPr lang="en-US" b="1" dirty="0"/>
              <a:t>Credit Only </a:t>
            </a:r>
            <a:r>
              <a:rPr lang="en-US" b="1" dirty="0" smtClean="0"/>
              <a:t>Option</a:t>
            </a:r>
            <a:br>
              <a:rPr lang="en-US" b="1" dirty="0" smtClean="0"/>
            </a:br>
            <a:r>
              <a:rPr lang="en-US" sz="2800" b="1" dirty="0" smtClean="0"/>
              <a:t>This process is used to credit a test after receipt of the specimen into GUI</a:t>
            </a:r>
            <a:endParaRPr lang="en-US" b="1" dirty="0"/>
          </a:p>
        </p:txBody>
      </p:sp>
      <p:sp>
        <p:nvSpPr>
          <p:cNvPr id="3" name="Content Placeholder 2"/>
          <p:cNvSpPr>
            <a:spLocks noGrp="1"/>
          </p:cNvSpPr>
          <p:nvPr>
            <p:ph idx="1"/>
          </p:nvPr>
        </p:nvSpPr>
        <p:spPr/>
        <p:txBody>
          <a:bodyPr/>
          <a:lstStyle/>
          <a:p>
            <a:endParaRPr lang="en-US" dirty="0"/>
          </a:p>
          <a:p>
            <a:pPr marL="137160" indent="0">
              <a:buNone/>
            </a:pPr>
            <a:endParaRPr lang="en-US" dirty="0"/>
          </a:p>
          <a:p>
            <a:r>
              <a:rPr lang="en-US" dirty="0" smtClean="0"/>
              <a:t>Select the CREDIT option from the General Laboratory function.</a:t>
            </a:r>
          </a:p>
          <a:p>
            <a:r>
              <a:rPr lang="en-US" dirty="0" smtClean="0"/>
              <a:t>Credit </a:t>
            </a:r>
            <a:r>
              <a:rPr lang="en-US" dirty="0"/>
              <a:t>Window will open.  Enter Accession Number requiring credit. </a:t>
            </a:r>
            <a:endParaRPr lang="en-US" dirty="0" smtClean="0"/>
          </a:p>
          <a:p>
            <a:r>
              <a:rPr lang="en-US" dirty="0" smtClean="0"/>
              <a:t>Press </a:t>
            </a:r>
            <a:r>
              <a:rPr lang="en-US" dirty="0"/>
              <a:t>Enter.</a:t>
            </a:r>
          </a:p>
        </p:txBody>
      </p:sp>
      <p:sp>
        <p:nvSpPr>
          <p:cNvPr id="4" name="Slide Number Placeholder 3"/>
          <p:cNvSpPr>
            <a:spLocks noGrp="1"/>
          </p:cNvSpPr>
          <p:nvPr>
            <p:ph type="sldNum" sz="quarter" idx="12"/>
          </p:nvPr>
        </p:nvSpPr>
        <p:spPr/>
        <p:txBody>
          <a:bodyPr/>
          <a:lstStyle/>
          <a:p>
            <a:fld id="{36C5887D-57C1-4459-979D-07D44F36F125}"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2133600" y="1417638"/>
            <a:ext cx="7924800" cy="1096962"/>
          </a:xfrm>
          <a:prstGeom prst="rect">
            <a:avLst/>
          </a:prstGeom>
        </p:spPr>
      </p:pic>
      <p:pic>
        <p:nvPicPr>
          <p:cNvPr id="6" name="Picture 5"/>
          <p:cNvPicPr>
            <a:picLocks noChangeAspect="1"/>
          </p:cNvPicPr>
          <p:nvPr/>
        </p:nvPicPr>
        <p:blipFill>
          <a:blip r:embed="rId3"/>
          <a:stretch>
            <a:fillRect/>
          </a:stretch>
        </p:blipFill>
        <p:spPr>
          <a:xfrm>
            <a:off x="4033696" y="3887153"/>
            <a:ext cx="5486876" cy="2834322"/>
          </a:xfrm>
          <a:prstGeom prst="rect">
            <a:avLst/>
          </a:prstGeom>
        </p:spPr>
      </p:pic>
      <p:sp>
        <p:nvSpPr>
          <p:cNvPr id="8" name="Rectangle 7"/>
          <p:cNvSpPr/>
          <p:nvPr/>
        </p:nvSpPr>
        <p:spPr>
          <a:xfrm>
            <a:off x="4215881" y="4722165"/>
            <a:ext cx="1027923"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675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Determine the Correct CREDIT MODE</a:t>
            </a:r>
            <a:endParaRPr lang="en-US" b="1" dirty="0"/>
          </a:p>
        </p:txBody>
      </p:sp>
      <p:sp>
        <p:nvSpPr>
          <p:cNvPr id="3" name="Content Placeholder 2"/>
          <p:cNvSpPr>
            <a:spLocks noGrp="1"/>
          </p:cNvSpPr>
          <p:nvPr>
            <p:ph idx="1"/>
          </p:nvPr>
        </p:nvSpPr>
        <p:spPr>
          <a:xfrm>
            <a:off x="838199" y="1825625"/>
            <a:ext cx="11216951" cy="4351338"/>
          </a:xfrm>
        </p:spPr>
        <p:txBody>
          <a:bodyPr>
            <a:normAutofit/>
          </a:bodyPr>
          <a:lstStyle/>
          <a:p>
            <a:r>
              <a:rPr lang="en-US" dirty="0" smtClean="0"/>
              <a:t>In GUI there are two different credit modes.</a:t>
            </a:r>
          </a:p>
          <a:p>
            <a:endParaRPr lang="en-US" dirty="0"/>
          </a:p>
          <a:p>
            <a:r>
              <a:rPr lang="en-US" dirty="0" smtClean="0"/>
              <a:t>Retain Result – this mode is equivalent to the previously used CRW function.  Use this credit mode when testing results have been reported.</a:t>
            </a:r>
          </a:p>
          <a:p>
            <a:pPr marL="0" indent="0">
              <a:buNone/>
            </a:pPr>
            <a:endParaRPr lang="en-US" dirty="0" smtClean="0"/>
          </a:p>
          <a:p>
            <a:r>
              <a:rPr lang="en-US" dirty="0" smtClean="0"/>
              <a:t>Remove Results – this mode is equivalent to the previously used CR function.  Use this credit mode when testing results have NOT been reported.</a:t>
            </a:r>
          </a:p>
          <a:p>
            <a:pPr marL="0" indent="0">
              <a:buNone/>
            </a:pPr>
            <a:endParaRPr lang="en-US" dirty="0"/>
          </a:p>
        </p:txBody>
      </p:sp>
      <p:pic>
        <p:nvPicPr>
          <p:cNvPr id="4" name="Picture 3"/>
          <p:cNvPicPr>
            <a:picLocks noChangeAspect="1"/>
          </p:cNvPicPr>
          <p:nvPr/>
        </p:nvPicPr>
        <p:blipFill>
          <a:blip r:embed="rId2"/>
          <a:stretch>
            <a:fillRect/>
          </a:stretch>
        </p:blipFill>
        <p:spPr>
          <a:xfrm>
            <a:off x="8096458" y="1825625"/>
            <a:ext cx="3426249" cy="658425"/>
          </a:xfrm>
          <a:prstGeom prst="rect">
            <a:avLst/>
          </a:prstGeom>
        </p:spPr>
      </p:pic>
    </p:spTree>
    <p:extLst>
      <p:ext uri="{BB962C8B-B14F-4D97-AF65-F5344CB8AC3E}">
        <p14:creationId xmlns:p14="http://schemas.microsoft.com/office/powerpoint/2010/main" val="3165115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C2C5D589337E4083A02E9DA95CE106" ma:contentTypeVersion="8" ma:contentTypeDescription="Create a new document." ma:contentTypeScope="" ma:versionID="ac99cbca607972f01e19caca34c4c988">
  <xsd:schema xmlns:xsd="http://www.w3.org/2001/XMLSchema" xmlns:xs="http://www.w3.org/2001/XMLSchema" xmlns:p="http://schemas.microsoft.com/office/2006/metadata/properties" xmlns:ns2="f38c7bf8-0928-4fbd-a0ee-931df63f9554" xmlns:ns3="2f1c7e1d-b461-4045-bfc9-9a651ddfeffa" targetNamespace="http://schemas.microsoft.com/office/2006/metadata/properties" ma:root="true" ma:fieldsID="86110ba3c548e17689654c303bbbe5fc" ns2:_="" ns3:_="">
    <xsd:import namespace="f38c7bf8-0928-4fbd-a0ee-931df63f9554"/>
    <xsd:import namespace="2f1c7e1d-b461-4045-bfc9-9a651ddfeff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8c7bf8-0928-4fbd-a0ee-931df63f95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1c7e1d-b461-4045-bfc9-9a651ddfeff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33ED69-DC7C-4FE0-82A7-055F781D1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8c7bf8-0928-4fbd-a0ee-931df63f9554"/>
    <ds:schemaRef ds:uri="2f1c7e1d-b461-4045-bfc9-9a651ddfe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B10C0F-18B0-4A5D-87EF-AB2A3661E127}">
  <ds:schemaRefs>
    <ds:schemaRef ds:uri="http://schemas.microsoft.com/sharepoint/v3/contenttype/forms"/>
  </ds:schemaRefs>
</ds:datastoreItem>
</file>

<file path=customXml/itemProps3.xml><?xml version="1.0" encoding="utf-8"?>
<ds:datastoreItem xmlns:ds="http://schemas.openxmlformats.org/officeDocument/2006/customXml" ds:itemID="{5B3ADA9C-FCFB-446F-94CC-5FCEB20105F6}">
  <ds:schemaRefs>
    <ds:schemaRef ds:uri="http://www.w3.org/XML/1998/namespace"/>
    <ds:schemaRef ds:uri="http://purl.org/dc/dcmitype/"/>
    <ds:schemaRef ds:uri="http://schemas.microsoft.com/office/2006/documentManagement/types"/>
    <ds:schemaRef ds:uri="f38c7bf8-0928-4fbd-a0ee-931df63f9554"/>
    <ds:schemaRef ds:uri="http://purl.org/dc/elements/1.1/"/>
    <ds:schemaRef ds:uri="http://purl.org/dc/terms/"/>
    <ds:schemaRef ds:uri="2f1c7e1d-b461-4045-bfc9-9a651ddfeffa"/>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TotalTime>
  <Words>936</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Credit Using GUI</vt:lpstr>
      <vt:lpstr>Credit Options</vt:lpstr>
      <vt:lpstr>Credit – Order Receipt/Modify Use this method to credit a test upon receipt – no testing to be performed.</vt:lpstr>
      <vt:lpstr>Credit – Order Receipt / Modify</vt:lpstr>
      <vt:lpstr>Credit – Order Receipt / Modify</vt:lpstr>
      <vt:lpstr>Credit – Order Receipt / Modify</vt:lpstr>
      <vt:lpstr>Credit – Order Receipt / Modify</vt:lpstr>
      <vt:lpstr>Credit Only Option This process is used to credit a test after receipt of the specimen into GUI</vt:lpstr>
      <vt:lpstr>Determine the Correct CREDIT MODE</vt:lpstr>
      <vt:lpstr>Determining the Correct CREDIT MODE</vt:lpstr>
      <vt:lpstr>Credit – Remove Results (CR)</vt:lpstr>
      <vt:lpstr>Credit – Remove Results</vt:lpstr>
      <vt:lpstr>Credit – Remove Results</vt:lpstr>
      <vt:lpstr>Credit – Retain Results (CRW)</vt:lpstr>
      <vt:lpstr>Credit – Retain Results</vt:lpstr>
      <vt:lpstr>Important User Tips: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Using GUI</dc:title>
  <dc:creator>Nicole Floyd</dc:creator>
  <cp:lastModifiedBy>Nicole Floyd</cp:lastModifiedBy>
  <cp:revision>7</cp:revision>
  <dcterms:created xsi:type="dcterms:W3CDTF">2018-01-30T13:43:08Z</dcterms:created>
  <dcterms:modified xsi:type="dcterms:W3CDTF">2018-01-30T14:27:32Z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0x01010042C2C5D589337E4083A02E9DA95CE106</vt:lpwstr>
  </property>
</Properties>
</file>