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B6AC56-FC4D-4F4C-9B35-DB60E50BDA8C}" type="datetimeFigureOut">
              <a:rPr lang="en-US" smtClean="0"/>
              <a:pPr/>
              <a:t>5/2/2012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D5C9FE-F85B-4035-B278-E77597CB2609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Sodium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Clinpath</a:t>
            </a:r>
            <a:r>
              <a:rPr lang="en-AU" dirty="0" smtClean="0"/>
              <a:t> Biochemistry Education…….Episode 1</a:t>
            </a:r>
            <a:r>
              <a:rPr lang="en-AU" dirty="0" smtClean="0">
                <a:sym typeface="Wingdings" pitchFamily="2" charset="2"/>
              </a:rPr>
              <a:t>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ANP causes increase GFR, decrease </a:t>
            </a:r>
            <a:r>
              <a:rPr lang="en-AU" dirty="0" err="1" smtClean="0"/>
              <a:t>renin/aldo</a:t>
            </a:r>
            <a:r>
              <a:rPr lang="en-AU" dirty="0" smtClean="0"/>
              <a:t>, </a:t>
            </a:r>
            <a:r>
              <a:rPr lang="en-AU" dirty="0" err="1" smtClean="0"/>
              <a:t>vasodilation</a:t>
            </a:r>
            <a:endParaRPr lang="en-AU" dirty="0" smtClean="0"/>
          </a:p>
          <a:p>
            <a:r>
              <a:rPr lang="en-AU" dirty="0" smtClean="0"/>
              <a:t>End result is decrease blood pressure, increase Na </a:t>
            </a:r>
            <a:r>
              <a:rPr lang="en-AU" dirty="0" err="1" smtClean="0"/>
              <a:t>reabsorbtion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2% change in </a:t>
            </a:r>
            <a:r>
              <a:rPr lang="en-AU" dirty="0" err="1" smtClean="0"/>
              <a:t>osmo</a:t>
            </a:r>
            <a:r>
              <a:rPr lang="en-AU" dirty="0" smtClean="0"/>
              <a:t>, or 10% change in IVV will stimulate production of ADH.</a:t>
            </a:r>
          </a:p>
          <a:p>
            <a:r>
              <a:rPr lang="en-AU" dirty="0" smtClean="0"/>
              <a:t>End result is to normalise </a:t>
            </a:r>
            <a:r>
              <a:rPr lang="en-AU" dirty="0" err="1" smtClean="0"/>
              <a:t>osmolality</a:t>
            </a:r>
            <a:r>
              <a:rPr lang="en-AU" dirty="0" smtClean="0"/>
              <a:t> at the expense of IVV. When acute cardiac event this is overridden.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Sodium in The Body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Plasma contains ~154 </a:t>
            </a:r>
            <a:r>
              <a:rPr lang="en-AU" dirty="0" err="1" smtClean="0"/>
              <a:t>mmol</a:t>
            </a:r>
            <a:r>
              <a:rPr lang="en-AU" dirty="0" smtClean="0"/>
              <a:t>/L of inorganic </a:t>
            </a:r>
            <a:r>
              <a:rPr lang="en-AU" dirty="0" err="1" smtClean="0"/>
              <a:t>cations</a:t>
            </a:r>
            <a:endParaRPr lang="en-AU" dirty="0" smtClean="0"/>
          </a:p>
          <a:p>
            <a:r>
              <a:rPr lang="en-AU" dirty="0" smtClean="0"/>
              <a:t>90% is sodium. Approx 140 </a:t>
            </a:r>
            <a:r>
              <a:rPr lang="en-AU" dirty="0" err="1" smtClean="0"/>
              <a:t>mmol</a:t>
            </a:r>
            <a:r>
              <a:rPr lang="en-AU" dirty="0" smtClean="0"/>
              <a:t>/L.             (135 – 145 </a:t>
            </a:r>
            <a:r>
              <a:rPr lang="en-AU" dirty="0" err="1" smtClean="0"/>
              <a:t>mmol</a:t>
            </a:r>
            <a:r>
              <a:rPr lang="en-AU" dirty="0" smtClean="0"/>
              <a:t>/L)</a:t>
            </a:r>
          </a:p>
          <a:p>
            <a:r>
              <a:rPr lang="en-AU" dirty="0" smtClean="0"/>
              <a:t>Very tightly regulated. Biological Variation Goal (minimum total error) = 2%</a:t>
            </a:r>
          </a:p>
          <a:p>
            <a:r>
              <a:rPr lang="en-AU" dirty="0" smtClean="0"/>
              <a:t>Sodium is the major </a:t>
            </a:r>
            <a:r>
              <a:rPr lang="en-AU" i="1" dirty="0" smtClean="0">
                <a:solidFill>
                  <a:srgbClr val="FF0000"/>
                </a:solidFill>
              </a:rPr>
              <a:t>extracellular</a:t>
            </a:r>
            <a:r>
              <a:rPr lang="en-AU" dirty="0" smtClean="0"/>
              <a:t> </a:t>
            </a:r>
            <a:r>
              <a:rPr lang="en-AU" dirty="0" err="1" smtClean="0"/>
              <a:t>cation</a:t>
            </a:r>
            <a:r>
              <a:rPr lang="en-AU" dirty="0" smtClean="0"/>
              <a:t>, the amount in cells is 1/10</a:t>
            </a:r>
            <a:r>
              <a:rPr lang="en-AU" baseline="30000" dirty="0" smtClean="0"/>
              <a:t>th</a:t>
            </a:r>
            <a:r>
              <a:rPr lang="en-AU" dirty="0" smtClean="0"/>
              <a:t> that in ECF.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Sodium in The Body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Sodium in contributes ~48% of osmotic pressure.</a:t>
            </a:r>
          </a:p>
          <a:p>
            <a:r>
              <a:rPr lang="en-AU" dirty="0" err="1" smtClean="0"/>
              <a:t>Osmo</a:t>
            </a:r>
            <a:r>
              <a:rPr lang="en-AU" dirty="0" smtClean="0"/>
              <a:t> = 2xNa + Urea + Glucose + 9</a:t>
            </a:r>
          </a:p>
          <a:p>
            <a:r>
              <a:rPr lang="en-AU" dirty="0" smtClean="0"/>
              <a:t>Therefore sodium maintains distribution of body water between ICF and ECF. (Also </a:t>
            </a:r>
            <a:r>
              <a:rPr lang="en-AU" dirty="0" err="1" smtClean="0"/>
              <a:t>oncotic</a:t>
            </a:r>
            <a:r>
              <a:rPr lang="en-AU" dirty="0" smtClean="0"/>
              <a:t> pressure plays a role)</a:t>
            </a:r>
          </a:p>
          <a:p>
            <a:r>
              <a:rPr lang="en-AU" dirty="0" smtClean="0"/>
              <a:t>A 3 </a:t>
            </a:r>
            <a:r>
              <a:rPr lang="en-AU" dirty="0" err="1" smtClean="0"/>
              <a:t>mmol</a:t>
            </a:r>
            <a:r>
              <a:rPr lang="en-AU" dirty="0" smtClean="0"/>
              <a:t>/L change in sodium = ~2% change in </a:t>
            </a:r>
            <a:r>
              <a:rPr lang="en-AU" dirty="0" err="1" smtClean="0"/>
              <a:t>osmolality</a:t>
            </a:r>
            <a:r>
              <a:rPr lang="en-AU" dirty="0" smtClean="0"/>
              <a:t>. </a:t>
            </a:r>
          </a:p>
          <a:p>
            <a:r>
              <a:rPr lang="en-AU" dirty="0" smtClean="0"/>
              <a:t>This is enough to activate </a:t>
            </a:r>
            <a:r>
              <a:rPr lang="en-AU" dirty="0" err="1" smtClean="0"/>
              <a:t>osmoreceptors</a:t>
            </a:r>
            <a:r>
              <a:rPr lang="en-AU" dirty="0" smtClean="0"/>
              <a:t>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Dietary Sodium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Around 8 – 15 mg of sodium is consumed per day.</a:t>
            </a:r>
          </a:p>
          <a:p>
            <a:r>
              <a:rPr lang="en-AU" dirty="0" smtClean="0"/>
              <a:t>This is around 100-200 </a:t>
            </a:r>
            <a:r>
              <a:rPr lang="en-AU" dirty="0" err="1" smtClean="0"/>
              <a:t>mmol</a:t>
            </a:r>
            <a:r>
              <a:rPr lang="en-AU" dirty="0" smtClean="0"/>
              <a:t>/day</a:t>
            </a:r>
          </a:p>
          <a:p>
            <a:r>
              <a:rPr lang="en-AU" dirty="0" smtClean="0"/>
              <a:t>Absorbed in the gut.</a:t>
            </a:r>
          </a:p>
          <a:p>
            <a:r>
              <a:rPr lang="en-AU" dirty="0" smtClean="0"/>
              <a:t>Body requires only 1 – 2 </a:t>
            </a:r>
            <a:r>
              <a:rPr lang="en-AU" dirty="0" err="1" smtClean="0"/>
              <a:t>mmol</a:t>
            </a:r>
            <a:r>
              <a:rPr lang="en-AU" dirty="0" smtClean="0"/>
              <a:t>/day</a:t>
            </a:r>
          </a:p>
          <a:p>
            <a:r>
              <a:rPr lang="en-AU" dirty="0" smtClean="0"/>
              <a:t>The remainder is excreted mainly via the kidney, though &lt;10 </a:t>
            </a:r>
            <a:r>
              <a:rPr lang="en-AU" dirty="0" err="1" smtClean="0"/>
              <a:t>mmol</a:t>
            </a:r>
            <a:r>
              <a:rPr lang="en-AU" dirty="0" smtClean="0"/>
              <a:t>/day excreted via gut and &lt;10 </a:t>
            </a:r>
            <a:r>
              <a:rPr lang="en-AU" dirty="0" err="1" smtClean="0"/>
              <a:t>mmol</a:t>
            </a:r>
            <a:r>
              <a:rPr lang="en-AU" dirty="0" smtClean="0"/>
              <a:t>/day via sweat.</a:t>
            </a:r>
          </a:p>
          <a:p>
            <a:r>
              <a:rPr lang="en-AU" dirty="0" smtClean="0"/>
              <a:t>Losses should = intake to maintain constant.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Regulation of Sodium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Kidneys major regulator of sodium concentration and water.</a:t>
            </a:r>
          </a:p>
          <a:p>
            <a:r>
              <a:rPr lang="en-AU" dirty="0" smtClean="0"/>
              <a:t>Na freely filtered by </a:t>
            </a:r>
            <a:r>
              <a:rPr lang="en-AU" dirty="0" err="1" smtClean="0"/>
              <a:t>Glomeruli</a:t>
            </a:r>
            <a:r>
              <a:rPr lang="en-AU" dirty="0" smtClean="0"/>
              <a:t>. Then reabsorbed in tubules.</a:t>
            </a:r>
          </a:p>
          <a:p>
            <a:r>
              <a:rPr lang="en-AU" dirty="0" smtClean="0"/>
              <a:t>70-80% reabsorbed in proximal tubule</a:t>
            </a:r>
          </a:p>
          <a:p>
            <a:r>
              <a:rPr lang="en-AU" dirty="0" smtClean="0"/>
              <a:t>20 – 25% loop of </a:t>
            </a:r>
            <a:r>
              <a:rPr lang="en-AU" dirty="0" err="1" smtClean="0"/>
              <a:t>Henle</a:t>
            </a:r>
            <a:endParaRPr lang="en-AU" dirty="0" smtClean="0"/>
          </a:p>
          <a:p>
            <a:r>
              <a:rPr lang="en-AU" dirty="0" smtClean="0"/>
              <a:t>5 – 10% distal tubule (</a:t>
            </a:r>
            <a:r>
              <a:rPr lang="en-AU" dirty="0" err="1" smtClean="0"/>
              <a:t>Aldosterone</a:t>
            </a:r>
            <a:r>
              <a:rPr lang="en-AU" dirty="0" smtClean="0"/>
              <a:t>)</a:t>
            </a:r>
          </a:p>
          <a:p>
            <a:r>
              <a:rPr lang="en-AU" dirty="0" smtClean="0"/>
              <a:t>Remains in collecting duct (ADH)</a:t>
            </a:r>
          </a:p>
          <a:p>
            <a:r>
              <a:rPr lang="en-AU" dirty="0" smtClean="0"/>
              <a:t>Around 1% is finally passed in urine which means </a:t>
            </a:r>
            <a:r>
              <a:rPr lang="en-AU" dirty="0" err="1" smtClean="0"/>
              <a:t>reabsorbtion</a:t>
            </a:r>
            <a:r>
              <a:rPr lang="en-AU" dirty="0" smtClean="0"/>
              <a:t> = 100-200 </a:t>
            </a:r>
            <a:r>
              <a:rPr lang="en-AU" dirty="0" err="1" smtClean="0"/>
              <a:t>mmol</a:t>
            </a:r>
            <a:r>
              <a:rPr lang="en-AU" dirty="0" smtClean="0"/>
              <a:t>/day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Regulation of Sodium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Intravascular volume is major factor</a:t>
            </a:r>
          </a:p>
          <a:p>
            <a:r>
              <a:rPr lang="en-AU" dirty="0" smtClean="0"/>
              <a:t>IVV     = increased retention, ADH and H2O</a:t>
            </a:r>
          </a:p>
          <a:p>
            <a:r>
              <a:rPr lang="en-AU" dirty="0" smtClean="0"/>
              <a:t>IVV     = increased renal loss, increased H2O in urine and decreased ADH.</a:t>
            </a:r>
            <a:endParaRPr lang="en-AU" dirty="0"/>
          </a:p>
        </p:txBody>
      </p:sp>
      <p:sp>
        <p:nvSpPr>
          <p:cNvPr id="4" name="Down Arrow 3"/>
          <p:cNvSpPr/>
          <p:nvPr/>
        </p:nvSpPr>
        <p:spPr>
          <a:xfrm>
            <a:off x="1571604" y="235743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Down Arrow 4"/>
          <p:cNvSpPr/>
          <p:nvPr/>
        </p:nvSpPr>
        <p:spPr>
          <a:xfrm rot="10800000">
            <a:off x="1571604" y="2857496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Renal Sodium Handling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 control of :</a:t>
            </a:r>
          </a:p>
          <a:p>
            <a:pPr lvl="4"/>
            <a:r>
              <a:rPr lang="en-AU" dirty="0" smtClean="0"/>
              <a:t>GFR – increased GFR =  increased excretion</a:t>
            </a:r>
          </a:p>
          <a:p>
            <a:pPr lvl="4"/>
            <a:r>
              <a:rPr lang="en-AU" dirty="0" err="1" smtClean="0"/>
              <a:t>Aldosterone</a:t>
            </a:r>
            <a:r>
              <a:rPr lang="en-AU" dirty="0" smtClean="0"/>
              <a:t> – increase = increased absorbance</a:t>
            </a:r>
          </a:p>
          <a:p>
            <a:pPr lvl="4"/>
            <a:r>
              <a:rPr lang="en-AU" dirty="0" smtClean="0"/>
              <a:t>ADH – regulates H2O </a:t>
            </a:r>
            <a:r>
              <a:rPr lang="en-AU" dirty="0" err="1" smtClean="0"/>
              <a:t>reabsorbtion</a:t>
            </a:r>
            <a:r>
              <a:rPr lang="en-AU" dirty="0" smtClean="0"/>
              <a:t> in collecting duct</a:t>
            </a:r>
          </a:p>
          <a:p>
            <a:pPr lvl="4"/>
            <a:r>
              <a:rPr lang="en-AU" dirty="0" smtClean="0"/>
              <a:t>ANP – increase = increased excretion, increased GFR and decreased </a:t>
            </a:r>
            <a:r>
              <a:rPr lang="en-AU" dirty="0" err="1" smtClean="0"/>
              <a:t>renin/aldosterone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608699" cy="520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143504" y="3786190"/>
            <a:ext cx="4000496" cy="286232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C00000"/>
                </a:solidFill>
              </a:rPr>
              <a:t>Prox tubule </a:t>
            </a:r>
            <a:r>
              <a:rPr lang="en-AU" dirty="0" smtClean="0"/>
              <a:t>– 70-80% via Na+/H+ pump and NaHCO3-</a:t>
            </a:r>
          </a:p>
          <a:p>
            <a:r>
              <a:rPr lang="en-AU" dirty="0" smtClean="0">
                <a:solidFill>
                  <a:srgbClr val="C00000"/>
                </a:solidFill>
              </a:rPr>
              <a:t>Loop of </a:t>
            </a:r>
            <a:r>
              <a:rPr lang="en-AU" dirty="0" err="1" smtClean="0">
                <a:solidFill>
                  <a:srgbClr val="C00000"/>
                </a:solidFill>
              </a:rPr>
              <a:t>Henle</a:t>
            </a:r>
            <a:r>
              <a:rPr lang="en-AU" dirty="0" smtClean="0">
                <a:solidFill>
                  <a:srgbClr val="C00000"/>
                </a:solidFill>
              </a:rPr>
              <a:t> </a:t>
            </a:r>
            <a:r>
              <a:rPr lang="en-AU" dirty="0" smtClean="0"/>
              <a:t>– 20-30% via NKCC2 pump</a:t>
            </a:r>
          </a:p>
          <a:p>
            <a:r>
              <a:rPr lang="en-AU" dirty="0" smtClean="0">
                <a:solidFill>
                  <a:srgbClr val="C00000"/>
                </a:solidFill>
              </a:rPr>
              <a:t>Distal tubule </a:t>
            </a:r>
            <a:r>
              <a:rPr lang="en-AU" dirty="0" smtClean="0"/>
              <a:t>– 5 – 8% via NCCT pump (under influence of </a:t>
            </a:r>
            <a:r>
              <a:rPr lang="en-AU" dirty="0" err="1" smtClean="0"/>
              <a:t>Aldosterone</a:t>
            </a:r>
            <a:r>
              <a:rPr lang="en-AU" dirty="0" smtClean="0"/>
              <a:t> and </a:t>
            </a:r>
            <a:r>
              <a:rPr lang="en-AU" dirty="0" err="1" smtClean="0"/>
              <a:t>thiazide</a:t>
            </a:r>
            <a:r>
              <a:rPr lang="en-AU" dirty="0" smtClean="0"/>
              <a:t> diuretics)</a:t>
            </a:r>
          </a:p>
          <a:p>
            <a:r>
              <a:rPr lang="en-AU" dirty="0" smtClean="0">
                <a:solidFill>
                  <a:srgbClr val="C00000"/>
                </a:solidFill>
              </a:rPr>
              <a:t>Collect Duct </a:t>
            </a:r>
            <a:r>
              <a:rPr lang="en-AU" dirty="0" smtClean="0"/>
              <a:t>– remainder – exchange for K+ and NaCl/H2O (ADH)</a:t>
            </a:r>
          </a:p>
          <a:p>
            <a:endParaRPr lang="en-AU" dirty="0"/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550px-Renin-angiotensin-aldosterone_system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962" y="285728"/>
            <a:ext cx="9116516" cy="592935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444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Sodium</vt:lpstr>
      <vt:lpstr>Sodium in The Body</vt:lpstr>
      <vt:lpstr>Sodium in The Body</vt:lpstr>
      <vt:lpstr>Dietary Sodium</vt:lpstr>
      <vt:lpstr>Regulation of Sodium</vt:lpstr>
      <vt:lpstr>Regulation of Sodium</vt:lpstr>
      <vt:lpstr>Renal Sodium Handling</vt:lpstr>
      <vt:lpstr>Slide 8</vt:lpstr>
      <vt:lpstr>Slide 9</vt:lpstr>
      <vt:lpstr>ANP</vt:lpstr>
      <vt:lpstr>ADH</vt:lpstr>
    </vt:vector>
  </TitlesOfParts>
  <Company>Sonic Healthcare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Sodium</dc:title>
  <dc:creator>cplsxc1</dc:creator>
  <cp:lastModifiedBy>cplsxc1</cp:lastModifiedBy>
  <cp:revision>15</cp:revision>
  <dcterms:created xsi:type="dcterms:W3CDTF">2012-05-02T00:19:02Z</dcterms:created>
  <dcterms:modified xsi:type="dcterms:W3CDTF">2012-05-02T02:09:22Z</dcterms:modified>
</cp:coreProperties>
</file>