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9" r:id="rId2"/>
    <p:sldId id="262" r:id="rId3"/>
    <p:sldId id="265" r:id="rId4"/>
    <p:sldId id="272" r:id="rId5"/>
    <p:sldId id="271" r:id="rId6"/>
    <p:sldId id="266" r:id="rId7"/>
    <p:sldId id="267" r:id="rId8"/>
    <p:sldId id="263" r:id="rId9"/>
    <p:sldId id="257" r:id="rId10"/>
    <p:sldId id="268" r:id="rId1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410" autoAdjust="0"/>
  </p:normalViewPr>
  <p:slideViewPr>
    <p:cSldViewPr snapToGrid="0">
      <p:cViewPr>
        <p:scale>
          <a:sx n="80" d="100"/>
          <a:sy n="80" d="100"/>
        </p:scale>
        <p:origin x="-1522" y="-5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dirty="0"/>
          </a:p>
        </p:txBody>
      </p:sp>
      <p:sp>
        <p:nvSpPr>
          <p:cNvPr id="409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dirty="0"/>
          </a:p>
        </p:txBody>
      </p:sp>
      <p:sp>
        <p:nvSpPr>
          <p:cNvPr id="41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en-US" dirty="0"/>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2917E544-5525-4215-8500-D27946981E32}" type="slidenum">
              <a:rPr lang="en-US" altLang="en-US"/>
              <a:pPr/>
              <a:t>‹#›</a:t>
            </a:fld>
            <a:endParaRPr lang="en-US" altLang="en-US" dirty="0"/>
          </a:p>
        </p:txBody>
      </p:sp>
    </p:spTree>
    <p:extLst>
      <p:ext uri="{BB962C8B-B14F-4D97-AF65-F5344CB8AC3E}">
        <p14:creationId xmlns:p14="http://schemas.microsoft.com/office/powerpoint/2010/main" val="221633953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7B37EEA-C4AA-4C88-9B22-86A3CFF78D49}" type="slidenum">
              <a:rPr lang="en-US" altLang="en-US"/>
              <a:pPr/>
              <a:t>1</a:t>
            </a:fld>
            <a:endParaRPr lang="en-US" altLang="en-US" dirty="0"/>
          </a:p>
        </p:txBody>
      </p:sp>
      <p:sp>
        <p:nvSpPr>
          <p:cNvPr id="5122" name="Rectangle 2"/>
          <p:cNvSpPr>
            <a:spLocks noGrp="1" noRot="1" noChangeAspect="1" noChangeArrowheads="1" noTextEdit="1"/>
          </p:cNvSpPr>
          <p:nvPr>
            <p:ph type="sldImg"/>
          </p:nvPr>
        </p:nvSpPr>
        <p:spPr>
          <a:ln/>
        </p:spPr>
      </p:sp>
      <p:sp>
        <p:nvSpPr>
          <p:cNvPr id="5123" name="Rectangle 3"/>
          <p:cNvSpPr>
            <a:spLocks noGrp="1" noChangeArrowheads="1"/>
          </p:cNvSpPr>
          <p:nvPr>
            <p:ph type="body" idx="1"/>
          </p:nvPr>
        </p:nvSpPr>
        <p:spPr/>
        <p:txBody>
          <a:bodyPr/>
          <a:lstStyle/>
          <a:p>
            <a:pPr marL="228600" indent="-228600"/>
            <a:endParaRPr lang="en-US"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7B37EEA-C4AA-4C88-9B22-86A3CFF78D49}" type="slidenum">
              <a:rPr lang="en-US" altLang="en-US"/>
              <a:pPr/>
              <a:t>9</a:t>
            </a:fld>
            <a:endParaRPr lang="en-US" altLang="en-US" dirty="0"/>
          </a:p>
        </p:txBody>
      </p:sp>
      <p:sp>
        <p:nvSpPr>
          <p:cNvPr id="5122" name="Rectangle 2"/>
          <p:cNvSpPr>
            <a:spLocks noGrp="1" noRot="1" noChangeAspect="1" noChangeArrowheads="1" noTextEdit="1"/>
          </p:cNvSpPr>
          <p:nvPr>
            <p:ph type="sldImg"/>
          </p:nvPr>
        </p:nvSpPr>
        <p:spPr>
          <a:ln/>
        </p:spPr>
      </p:sp>
      <p:sp>
        <p:nvSpPr>
          <p:cNvPr id="5123" name="Rectangle 3"/>
          <p:cNvSpPr>
            <a:spLocks noGrp="1" noChangeArrowheads="1"/>
          </p:cNvSpPr>
          <p:nvPr>
            <p:ph type="body" idx="1"/>
          </p:nvPr>
        </p:nvSpPr>
        <p:spPr/>
        <p:txBody>
          <a:bodyPr/>
          <a:lstStyle/>
          <a:p>
            <a:pPr marL="0" indent="0">
              <a:buFontTx/>
              <a:buNone/>
            </a:pPr>
            <a:endParaRPr lang="en-US"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fld id="{651DF185-E570-4A48-9FC4-2EEFBD7423AE}" type="slidenum">
              <a:rPr lang="en-US" altLang="en-US"/>
              <a:pPr/>
              <a:t>‹#›</a:t>
            </a:fld>
            <a:endParaRPr lang="en-US" altLang="en-US" dirty="0"/>
          </a:p>
        </p:txBody>
      </p:sp>
    </p:spTree>
    <p:extLst>
      <p:ext uri="{BB962C8B-B14F-4D97-AF65-F5344CB8AC3E}">
        <p14:creationId xmlns:p14="http://schemas.microsoft.com/office/powerpoint/2010/main" val="41330227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fld id="{97191E11-36A0-4FE4-9CFF-F0D5C9E3314A}" type="slidenum">
              <a:rPr lang="en-US" altLang="en-US"/>
              <a:pPr/>
              <a:t>‹#›</a:t>
            </a:fld>
            <a:endParaRPr lang="en-US" altLang="en-US" dirty="0"/>
          </a:p>
        </p:txBody>
      </p:sp>
    </p:spTree>
    <p:extLst>
      <p:ext uri="{BB962C8B-B14F-4D97-AF65-F5344CB8AC3E}">
        <p14:creationId xmlns:p14="http://schemas.microsoft.com/office/powerpoint/2010/main" val="7125411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fld id="{46F929D5-0308-47CB-B417-9F0A547B1DB3}" type="slidenum">
              <a:rPr lang="en-US" altLang="en-US"/>
              <a:pPr/>
              <a:t>‹#›</a:t>
            </a:fld>
            <a:endParaRPr lang="en-US" altLang="en-US" dirty="0"/>
          </a:p>
        </p:txBody>
      </p:sp>
    </p:spTree>
    <p:extLst>
      <p:ext uri="{BB962C8B-B14F-4D97-AF65-F5344CB8AC3E}">
        <p14:creationId xmlns:p14="http://schemas.microsoft.com/office/powerpoint/2010/main" val="32507436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fld id="{2917F4EE-42FC-43B3-A7D7-A08554E3FA29}" type="slidenum">
              <a:rPr lang="en-US" altLang="en-US"/>
              <a:pPr/>
              <a:t>‹#›</a:t>
            </a:fld>
            <a:endParaRPr lang="en-US" altLang="en-US" dirty="0"/>
          </a:p>
        </p:txBody>
      </p:sp>
    </p:spTree>
    <p:extLst>
      <p:ext uri="{BB962C8B-B14F-4D97-AF65-F5344CB8AC3E}">
        <p14:creationId xmlns:p14="http://schemas.microsoft.com/office/powerpoint/2010/main" val="767420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fld id="{C9A48256-70BB-4E1B-AC2D-CCD90D9B0E7B}" type="slidenum">
              <a:rPr lang="en-US" altLang="en-US"/>
              <a:pPr/>
              <a:t>‹#›</a:t>
            </a:fld>
            <a:endParaRPr lang="en-US" altLang="en-US" dirty="0"/>
          </a:p>
        </p:txBody>
      </p:sp>
    </p:spTree>
    <p:extLst>
      <p:ext uri="{BB962C8B-B14F-4D97-AF65-F5344CB8AC3E}">
        <p14:creationId xmlns:p14="http://schemas.microsoft.com/office/powerpoint/2010/main" val="37774502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dirty="0"/>
          </a:p>
        </p:txBody>
      </p:sp>
      <p:sp>
        <p:nvSpPr>
          <p:cNvPr id="6" name="Footer Placeholder 5"/>
          <p:cNvSpPr>
            <a:spLocks noGrp="1"/>
          </p:cNvSpPr>
          <p:nvPr>
            <p:ph type="ftr" sz="quarter" idx="11"/>
          </p:nvPr>
        </p:nvSpPr>
        <p:spPr/>
        <p:txBody>
          <a:bodyPr/>
          <a:lstStyle>
            <a:lvl1pPr>
              <a:defRPr/>
            </a:lvl1pPr>
          </a:lstStyle>
          <a:p>
            <a:endParaRPr lang="en-US" altLang="en-US" dirty="0"/>
          </a:p>
        </p:txBody>
      </p:sp>
      <p:sp>
        <p:nvSpPr>
          <p:cNvPr id="7" name="Slide Number Placeholder 6"/>
          <p:cNvSpPr>
            <a:spLocks noGrp="1"/>
          </p:cNvSpPr>
          <p:nvPr>
            <p:ph type="sldNum" sz="quarter" idx="12"/>
          </p:nvPr>
        </p:nvSpPr>
        <p:spPr/>
        <p:txBody>
          <a:bodyPr/>
          <a:lstStyle>
            <a:lvl1pPr>
              <a:defRPr/>
            </a:lvl1pPr>
          </a:lstStyle>
          <a:p>
            <a:fld id="{3FDABABE-1CF5-4D0E-AD31-8F484667C881}" type="slidenum">
              <a:rPr lang="en-US" altLang="en-US"/>
              <a:pPr/>
              <a:t>‹#›</a:t>
            </a:fld>
            <a:endParaRPr lang="en-US" altLang="en-US" dirty="0"/>
          </a:p>
        </p:txBody>
      </p:sp>
    </p:spTree>
    <p:extLst>
      <p:ext uri="{BB962C8B-B14F-4D97-AF65-F5344CB8AC3E}">
        <p14:creationId xmlns:p14="http://schemas.microsoft.com/office/powerpoint/2010/main" val="16262052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dirty="0"/>
          </a:p>
        </p:txBody>
      </p:sp>
      <p:sp>
        <p:nvSpPr>
          <p:cNvPr id="8" name="Footer Placeholder 7"/>
          <p:cNvSpPr>
            <a:spLocks noGrp="1"/>
          </p:cNvSpPr>
          <p:nvPr>
            <p:ph type="ftr" sz="quarter" idx="11"/>
          </p:nvPr>
        </p:nvSpPr>
        <p:spPr/>
        <p:txBody>
          <a:bodyPr/>
          <a:lstStyle>
            <a:lvl1pPr>
              <a:defRPr/>
            </a:lvl1pPr>
          </a:lstStyle>
          <a:p>
            <a:endParaRPr lang="en-US" altLang="en-US" dirty="0"/>
          </a:p>
        </p:txBody>
      </p:sp>
      <p:sp>
        <p:nvSpPr>
          <p:cNvPr id="9" name="Slide Number Placeholder 8"/>
          <p:cNvSpPr>
            <a:spLocks noGrp="1"/>
          </p:cNvSpPr>
          <p:nvPr>
            <p:ph type="sldNum" sz="quarter" idx="12"/>
          </p:nvPr>
        </p:nvSpPr>
        <p:spPr/>
        <p:txBody>
          <a:bodyPr/>
          <a:lstStyle>
            <a:lvl1pPr>
              <a:defRPr/>
            </a:lvl1pPr>
          </a:lstStyle>
          <a:p>
            <a:fld id="{A59FBA93-4E45-4EFE-8732-86CCEFCF4D27}" type="slidenum">
              <a:rPr lang="en-US" altLang="en-US"/>
              <a:pPr/>
              <a:t>‹#›</a:t>
            </a:fld>
            <a:endParaRPr lang="en-US" altLang="en-US" dirty="0"/>
          </a:p>
        </p:txBody>
      </p:sp>
    </p:spTree>
    <p:extLst>
      <p:ext uri="{BB962C8B-B14F-4D97-AF65-F5344CB8AC3E}">
        <p14:creationId xmlns:p14="http://schemas.microsoft.com/office/powerpoint/2010/main" val="2983970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dirty="0"/>
          </a:p>
        </p:txBody>
      </p:sp>
      <p:sp>
        <p:nvSpPr>
          <p:cNvPr id="4" name="Footer Placeholder 3"/>
          <p:cNvSpPr>
            <a:spLocks noGrp="1"/>
          </p:cNvSpPr>
          <p:nvPr>
            <p:ph type="ftr" sz="quarter" idx="11"/>
          </p:nvPr>
        </p:nvSpPr>
        <p:spPr/>
        <p:txBody>
          <a:bodyPr/>
          <a:lstStyle>
            <a:lvl1pPr>
              <a:defRPr/>
            </a:lvl1pPr>
          </a:lstStyle>
          <a:p>
            <a:endParaRPr lang="en-US" altLang="en-US" dirty="0"/>
          </a:p>
        </p:txBody>
      </p:sp>
      <p:sp>
        <p:nvSpPr>
          <p:cNvPr id="5" name="Slide Number Placeholder 4"/>
          <p:cNvSpPr>
            <a:spLocks noGrp="1"/>
          </p:cNvSpPr>
          <p:nvPr>
            <p:ph type="sldNum" sz="quarter" idx="12"/>
          </p:nvPr>
        </p:nvSpPr>
        <p:spPr/>
        <p:txBody>
          <a:bodyPr/>
          <a:lstStyle>
            <a:lvl1pPr>
              <a:defRPr/>
            </a:lvl1pPr>
          </a:lstStyle>
          <a:p>
            <a:fld id="{97E08448-D43C-4717-B373-1C946A57B1E7}" type="slidenum">
              <a:rPr lang="en-US" altLang="en-US"/>
              <a:pPr/>
              <a:t>‹#›</a:t>
            </a:fld>
            <a:endParaRPr lang="en-US" altLang="en-US" dirty="0"/>
          </a:p>
        </p:txBody>
      </p:sp>
    </p:spTree>
    <p:extLst>
      <p:ext uri="{BB962C8B-B14F-4D97-AF65-F5344CB8AC3E}">
        <p14:creationId xmlns:p14="http://schemas.microsoft.com/office/powerpoint/2010/main" val="25404808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dirty="0"/>
          </a:p>
        </p:txBody>
      </p:sp>
      <p:sp>
        <p:nvSpPr>
          <p:cNvPr id="3" name="Footer Placeholder 2"/>
          <p:cNvSpPr>
            <a:spLocks noGrp="1"/>
          </p:cNvSpPr>
          <p:nvPr>
            <p:ph type="ftr" sz="quarter" idx="11"/>
          </p:nvPr>
        </p:nvSpPr>
        <p:spPr/>
        <p:txBody>
          <a:bodyPr/>
          <a:lstStyle>
            <a:lvl1pPr>
              <a:defRPr/>
            </a:lvl1pPr>
          </a:lstStyle>
          <a:p>
            <a:endParaRPr lang="en-US" altLang="en-US" dirty="0"/>
          </a:p>
        </p:txBody>
      </p:sp>
      <p:sp>
        <p:nvSpPr>
          <p:cNvPr id="4" name="Slide Number Placeholder 3"/>
          <p:cNvSpPr>
            <a:spLocks noGrp="1"/>
          </p:cNvSpPr>
          <p:nvPr>
            <p:ph type="sldNum" sz="quarter" idx="12"/>
          </p:nvPr>
        </p:nvSpPr>
        <p:spPr/>
        <p:txBody>
          <a:bodyPr/>
          <a:lstStyle>
            <a:lvl1pPr>
              <a:defRPr/>
            </a:lvl1pPr>
          </a:lstStyle>
          <a:p>
            <a:fld id="{5391D097-ABBE-42D1-8BD2-11A6AB8FCC15}" type="slidenum">
              <a:rPr lang="en-US" altLang="en-US"/>
              <a:pPr/>
              <a:t>‹#›</a:t>
            </a:fld>
            <a:endParaRPr lang="en-US" altLang="en-US" dirty="0"/>
          </a:p>
        </p:txBody>
      </p:sp>
    </p:spTree>
    <p:extLst>
      <p:ext uri="{BB962C8B-B14F-4D97-AF65-F5344CB8AC3E}">
        <p14:creationId xmlns:p14="http://schemas.microsoft.com/office/powerpoint/2010/main" val="14415297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dirty="0"/>
          </a:p>
        </p:txBody>
      </p:sp>
      <p:sp>
        <p:nvSpPr>
          <p:cNvPr id="6" name="Footer Placeholder 5"/>
          <p:cNvSpPr>
            <a:spLocks noGrp="1"/>
          </p:cNvSpPr>
          <p:nvPr>
            <p:ph type="ftr" sz="quarter" idx="11"/>
          </p:nvPr>
        </p:nvSpPr>
        <p:spPr/>
        <p:txBody>
          <a:bodyPr/>
          <a:lstStyle>
            <a:lvl1pPr>
              <a:defRPr/>
            </a:lvl1pPr>
          </a:lstStyle>
          <a:p>
            <a:endParaRPr lang="en-US" altLang="en-US" dirty="0"/>
          </a:p>
        </p:txBody>
      </p:sp>
      <p:sp>
        <p:nvSpPr>
          <p:cNvPr id="7" name="Slide Number Placeholder 6"/>
          <p:cNvSpPr>
            <a:spLocks noGrp="1"/>
          </p:cNvSpPr>
          <p:nvPr>
            <p:ph type="sldNum" sz="quarter" idx="12"/>
          </p:nvPr>
        </p:nvSpPr>
        <p:spPr/>
        <p:txBody>
          <a:bodyPr/>
          <a:lstStyle>
            <a:lvl1pPr>
              <a:defRPr/>
            </a:lvl1pPr>
          </a:lstStyle>
          <a:p>
            <a:fld id="{C26515C7-519F-46B6-B41E-9BFF3FC18391}" type="slidenum">
              <a:rPr lang="en-US" altLang="en-US"/>
              <a:pPr/>
              <a:t>‹#›</a:t>
            </a:fld>
            <a:endParaRPr lang="en-US" altLang="en-US" dirty="0"/>
          </a:p>
        </p:txBody>
      </p:sp>
    </p:spTree>
    <p:extLst>
      <p:ext uri="{BB962C8B-B14F-4D97-AF65-F5344CB8AC3E}">
        <p14:creationId xmlns:p14="http://schemas.microsoft.com/office/powerpoint/2010/main" val="13389165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dirty="0"/>
          </a:p>
        </p:txBody>
      </p:sp>
      <p:sp>
        <p:nvSpPr>
          <p:cNvPr id="6" name="Footer Placeholder 5"/>
          <p:cNvSpPr>
            <a:spLocks noGrp="1"/>
          </p:cNvSpPr>
          <p:nvPr>
            <p:ph type="ftr" sz="quarter" idx="11"/>
          </p:nvPr>
        </p:nvSpPr>
        <p:spPr/>
        <p:txBody>
          <a:bodyPr/>
          <a:lstStyle>
            <a:lvl1pPr>
              <a:defRPr/>
            </a:lvl1pPr>
          </a:lstStyle>
          <a:p>
            <a:endParaRPr lang="en-US" altLang="en-US" dirty="0"/>
          </a:p>
        </p:txBody>
      </p:sp>
      <p:sp>
        <p:nvSpPr>
          <p:cNvPr id="7" name="Slide Number Placeholder 6"/>
          <p:cNvSpPr>
            <a:spLocks noGrp="1"/>
          </p:cNvSpPr>
          <p:nvPr>
            <p:ph type="sldNum" sz="quarter" idx="12"/>
          </p:nvPr>
        </p:nvSpPr>
        <p:spPr/>
        <p:txBody>
          <a:bodyPr/>
          <a:lstStyle>
            <a:lvl1pPr>
              <a:defRPr/>
            </a:lvl1pPr>
          </a:lstStyle>
          <a:p>
            <a:fld id="{DC1F0E09-9A28-445F-AB6A-C4F7DEBE2D3E}" type="slidenum">
              <a:rPr lang="en-US" altLang="en-US"/>
              <a:pPr/>
              <a:t>‹#›</a:t>
            </a:fld>
            <a:endParaRPr lang="en-US" altLang="en-US" dirty="0"/>
          </a:p>
        </p:txBody>
      </p:sp>
    </p:spTree>
    <p:extLst>
      <p:ext uri="{BB962C8B-B14F-4D97-AF65-F5344CB8AC3E}">
        <p14:creationId xmlns:p14="http://schemas.microsoft.com/office/powerpoint/2010/main" val="24503323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DDD76E04-D866-4848-86E4-B7B346192EDD}" type="slidenum">
              <a:rPr lang="en-US" altLang="en-US"/>
              <a:pPr/>
              <a:t>‹#›</a:t>
            </a:fld>
            <a:endParaRPr lang="en-US"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3">
            <a:extLst>
              <a:ext uri="{28A0092B-C50C-407E-A947-70E740481C1C}">
                <a14:useLocalDpi xmlns:a14="http://schemas.microsoft.com/office/drawing/2010/main" val="0"/>
              </a:ext>
            </a:extLst>
          </a:blip>
          <a:stretch>
            <a:fillRect/>
          </a:stretch>
        </p:blipFill>
        <p:spPr>
          <a:xfrm>
            <a:off x="5935979" y="6011863"/>
            <a:ext cx="3208020" cy="838200"/>
          </a:xfrm>
          <a:prstGeom prst="rect">
            <a:avLst/>
          </a:prstGeom>
          <a:noFill/>
        </p:spPr>
      </p:pic>
      <p:pic>
        <p:nvPicPr>
          <p:cNvPr id="3075" name="Picture 3" descr="j040046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588"/>
            <a:ext cx="4573588"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154488" y="796409"/>
            <a:ext cx="5427662" cy="1200329"/>
          </a:xfrm>
          <a:prstGeom prst="rect">
            <a:avLst/>
          </a:prstGeom>
        </p:spPr>
        <p:txBody>
          <a:bodyPr wrap="square">
            <a:spAutoFit/>
          </a:bodyPr>
          <a:lstStyle/>
          <a:p>
            <a:pPr algn="ctr"/>
            <a:r>
              <a:rPr lang="en-US" sz="3600" b="1" dirty="0">
                <a:solidFill>
                  <a:srgbClr val="FFFF66"/>
                </a:solidFill>
                <a:effectLst>
                  <a:outerShdw blurRad="38100" dist="38100" dir="2700000" algn="tl">
                    <a:srgbClr val="000000">
                      <a:alpha val="43137"/>
                    </a:srgbClr>
                  </a:outerShdw>
                </a:effectLst>
              </a:rPr>
              <a:t>BSL 3 Tornado Drill Training Program</a:t>
            </a:r>
          </a:p>
        </p:txBody>
      </p:sp>
      <p:sp>
        <p:nvSpPr>
          <p:cNvPr id="3" name="Rectangle 2"/>
          <p:cNvSpPr/>
          <p:nvPr/>
        </p:nvSpPr>
        <p:spPr>
          <a:xfrm>
            <a:off x="6238874" y="1782425"/>
            <a:ext cx="2905125" cy="7143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bg1"/>
                </a:solidFill>
              </a:rPr>
              <a:t>By Eric St </a:t>
            </a:r>
            <a:r>
              <a:rPr lang="en-US" sz="1200" smtClean="0">
                <a:solidFill>
                  <a:schemeClr val="bg1"/>
                </a:solidFill>
              </a:rPr>
              <a:t>Germain </a:t>
            </a:r>
            <a:r>
              <a:rPr lang="en-US" sz="1200" smtClean="0">
                <a:solidFill>
                  <a:schemeClr val="bg1"/>
                </a:solidFill>
              </a:rPr>
              <a:t>2015</a:t>
            </a:r>
            <a:endParaRPr lang="en-US" sz="1200" dirty="0">
              <a:solidFill>
                <a:schemeClr val="bg1"/>
              </a:solidFill>
            </a:endParaRPr>
          </a:p>
        </p:txBody>
      </p:sp>
    </p:spTree>
    <p:extLst>
      <p:ext uri="{BB962C8B-B14F-4D97-AF65-F5344CB8AC3E}">
        <p14:creationId xmlns:p14="http://schemas.microsoft.com/office/powerpoint/2010/main" val="2223085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457200" y="228600"/>
            <a:ext cx="8229600" cy="1143000"/>
          </a:xfrm>
        </p:spPr>
        <p:txBody>
          <a:bodyPr>
            <a:noAutofit/>
          </a:bodyPr>
          <a:lstStyle/>
          <a:p>
            <a:r>
              <a:rPr lang="en-US" sz="3200" b="1" dirty="0" smtClean="0">
                <a:latin typeface="Arial" charset="0"/>
              </a:rPr>
              <a:t>BSL 3 Tornado Drill Training Quiz</a:t>
            </a:r>
            <a:endParaRPr lang="en-US" sz="3200" dirty="0"/>
          </a:p>
        </p:txBody>
      </p:sp>
      <p:sp>
        <p:nvSpPr>
          <p:cNvPr id="5" name="Content Placeholder 2"/>
          <p:cNvSpPr>
            <a:spLocks noGrp="1"/>
          </p:cNvSpPr>
          <p:nvPr>
            <p:ph idx="1"/>
          </p:nvPr>
        </p:nvSpPr>
        <p:spPr>
          <a:xfrm>
            <a:off x="457200" y="1295400"/>
            <a:ext cx="8458200" cy="5257800"/>
          </a:xfrm>
        </p:spPr>
        <p:txBody>
          <a:bodyPr>
            <a:noAutofit/>
          </a:bodyPr>
          <a:lstStyle/>
          <a:p>
            <a:pPr>
              <a:buNone/>
            </a:pPr>
            <a:r>
              <a:rPr lang="en-US" sz="2400" dirty="0" smtClean="0"/>
              <a:t>1. If sheltering in the BSL III you should take off you PAPR and Move to room 105.</a:t>
            </a:r>
          </a:p>
          <a:p>
            <a:pPr>
              <a:buNone/>
            </a:pPr>
            <a:r>
              <a:rPr lang="en-US" sz="2400" dirty="0" smtClean="0"/>
              <a:t>			                 </a:t>
            </a:r>
            <a:r>
              <a:rPr lang="en-US" sz="2400" b="1" dirty="0" smtClean="0"/>
              <a:t>True  /  False</a:t>
            </a:r>
          </a:p>
          <a:p>
            <a:pPr>
              <a:buNone/>
            </a:pPr>
            <a:r>
              <a:rPr lang="en-US" sz="2400" dirty="0" smtClean="0"/>
              <a:t>2. </a:t>
            </a:r>
            <a:r>
              <a:rPr lang="en-US" sz="2400" dirty="0" smtClean="0"/>
              <a:t>If damage occurs to the building during the tornado you should exit immediately and go to the evacuation spot.</a:t>
            </a:r>
            <a:endParaRPr lang="en-US" sz="2400" dirty="0" smtClean="0"/>
          </a:p>
          <a:p>
            <a:pPr marL="914400" indent="-914400">
              <a:buNone/>
            </a:pPr>
            <a:r>
              <a:rPr lang="en-US" sz="2400" dirty="0" smtClean="0"/>
              <a:t>                                        </a:t>
            </a:r>
            <a:r>
              <a:rPr lang="en-US" sz="2400" b="1" dirty="0"/>
              <a:t>True  /  </a:t>
            </a:r>
            <a:r>
              <a:rPr lang="en-US" sz="2400" b="1" dirty="0" smtClean="0"/>
              <a:t>False</a:t>
            </a:r>
          </a:p>
          <a:p>
            <a:pPr marL="0" indent="-914400">
              <a:buNone/>
            </a:pPr>
            <a:r>
              <a:rPr lang="en-US" sz="2400" dirty="0" smtClean="0"/>
              <a:t>3</a:t>
            </a:r>
            <a:r>
              <a:rPr lang="en-US" sz="2400" dirty="0"/>
              <a:t>. </a:t>
            </a:r>
            <a:r>
              <a:rPr lang="en-US" sz="2400" dirty="0" smtClean="0"/>
              <a:t>If </a:t>
            </a:r>
            <a:r>
              <a:rPr lang="en-US" sz="2400" dirty="0"/>
              <a:t>you have enough time to leave the BSL III during a </a:t>
            </a:r>
            <a:r>
              <a:rPr lang="en-US" sz="2400" dirty="0" smtClean="0"/>
              <a:t>  </a:t>
            </a:r>
          </a:p>
          <a:p>
            <a:pPr marL="0" indent="-914400">
              <a:buNone/>
            </a:pPr>
            <a:r>
              <a:rPr lang="en-US" sz="2400" dirty="0"/>
              <a:t> </a:t>
            </a:r>
            <a:r>
              <a:rPr lang="en-US" sz="2400" dirty="0" smtClean="0"/>
              <a:t>   Tornado drill and no damage occurs you can re-enter   </a:t>
            </a:r>
          </a:p>
          <a:p>
            <a:pPr marL="0" indent="-914400">
              <a:buNone/>
            </a:pPr>
            <a:r>
              <a:rPr lang="en-US" sz="2400" dirty="0"/>
              <a:t> </a:t>
            </a:r>
            <a:r>
              <a:rPr lang="en-US" sz="2400" dirty="0" smtClean="0"/>
              <a:t>    immediately with respiratory protection.</a:t>
            </a:r>
          </a:p>
          <a:p>
            <a:pPr marL="0" indent="-914400">
              <a:buNone/>
            </a:pPr>
            <a:r>
              <a:rPr lang="en-US" sz="2400" b="1" dirty="0" smtClean="0"/>
              <a:t>			        True  </a:t>
            </a:r>
            <a:r>
              <a:rPr lang="en-US" sz="2400" b="1" dirty="0"/>
              <a:t>/  False</a:t>
            </a:r>
          </a:p>
          <a:p>
            <a:pPr marL="0" indent="-914400">
              <a:buNone/>
            </a:pPr>
            <a:endParaRPr lang="en-US" sz="2400" dirty="0"/>
          </a:p>
          <a:p>
            <a:pPr>
              <a:buNone/>
            </a:pPr>
            <a:r>
              <a:rPr lang="en-US" sz="2400" dirty="0" smtClean="0"/>
              <a:t>Print </a:t>
            </a:r>
            <a:r>
              <a:rPr lang="en-US" sz="2400" dirty="0"/>
              <a:t>Name: </a:t>
            </a:r>
            <a:r>
              <a:rPr lang="en-US" sz="2400" dirty="0" smtClean="0"/>
              <a:t>________________________  </a:t>
            </a:r>
            <a:r>
              <a:rPr lang="en-US" sz="2400" dirty="0"/>
              <a:t>Date:  _____</a:t>
            </a:r>
          </a:p>
          <a:p>
            <a:pPr>
              <a:buNone/>
            </a:pPr>
            <a:endParaRPr lang="en-US" sz="1000" dirty="0"/>
          </a:p>
          <a:p>
            <a:pPr marL="0" indent="0">
              <a:buNone/>
            </a:pPr>
            <a:endParaRPr lang="en-US" sz="1000" dirty="0" smtClean="0"/>
          </a:p>
          <a:p>
            <a:pPr marL="0" indent="0">
              <a:buNone/>
            </a:pPr>
            <a:endParaRPr lang="en-US" sz="1000" dirty="0"/>
          </a:p>
          <a:p>
            <a:pPr marL="0" indent="0">
              <a:buNone/>
            </a:pPr>
            <a:endParaRPr lang="en-US" sz="1000" dirty="0" smtClean="0"/>
          </a:p>
          <a:p>
            <a:pPr marL="0" indent="0">
              <a:buNone/>
            </a:pPr>
            <a:endParaRPr lang="en-US" sz="1000" dirty="0"/>
          </a:p>
          <a:p>
            <a:pPr marL="0" indent="0">
              <a:buNone/>
            </a:pPr>
            <a:endParaRPr lang="en-US" sz="1000" dirty="0" smtClean="0"/>
          </a:p>
          <a:p>
            <a:pPr marL="0" indent="0">
              <a:buNone/>
            </a:pPr>
            <a:endParaRPr lang="en-US" sz="1000" dirty="0"/>
          </a:p>
          <a:p>
            <a:pPr marL="0" indent="0">
              <a:buNone/>
            </a:pPr>
            <a:endParaRPr lang="en-US" sz="1000" dirty="0" smtClean="0"/>
          </a:p>
          <a:p>
            <a:pPr marL="0" indent="0">
              <a:buNone/>
            </a:pPr>
            <a:endParaRPr lang="en-US" sz="1000" dirty="0"/>
          </a:p>
          <a:p>
            <a:pPr marL="0" indent="0">
              <a:buNone/>
            </a:pPr>
            <a:endParaRPr lang="en-US" sz="1000" dirty="0" smtClean="0"/>
          </a:p>
          <a:p>
            <a:pPr marL="0" indent="0">
              <a:buNone/>
            </a:pPr>
            <a:endParaRPr lang="en-US" sz="1000" dirty="0"/>
          </a:p>
          <a:p>
            <a:pPr marL="0" indent="0">
              <a:buNone/>
            </a:pPr>
            <a:endParaRPr lang="en-US" sz="1000" dirty="0" smtClean="0"/>
          </a:p>
          <a:p>
            <a:pPr marL="0" indent="0">
              <a:buNone/>
            </a:pPr>
            <a:endParaRPr lang="en-US" sz="1000" dirty="0" smtClean="0"/>
          </a:p>
        </p:txBody>
      </p:sp>
      <p:sp>
        <p:nvSpPr>
          <p:cNvPr id="2" name="Rectangle 1"/>
          <p:cNvSpPr/>
          <p:nvPr/>
        </p:nvSpPr>
        <p:spPr>
          <a:xfrm>
            <a:off x="7696200" y="152400"/>
            <a:ext cx="12954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rPr>
              <a:t>September</a:t>
            </a:r>
            <a:r>
              <a:rPr lang="en-US" sz="1000" dirty="0" smtClean="0">
                <a:solidFill>
                  <a:schemeClr val="tx1"/>
                </a:solidFill>
              </a:rPr>
              <a:t>  2015</a:t>
            </a:r>
            <a:endParaRPr lang="en-US" sz="1000" dirty="0">
              <a:solidFill>
                <a:schemeClr val="tx1"/>
              </a:solidFill>
            </a:endParaRPr>
          </a:p>
        </p:txBody>
      </p:sp>
    </p:spTree>
    <p:extLst>
      <p:ext uri="{BB962C8B-B14F-4D97-AF65-F5344CB8AC3E}">
        <p14:creationId xmlns:p14="http://schemas.microsoft.com/office/powerpoint/2010/main" val="25888127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solidFill>
                  <a:srgbClr val="FFFF66"/>
                </a:solidFill>
                <a:effectLst>
                  <a:outerShdw blurRad="38100" dist="38100" dir="2700000" algn="tl">
                    <a:srgbClr val="000000"/>
                  </a:outerShdw>
                </a:effectLst>
                <a:latin typeface="Arial" charset="0"/>
              </a:rPr>
              <a:t>BSL 3 Tornado Drill Training</a:t>
            </a:r>
            <a:endParaRPr lang="en-US" sz="3600" dirty="0">
              <a:solidFill>
                <a:srgbClr val="FFFF66"/>
              </a:solidFill>
            </a:endParaRPr>
          </a:p>
        </p:txBody>
      </p:sp>
      <p:sp>
        <p:nvSpPr>
          <p:cNvPr id="3" name="Content Placeholder 2"/>
          <p:cNvSpPr>
            <a:spLocks noGrp="1"/>
          </p:cNvSpPr>
          <p:nvPr>
            <p:ph idx="1"/>
          </p:nvPr>
        </p:nvSpPr>
        <p:spPr/>
        <p:txBody>
          <a:bodyPr/>
          <a:lstStyle/>
          <a:p>
            <a:r>
              <a:rPr lang="en-US" sz="2400" b="1" dirty="0" smtClean="0">
                <a:solidFill>
                  <a:srgbClr val="FFFF66"/>
                </a:solidFill>
                <a:effectLst>
                  <a:outerShdw blurRad="38100" dist="38100" dir="2700000" algn="tl">
                    <a:srgbClr val="000000"/>
                  </a:outerShdw>
                </a:effectLst>
                <a:latin typeface="Arial" charset="0"/>
              </a:rPr>
              <a:t>Emergency</a:t>
            </a:r>
            <a:r>
              <a:rPr lang="en-US" sz="2400" dirty="0" smtClean="0">
                <a:solidFill>
                  <a:srgbClr val="FFFF66"/>
                </a:solidFill>
                <a:effectLst>
                  <a:outerShdw blurRad="38100" dist="38100" dir="2700000" algn="tl">
                    <a:srgbClr val="000000"/>
                  </a:outerShdw>
                </a:effectLst>
                <a:latin typeface="Arial" charset="0"/>
              </a:rPr>
              <a:t>::</a:t>
            </a:r>
          </a:p>
          <a:p>
            <a:pPr marL="114300" lvl="1"/>
            <a:r>
              <a:rPr lang="en-US" sz="2400" dirty="0" smtClean="0">
                <a:effectLst>
                  <a:outerShdw blurRad="38100" dist="38100" dir="2700000" algn="tl">
                    <a:srgbClr val="000000"/>
                  </a:outerShdw>
                </a:effectLst>
                <a:latin typeface="Arial" charset="0"/>
              </a:rPr>
              <a:t>     </a:t>
            </a:r>
            <a:r>
              <a:rPr lang="en-US" sz="2400" dirty="0" smtClean="0">
                <a:solidFill>
                  <a:schemeClr val="bg1"/>
                </a:solidFill>
                <a:effectLst>
                  <a:outerShdw blurRad="38100" dist="38100" dir="2700000" algn="tl">
                    <a:srgbClr val="000000"/>
                  </a:outerShdw>
                </a:effectLst>
                <a:latin typeface="Arial" charset="0"/>
              </a:rPr>
              <a:t>- Secure any select agents or infectious agents by 	placing inside the BSC and lower the sash to ‘closed 	height’.  Select agents in refrigerators, freezers or 	incubators are to be left in place.</a:t>
            </a:r>
          </a:p>
          <a:p>
            <a:pPr marL="0" lvl="1" indent="0">
              <a:buNone/>
            </a:pPr>
            <a:endParaRPr lang="en-US" sz="2400" dirty="0" smtClean="0">
              <a:solidFill>
                <a:schemeClr val="bg1"/>
              </a:solidFill>
              <a:effectLst>
                <a:outerShdw blurRad="38100" dist="38100" dir="2700000" algn="tl">
                  <a:srgbClr val="000000"/>
                </a:outerShdw>
              </a:effectLst>
              <a:latin typeface="Arial" charset="0"/>
            </a:endParaRPr>
          </a:p>
          <a:p>
            <a:pPr marL="114300" lvl="1"/>
            <a:r>
              <a:rPr lang="en-US" sz="2400" dirty="0" smtClean="0">
                <a:solidFill>
                  <a:schemeClr val="bg1"/>
                </a:solidFill>
                <a:effectLst>
                  <a:outerShdw blurRad="38100" dist="38100" dir="2700000" algn="tl">
                    <a:srgbClr val="000000"/>
                  </a:outerShdw>
                </a:effectLst>
                <a:latin typeface="Arial" charset="0"/>
              </a:rPr>
              <a:t>      - Leave the BSC blower running to provide 	continued exhaust of the cabinet.  The BSC will	continue to move air out of the lab area adding a 	safety margin for work in progress within BSC. </a:t>
            </a:r>
          </a:p>
          <a:p>
            <a:pPr marL="114300" lvl="1"/>
            <a:endParaRPr lang="en-US" dirty="0"/>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686425"/>
            <a:ext cx="9144000" cy="1171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p:nvPr/>
        </p:nvPicPr>
        <p:blipFill>
          <a:blip r:embed="rId3"/>
          <a:stretch>
            <a:fillRect/>
          </a:stretch>
        </p:blipFill>
        <p:spPr>
          <a:xfrm>
            <a:off x="110173" y="119698"/>
            <a:ext cx="1051878" cy="918528"/>
          </a:xfrm>
          <a:prstGeom prst="rect">
            <a:avLst/>
          </a:prstGeom>
        </p:spPr>
      </p:pic>
    </p:spTree>
    <p:extLst>
      <p:ext uri="{BB962C8B-B14F-4D97-AF65-F5344CB8AC3E}">
        <p14:creationId xmlns:p14="http://schemas.microsoft.com/office/powerpoint/2010/main" val="31207290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solidFill>
                  <a:srgbClr val="FFFF66"/>
                </a:solidFill>
                <a:effectLst>
                  <a:outerShdw blurRad="38100" dist="38100" dir="2700000" algn="tl">
                    <a:srgbClr val="000000"/>
                  </a:outerShdw>
                </a:effectLst>
                <a:latin typeface="Arial" charset="0"/>
              </a:rPr>
              <a:t>BSL 3 Tornado Drill Training</a:t>
            </a:r>
            <a:endParaRPr lang="en-US" sz="3600" dirty="0"/>
          </a:p>
        </p:txBody>
      </p:sp>
      <p:sp>
        <p:nvSpPr>
          <p:cNvPr id="3" name="Content Placeholder 2"/>
          <p:cNvSpPr>
            <a:spLocks noGrp="1"/>
          </p:cNvSpPr>
          <p:nvPr>
            <p:ph idx="1"/>
          </p:nvPr>
        </p:nvSpPr>
        <p:spPr>
          <a:xfrm>
            <a:off x="238125" y="1285876"/>
            <a:ext cx="8715375" cy="4840288"/>
          </a:xfrm>
        </p:spPr>
        <p:txBody>
          <a:bodyPr/>
          <a:lstStyle/>
          <a:p>
            <a:r>
              <a:rPr lang="en-US" sz="2400" b="1" dirty="0" smtClean="0">
                <a:solidFill>
                  <a:srgbClr val="FFFF66"/>
                </a:solidFill>
                <a:effectLst>
                  <a:outerShdw blurRad="38100" dist="38100" dir="2700000" algn="tl">
                    <a:srgbClr val="000000"/>
                  </a:outerShdw>
                </a:effectLst>
                <a:latin typeface="Arial" charset="0"/>
              </a:rPr>
              <a:t>Emergency</a:t>
            </a:r>
            <a:r>
              <a:rPr lang="en-US" sz="2400" dirty="0" smtClean="0">
                <a:solidFill>
                  <a:srgbClr val="FFFF66"/>
                </a:solidFill>
                <a:effectLst>
                  <a:outerShdw blurRad="38100" dist="38100" dir="2700000" algn="tl">
                    <a:srgbClr val="000000"/>
                  </a:outerShdw>
                </a:effectLst>
                <a:latin typeface="Arial" charset="0"/>
              </a:rPr>
              <a:t>:  Insufficient notice to evacuate-Shelter in Place</a:t>
            </a:r>
          </a:p>
          <a:p>
            <a:pPr lvl="1">
              <a:buNone/>
            </a:pPr>
            <a:r>
              <a:rPr lang="en-US" sz="2400" dirty="0" smtClean="0">
                <a:solidFill>
                  <a:schemeClr val="bg1"/>
                </a:solidFill>
                <a:effectLst>
                  <a:outerShdw blurRad="38100" dist="38100" dir="2700000" algn="tl">
                    <a:srgbClr val="000000"/>
                  </a:outerShdw>
                </a:effectLst>
                <a:latin typeface="Arial" charset="0"/>
              </a:rPr>
              <a:t>-Move to Room 105, do not remain in Room 104 or 105A as these rooms have external walls.</a:t>
            </a:r>
          </a:p>
          <a:p>
            <a:pPr lvl="1">
              <a:buNone/>
            </a:pPr>
            <a:r>
              <a:rPr lang="en-US" sz="2400" dirty="0" smtClean="0">
                <a:solidFill>
                  <a:schemeClr val="bg1"/>
                </a:solidFill>
                <a:effectLst>
                  <a:outerShdw blurRad="38100" dist="38100" dir="2700000" algn="tl">
                    <a:srgbClr val="000000"/>
                  </a:outerShdw>
                </a:effectLst>
                <a:latin typeface="Arial" charset="0"/>
              </a:rPr>
              <a:t>-If wearing PAPR, remain under respiratory protection.  </a:t>
            </a:r>
          </a:p>
          <a:p>
            <a:pPr lvl="1">
              <a:buNone/>
            </a:pPr>
            <a:r>
              <a:rPr lang="en-US" sz="2400" dirty="0" smtClean="0">
                <a:solidFill>
                  <a:schemeClr val="bg1"/>
                </a:solidFill>
                <a:effectLst>
                  <a:outerShdw blurRad="38100" dist="38100" dir="2700000" algn="tl">
                    <a:srgbClr val="000000"/>
                  </a:outerShdw>
                </a:effectLst>
                <a:latin typeface="Arial" charset="0"/>
              </a:rPr>
              <a:t>-Provided no damage to building and immediate danger is past, proceed with evacuation of BSL3</a:t>
            </a:r>
          </a:p>
          <a:p>
            <a:r>
              <a:rPr lang="en-US" sz="2800" b="1" dirty="0" smtClean="0">
                <a:solidFill>
                  <a:srgbClr val="FFFF66"/>
                </a:solidFill>
                <a:effectLst>
                  <a:outerShdw blurRad="38100" dist="38100" dir="2700000" algn="tl">
                    <a:srgbClr val="000000"/>
                  </a:outerShdw>
                </a:effectLst>
                <a:latin typeface="Arial" charset="0"/>
              </a:rPr>
              <a:t>After the tornado</a:t>
            </a:r>
          </a:p>
          <a:p>
            <a:pPr lvl="1"/>
            <a:r>
              <a:rPr lang="en-US" sz="2400" dirty="0" smtClean="0">
                <a:solidFill>
                  <a:schemeClr val="bg1"/>
                </a:solidFill>
                <a:effectLst>
                  <a:outerShdw blurRad="38100" dist="38100" dir="2700000" algn="tl">
                    <a:srgbClr val="000000"/>
                  </a:outerShdw>
                </a:effectLst>
                <a:latin typeface="Arial" charset="0"/>
              </a:rPr>
              <a:t>If building is damaged so that total evacuation is required, evacuate and proceed to emergency evacuation “hot zone” external to building.</a:t>
            </a:r>
          </a:p>
          <a:p>
            <a:endParaRPr lang="en-US" sz="2400" dirty="0"/>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686425"/>
            <a:ext cx="9144000" cy="1171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p:nvPr/>
        </p:nvPicPr>
        <p:blipFill>
          <a:blip r:embed="rId3"/>
          <a:stretch>
            <a:fillRect/>
          </a:stretch>
        </p:blipFill>
        <p:spPr>
          <a:xfrm>
            <a:off x="110173" y="119698"/>
            <a:ext cx="1051878" cy="918528"/>
          </a:xfrm>
          <a:prstGeom prst="rect">
            <a:avLst/>
          </a:prstGeom>
        </p:spPr>
      </p:pic>
    </p:spTree>
    <p:extLst>
      <p:ext uri="{BB962C8B-B14F-4D97-AF65-F5344CB8AC3E}">
        <p14:creationId xmlns:p14="http://schemas.microsoft.com/office/powerpoint/2010/main" val="11151815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solidFill>
                  <a:srgbClr val="FFFF66"/>
                </a:solidFill>
                <a:effectLst>
                  <a:outerShdw blurRad="38100" dist="38100" dir="2700000" algn="tl">
                    <a:srgbClr val="000000"/>
                  </a:outerShdw>
                </a:effectLst>
                <a:latin typeface="Arial" charset="0"/>
              </a:rPr>
              <a:t>BSL 3 Tornado Drill Training</a:t>
            </a:r>
            <a:endParaRPr lang="en-US" sz="3600" dirty="0"/>
          </a:p>
        </p:txBody>
      </p:sp>
      <p:sp>
        <p:nvSpPr>
          <p:cNvPr id="3" name="Content Placeholder 2"/>
          <p:cNvSpPr>
            <a:spLocks noGrp="1"/>
          </p:cNvSpPr>
          <p:nvPr>
            <p:ph idx="1"/>
          </p:nvPr>
        </p:nvSpPr>
        <p:spPr>
          <a:xfrm>
            <a:off x="149678" y="1285876"/>
            <a:ext cx="4673155" cy="4840288"/>
          </a:xfrm>
        </p:spPr>
        <p:txBody>
          <a:bodyPr/>
          <a:lstStyle/>
          <a:p>
            <a:r>
              <a:rPr lang="en-US" sz="2200" b="1" dirty="0" smtClean="0">
                <a:solidFill>
                  <a:srgbClr val="FFFF66"/>
                </a:solidFill>
                <a:effectLst>
                  <a:outerShdw blurRad="38100" dist="38100" dir="2700000" algn="tl">
                    <a:srgbClr val="000000"/>
                  </a:outerShdw>
                </a:effectLst>
                <a:latin typeface="Arial" charset="0"/>
              </a:rPr>
              <a:t>Emergency</a:t>
            </a:r>
            <a:r>
              <a:rPr lang="en-US" sz="2200" dirty="0" smtClean="0">
                <a:solidFill>
                  <a:srgbClr val="FFFF66"/>
                </a:solidFill>
                <a:effectLst>
                  <a:outerShdw blurRad="38100" dist="38100" dir="2700000" algn="tl">
                    <a:srgbClr val="000000"/>
                  </a:outerShdw>
                </a:effectLst>
                <a:latin typeface="Arial" charset="0"/>
              </a:rPr>
              <a:t>:  Insufficient notice to evacuate-Shelter in Place</a:t>
            </a:r>
          </a:p>
          <a:p>
            <a:pPr lvl="1">
              <a:buNone/>
            </a:pPr>
            <a:r>
              <a:rPr lang="en-US" sz="2000" dirty="0" smtClean="0">
                <a:solidFill>
                  <a:schemeClr val="bg1"/>
                </a:solidFill>
                <a:effectLst>
                  <a:outerShdw blurRad="38100" dist="38100" dir="2700000" algn="tl">
                    <a:srgbClr val="000000"/>
                  </a:outerShdw>
                </a:effectLst>
                <a:latin typeface="Arial" charset="0"/>
              </a:rPr>
              <a:t>-Move to Room 105, do not remain in Room 104 or 105A as these rooms have external walls.</a:t>
            </a:r>
          </a:p>
          <a:p>
            <a:pPr lvl="1">
              <a:buNone/>
            </a:pPr>
            <a:r>
              <a:rPr lang="en-US" sz="2000" dirty="0" smtClean="0">
                <a:solidFill>
                  <a:schemeClr val="bg1"/>
                </a:solidFill>
                <a:effectLst>
                  <a:outerShdw blurRad="38100" dist="38100" dir="2700000" algn="tl">
                    <a:srgbClr val="000000"/>
                  </a:outerShdw>
                </a:effectLst>
                <a:latin typeface="Arial" charset="0"/>
              </a:rPr>
              <a:t>-If wearing PAPR, remain under respiratory protection.  </a:t>
            </a:r>
          </a:p>
          <a:p>
            <a:pPr lvl="1">
              <a:buNone/>
            </a:pPr>
            <a:r>
              <a:rPr lang="en-US" sz="2000" dirty="0" smtClean="0">
                <a:solidFill>
                  <a:schemeClr val="bg1"/>
                </a:solidFill>
                <a:effectLst>
                  <a:outerShdw blurRad="38100" dist="38100" dir="2700000" algn="tl">
                    <a:srgbClr val="000000"/>
                  </a:outerShdw>
                </a:effectLst>
                <a:latin typeface="Arial" charset="0"/>
              </a:rPr>
              <a:t>-Provided no damage to building and immediate danger is past, proceed with evacuation of BSL3</a:t>
            </a:r>
          </a:p>
          <a:p>
            <a:endParaRPr lang="en-US" sz="1800" dirty="0"/>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686425"/>
            <a:ext cx="9144000" cy="1171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p:nvPr/>
        </p:nvPicPr>
        <p:blipFill>
          <a:blip r:embed="rId3"/>
          <a:stretch>
            <a:fillRect/>
          </a:stretch>
        </p:blipFill>
        <p:spPr>
          <a:xfrm>
            <a:off x="110173" y="119698"/>
            <a:ext cx="1051878" cy="918528"/>
          </a:xfrm>
          <a:prstGeom prst="rect">
            <a:avLst/>
          </a:prstGeom>
        </p:spPr>
      </p:pic>
      <p:grpSp>
        <p:nvGrpSpPr>
          <p:cNvPr id="7" name="Group 6"/>
          <p:cNvGrpSpPr/>
          <p:nvPr/>
        </p:nvGrpSpPr>
        <p:grpSpPr>
          <a:xfrm>
            <a:off x="4783328" y="1403985"/>
            <a:ext cx="4227322" cy="4086225"/>
            <a:chOff x="1981200" y="1600200"/>
            <a:chExt cx="4267200" cy="4086225"/>
          </a:xfrm>
        </p:grpSpPr>
        <p:pic>
          <p:nvPicPr>
            <p:cNvPr id="8" name="Picture 2"/>
            <p:cNvPicPr>
              <a:picLocks noChangeAspect="1" noChangeArrowheads="1"/>
            </p:cNvPicPr>
            <p:nvPr/>
          </p:nvPicPr>
          <p:blipFill>
            <a:blip r:embed="rId4" cstate="print"/>
            <a:srcRect/>
            <a:stretch>
              <a:fillRect/>
            </a:stretch>
          </p:blipFill>
          <p:spPr bwMode="auto">
            <a:xfrm>
              <a:off x="1981200" y="1600200"/>
              <a:ext cx="4267200" cy="408622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4"/>
            <p:cNvPicPr>
              <a:picLocks noChangeAspect="1" noChangeArrowheads="1"/>
            </p:cNvPicPr>
            <p:nvPr/>
          </p:nvPicPr>
          <p:blipFill>
            <a:blip r:embed="rId5" cstate="print"/>
            <a:srcRect/>
            <a:stretch>
              <a:fillRect/>
            </a:stretch>
          </p:blipFill>
          <p:spPr bwMode="auto">
            <a:xfrm>
              <a:off x="2021078" y="1661160"/>
              <a:ext cx="1821366" cy="371475"/>
            </a:xfrm>
            <a:prstGeom prst="rect">
              <a:avLst/>
            </a:prstGeom>
            <a:noFill/>
            <a:ln w="9525">
              <a:noFill/>
              <a:miter lim="800000"/>
              <a:headEnd/>
              <a:tailEnd/>
            </a:ln>
          </p:spPr>
        </p:pic>
        <p:sp>
          <p:nvSpPr>
            <p:cNvPr id="10" name="5-Point Star 9"/>
            <p:cNvSpPr/>
            <p:nvPr/>
          </p:nvSpPr>
          <p:spPr>
            <a:xfrm>
              <a:off x="3714750" y="2895600"/>
              <a:ext cx="457200" cy="609600"/>
            </a:xfrm>
            <a:prstGeom prst="star5">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lowchart: Summing Junction 10"/>
            <p:cNvSpPr/>
            <p:nvPr/>
          </p:nvSpPr>
          <p:spPr>
            <a:xfrm>
              <a:off x="3413116" y="5238750"/>
              <a:ext cx="306324" cy="381000"/>
            </a:xfrm>
            <a:prstGeom prst="flowChartSummingJuncti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lowchart: Summing Junction 11"/>
            <p:cNvSpPr/>
            <p:nvPr/>
          </p:nvSpPr>
          <p:spPr>
            <a:xfrm>
              <a:off x="4918066" y="4581525"/>
              <a:ext cx="306324" cy="381000"/>
            </a:xfrm>
            <a:prstGeom prst="flowChartSummingJuncti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402404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solidFill>
                  <a:srgbClr val="FFFF66"/>
                </a:solidFill>
                <a:effectLst>
                  <a:outerShdw blurRad="38100" dist="38100" dir="2700000" algn="tl">
                    <a:srgbClr val="000000"/>
                  </a:outerShdw>
                </a:effectLst>
                <a:latin typeface="Arial" charset="0"/>
              </a:rPr>
              <a:t>BSL 3 Tornado Drill Training</a:t>
            </a:r>
            <a:endParaRPr lang="en-US" sz="3600" dirty="0"/>
          </a:p>
        </p:txBody>
      </p:sp>
      <p:sp>
        <p:nvSpPr>
          <p:cNvPr id="3" name="Content Placeholder 2"/>
          <p:cNvSpPr>
            <a:spLocks noGrp="1"/>
          </p:cNvSpPr>
          <p:nvPr>
            <p:ph idx="1"/>
          </p:nvPr>
        </p:nvSpPr>
        <p:spPr>
          <a:xfrm>
            <a:off x="238126" y="1285876"/>
            <a:ext cx="4267200" cy="4840288"/>
          </a:xfrm>
        </p:spPr>
        <p:txBody>
          <a:bodyPr/>
          <a:lstStyle/>
          <a:p>
            <a:r>
              <a:rPr lang="en-US" sz="2800" b="1" dirty="0" smtClean="0">
                <a:solidFill>
                  <a:srgbClr val="FFFF66"/>
                </a:solidFill>
                <a:effectLst>
                  <a:outerShdw blurRad="38100" dist="38100" dir="2700000" algn="tl">
                    <a:srgbClr val="000000"/>
                  </a:outerShdw>
                </a:effectLst>
                <a:latin typeface="Arial" charset="0"/>
              </a:rPr>
              <a:t>After the tornado</a:t>
            </a:r>
          </a:p>
          <a:p>
            <a:pPr lvl="1"/>
            <a:r>
              <a:rPr lang="en-US" sz="2400" dirty="0" smtClean="0">
                <a:solidFill>
                  <a:schemeClr val="bg1"/>
                </a:solidFill>
                <a:effectLst>
                  <a:outerShdw blurRad="38100" dist="38100" dir="2700000" algn="tl">
                    <a:srgbClr val="000000"/>
                  </a:outerShdw>
                </a:effectLst>
                <a:latin typeface="Arial" charset="0"/>
              </a:rPr>
              <a:t>If building is damaged so that total evacuation is required, evacuate and proceed to emergency evacuation “hot zone” external to building.</a:t>
            </a:r>
          </a:p>
          <a:p>
            <a:endParaRPr lang="en-US" sz="2400" dirty="0"/>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686425"/>
            <a:ext cx="9144000" cy="1171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p:nvPr/>
        </p:nvPicPr>
        <p:blipFill>
          <a:blip r:embed="rId3"/>
          <a:stretch>
            <a:fillRect/>
          </a:stretch>
        </p:blipFill>
        <p:spPr>
          <a:xfrm>
            <a:off x="110173" y="119698"/>
            <a:ext cx="1051878" cy="918528"/>
          </a:xfrm>
          <a:prstGeom prst="rect">
            <a:avLst/>
          </a:prstGeom>
        </p:spPr>
      </p:pic>
      <p:pic>
        <p:nvPicPr>
          <p:cNvPr id="7" name="Picture 2"/>
          <p:cNvPicPr>
            <a:picLocks noChangeAspect="1" noChangeArrowheads="1"/>
          </p:cNvPicPr>
          <p:nvPr/>
        </p:nvPicPr>
        <p:blipFill>
          <a:blip r:embed="rId4" cstate="print"/>
          <a:srcRect/>
          <a:stretch>
            <a:fillRect/>
          </a:stretch>
        </p:blipFill>
        <p:spPr bwMode="auto">
          <a:xfrm rot="5400000">
            <a:off x="4401229" y="1030814"/>
            <a:ext cx="4567766" cy="481012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Oval 7"/>
          <p:cNvSpPr/>
          <p:nvPr/>
        </p:nvSpPr>
        <p:spPr>
          <a:xfrm>
            <a:off x="5640412" y="5214933"/>
            <a:ext cx="159764" cy="219075"/>
          </a:xfrm>
          <a:prstGeom prst="ellipse">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p:cNvSpPr/>
          <p:nvPr/>
        </p:nvSpPr>
        <p:spPr>
          <a:xfrm>
            <a:off x="5578774" y="3052758"/>
            <a:ext cx="159764" cy="219075"/>
          </a:xfrm>
          <a:prstGeom prst="ellipse">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7419343" y="4700578"/>
            <a:ext cx="159764" cy="219075"/>
          </a:xfrm>
          <a:prstGeom prst="ellipse">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Arrow Connector 10"/>
          <p:cNvCxnSpPr/>
          <p:nvPr/>
        </p:nvCxnSpPr>
        <p:spPr>
          <a:xfrm flipH="1">
            <a:off x="5738538" y="3271833"/>
            <a:ext cx="700362"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87209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solidFill>
                  <a:srgbClr val="FFFF66"/>
                </a:solidFill>
                <a:effectLst>
                  <a:outerShdw blurRad="38100" dist="38100" dir="2700000" algn="tl">
                    <a:srgbClr val="000000"/>
                  </a:outerShdw>
                </a:effectLst>
                <a:latin typeface="Arial" charset="0"/>
              </a:rPr>
              <a:t>BSL 3 Tornado Drill Training</a:t>
            </a:r>
            <a:endParaRPr lang="en-US" sz="3600" dirty="0"/>
          </a:p>
        </p:txBody>
      </p:sp>
      <p:sp>
        <p:nvSpPr>
          <p:cNvPr id="3" name="Content Placeholder 2"/>
          <p:cNvSpPr>
            <a:spLocks noGrp="1"/>
          </p:cNvSpPr>
          <p:nvPr>
            <p:ph idx="1"/>
          </p:nvPr>
        </p:nvSpPr>
        <p:spPr>
          <a:xfrm>
            <a:off x="457200" y="1285876"/>
            <a:ext cx="8496300" cy="4840288"/>
          </a:xfrm>
        </p:spPr>
        <p:txBody>
          <a:bodyPr/>
          <a:lstStyle/>
          <a:p>
            <a:r>
              <a:rPr lang="en-US" sz="2400" b="1" dirty="0" smtClean="0">
                <a:solidFill>
                  <a:srgbClr val="FFFF00"/>
                </a:solidFill>
                <a:effectLst>
                  <a:outerShdw blurRad="38100" dist="38100" dir="2700000" algn="tl">
                    <a:srgbClr val="000000"/>
                  </a:outerShdw>
                </a:effectLst>
                <a:latin typeface="Arial" charset="0"/>
              </a:rPr>
              <a:t>Emergency</a:t>
            </a:r>
            <a:r>
              <a:rPr lang="en-US" sz="2400" dirty="0" smtClean="0">
                <a:solidFill>
                  <a:srgbClr val="FFFF00"/>
                </a:solidFill>
                <a:effectLst>
                  <a:outerShdw blurRad="38100" dist="38100" dir="2700000" algn="tl">
                    <a:srgbClr val="000000"/>
                  </a:outerShdw>
                </a:effectLst>
                <a:latin typeface="Arial" charset="0"/>
              </a:rPr>
              <a:t>:  Sufficient notice to evacuate</a:t>
            </a:r>
          </a:p>
          <a:p>
            <a:pPr lvl="1"/>
            <a:r>
              <a:rPr lang="en-US" sz="2400" dirty="0" smtClean="0">
                <a:solidFill>
                  <a:schemeClr val="bg1"/>
                </a:solidFill>
                <a:effectLst>
                  <a:outerShdw blurRad="38100" dist="38100" dir="2700000" algn="tl">
                    <a:srgbClr val="000000">
                      <a:alpha val="43137"/>
                    </a:srgbClr>
                  </a:outerShdw>
                </a:effectLst>
                <a:latin typeface="Arial" pitchFamily="34" charset="0"/>
              </a:rPr>
              <a:t>Evacuate BSL3 suite following normal exit protocol and proceed to designated ‘Tornado Evacuation Area’ in basement of building 4.</a:t>
            </a:r>
          </a:p>
          <a:p>
            <a:pPr lvl="1"/>
            <a:r>
              <a:rPr lang="en-US" sz="2400" dirty="0">
                <a:solidFill>
                  <a:schemeClr val="bg1"/>
                </a:solidFill>
                <a:effectLst>
                  <a:outerShdw blurRad="38100" dist="38100" dir="2700000" algn="tl">
                    <a:srgbClr val="000000">
                      <a:alpha val="43137"/>
                    </a:srgbClr>
                  </a:outerShdw>
                </a:effectLst>
                <a:latin typeface="Arial" pitchFamily="34" charset="0"/>
              </a:rPr>
              <a:t>U</a:t>
            </a:r>
            <a:r>
              <a:rPr lang="en-US" sz="2400" dirty="0" smtClean="0">
                <a:solidFill>
                  <a:schemeClr val="bg1"/>
                </a:solidFill>
                <a:effectLst>
                  <a:outerShdw blurRad="38100" dist="38100" dir="2700000" algn="tl">
                    <a:srgbClr val="000000">
                      <a:alpha val="43137"/>
                    </a:srgbClr>
                  </a:outerShdw>
                </a:effectLst>
                <a:latin typeface="Arial" pitchFamily="34" charset="0"/>
              </a:rPr>
              <a:t>pon arrival at the basement, gather in your section’s designated area as marked by signage and report to nearest Floor Warden taking role.  Since there will be a lot of people in an enclosed area, keep conversation and noise to a minimum so the Floor Wardens can communicate with you and each other.</a:t>
            </a:r>
          </a:p>
          <a:p>
            <a:endParaRPr lang="en-US" dirty="0"/>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686425"/>
            <a:ext cx="9144000" cy="1171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p:nvPr/>
        </p:nvPicPr>
        <p:blipFill>
          <a:blip r:embed="rId3"/>
          <a:stretch>
            <a:fillRect/>
          </a:stretch>
        </p:blipFill>
        <p:spPr>
          <a:xfrm>
            <a:off x="110173" y="119698"/>
            <a:ext cx="1051878" cy="918528"/>
          </a:xfrm>
          <a:prstGeom prst="rect">
            <a:avLst/>
          </a:prstGeom>
        </p:spPr>
      </p:pic>
    </p:spTree>
    <p:extLst>
      <p:ext uri="{BB962C8B-B14F-4D97-AF65-F5344CB8AC3E}">
        <p14:creationId xmlns:p14="http://schemas.microsoft.com/office/powerpoint/2010/main" val="40620213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solidFill>
                  <a:srgbClr val="FFFF66"/>
                </a:solidFill>
                <a:effectLst>
                  <a:outerShdw blurRad="38100" dist="38100" dir="2700000" algn="tl">
                    <a:srgbClr val="000000"/>
                  </a:outerShdw>
                </a:effectLst>
                <a:latin typeface="Arial" charset="0"/>
              </a:rPr>
              <a:t>BSL 3 Tornado Drill Training</a:t>
            </a:r>
            <a:endParaRPr lang="en-US" sz="3600" dirty="0"/>
          </a:p>
        </p:txBody>
      </p:sp>
      <p:sp>
        <p:nvSpPr>
          <p:cNvPr id="3" name="Content Placeholder 2"/>
          <p:cNvSpPr>
            <a:spLocks noGrp="1"/>
          </p:cNvSpPr>
          <p:nvPr>
            <p:ph idx="1"/>
          </p:nvPr>
        </p:nvSpPr>
        <p:spPr/>
        <p:txBody>
          <a:bodyPr/>
          <a:lstStyle/>
          <a:p>
            <a:pPr lvl="1"/>
            <a:r>
              <a:rPr lang="en-US" sz="2400" dirty="0" smtClean="0">
                <a:solidFill>
                  <a:schemeClr val="bg1"/>
                </a:solidFill>
                <a:latin typeface="Arial" pitchFamily="34" charset="0"/>
              </a:rPr>
              <a:t>At the first opportunity, notify supervision of the status of any select agents or infectious agents that were in use at the time of evacuation.  This information may be needed if there is a fire or other emergency to assist and protect first responders.</a:t>
            </a:r>
          </a:p>
          <a:p>
            <a:endParaRPr lang="en-US" dirty="0"/>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686425"/>
            <a:ext cx="9144000" cy="1171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p:nvPr/>
        </p:nvPicPr>
        <p:blipFill>
          <a:blip r:embed="rId3"/>
          <a:stretch>
            <a:fillRect/>
          </a:stretch>
        </p:blipFill>
        <p:spPr>
          <a:xfrm>
            <a:off x="110173" y="119698"/>
            <a:ext cx="1051878" cy="918528"/>
          </a:xfrm>
          <a:prstGeom prst="rect">
            <a:avLst/>
          </a:prstGeom>
        </p:spPr>
      </p:pic>
    </p:spTree>
    <p:extLst>
      <p:ext uri="{BB962C8B-B14F-4D97-AF65-F5344CB8AC3E}">
        <p14:creationId xmlns:p14="http://schemas.microsoft.com/office/powerpoint/2010/main" val="33148630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solidFill>
                  <a:srgbClr val="FFFF66"/>
                </a:solidFill>
                <a:effectLst>
                  <a:outerShdw blurRad="38100" dist="38100" dir="2700000" algn="tl">
                    <a:srgbClr val="000000"/>
                  </a:outerShdw>
                </a:effectLst>
                <a:latin typeface="Arial" charset="0"/>
              </a:rPr>
              <a:t>BSL 3 Tornado Drill Training</a:t>
            </a:r>
            <a:endParaRPr lang="en-US" sz="3600" dirty="0"/>
          </a:p>
        </p:txBody>
      </p:sp>
      <p:sp>
        <p:nvSpPr>
          <p:cNvPr id="3" name="Content Placeholder 2"/>
          <p:cNvSpPr>
            <a:spLocks noGrp="1"/>
          </p:cNvSpPr>
          <p:nvPr>
            <p:ph idx="1"/>
          </p:nvPr>
        </p:nvSpPr>
        <p:spPr/>
        <p:txBody>
          <a:bodyPr/>
          <a:lstStyle/>
          <a:p>
            <a:r>
              <a:rPr lang="en-US" sz="2400" dirty="0" smtClean="0">
                <a:solidFill>
                  <a:srgbClr val="FFFF66"/>
                </a:solidFill>
                <a:effectLst>
                  <a:outerShdw blurRad="38100" dist="38100" dir="2700000" algn="tl">
                    <a:srgbClr val="000000">
                      <a:alpha val="43137"/>
                    </a:srgbClr>
                  </a:outerShdw>
                </a:effectLst>
                <a:latin typeface="Arial" pitchFamily="34" charset="0"/>
              </a:rPr>
              <a:t>Re-entry following evacuation:</a:t>
            </a:r>
          </a:p>
          <a:p>
            <a:pPr lvl="1"/>
            <a:r>
              <a:rPr lang="en-US" sz="2400" dirty="0" smtClean="0">
                <a:solidFill>
                  <a:schemeClr val="bg1"/>
                </a:solidFill>
                <a:effectLst>
                  <a:outerShdw blurRad="38100" dist="38100" dir="2700000" algn="tl">
                    <a:srgbClr val="000000">
                      <a:alpha val="43137"/>
                    </a:srgbClr>
                  </a:outerShdw>
                </a:effectLst>
                <a:latin typeface="Arial" pitchFamily="34" charset="0"/>
              </a:rPr>
              <a:t>Facility undamaged</a:t>
            </a:r>
          </a:p>
          <a:p>
            <a:pPr lvl="2"/>
            <a:r>
              <a:rPr lang="en-US" sz="2200" dirty="0" smtClean="0">
                <a:solidFill>
                  <a:schemeClr val="bg1"/>
                </a:solidFill>
                <a:effectLst>
                  <a:outerShdw blurRad="38100" dist="38100" dir="2700000" algn="tl">
                    <a:srgbClr val="000000">
                      <a:alpha val="43137"/>
                    </a:srgbClr>
                  </a:outerShdw>
                </a:effectLst>
                <a:latin typeface="Arial" pitchFamily="34" charset="0"/>
              </a:rPr>
              <a:t>immediate re-entry allowed</a:t>
            </a:r>
          </a:p>
          <a:p>
            <a:pPr lvl="1"/>
            <a:r>
              <a:rPr lang="en-US" sz="2400" dirty="0" smtClean="0">
                <a:solidFill>
                  <a:schemeClr val="bg1"/>
                </a:solidFill>
                <a:effectLst>
                  <a:outerShdw blurRad="38100" dist="38100" dir="2700000" algn="tl">
                    <a:srgbClr val="000000">
                      <a:alpha val="43137"/>
                    </a:srgbClr>
                  </a:outerShdw>
                </a:effectLst>
                <a:latin typeface="Arial" pitchFamily="34" charset="0"/>
              </a:rPr>
              <a:t>Facility damaged</a:t>
            </a:r>
          </a:p>
          <a:p>
            <a:pPr lvl="2"/>
            <a:r>
              <a:rPr lang="en-US" sz="2200" dirty="0" smtClean="0">
                <a:solidFill>
                  <a:schemeClr val="bg1"/>
                </a:solidFill>
                <a:effectLst>
                  <a:outerShdw blurRad="38100" dist="38100" dir="2700000" algn="tl">
                    <a:srgbClr val="000000">
                      <a:alpha val="43137"/>
                    </a:srgbClr>
                  </a:outerShdw>
                </a:effectLst>
                <a:latin typeface="Arial" pitchFamily="34" charset="0"/>
              </a:rPr>
              <a:t>re-enter only upon approval of supervision</a:t>
            </a:r>
          </a:p>
          <a:p>
            <a:pPr lvl="1"/>
            <a:r>
              <a:rPr lang="en-US" sz="2400" dirty="0" smtClean="0">
                <a:solidFill>
                  <a:schemeClr val="bg1"/>
                </a:solidFill>
                <a:effectLst>
                  <a:outerShdw blurRad="38100" dist="38100" dir="2700000" algn="tl">
                    <a:srgbClr val="000000">
                      <a:alpha val="43137"/>
                    </a:srgbClr>
                  </a:outerShdw>
                </a:effectLst>
                <a:latin typeface="Arial" pitchFamily="34" charset="0"/>
              </a:rPr>
              <a:t>Respiratory protection required</a:t>
            </a:r>
          </a:p>
          <a:p>
            <a:pPr lvl="1"/>
            <a:r>
              <a:rPr lang="en-US" sz="2400" dirty="0" smtClean="0">
                <a:solidFill>
                  <a:schemeClr val="bg1"/>
                </a:solidFill>
                <a:effectLst>
                  <a:outerShdw blurRad="38100" dist="38100" dir="2700000" algn="tl">
                    <a:srgbClr val="000000">
                      <a:alpha val="43137"/>
                    </a:srgbClr>
                  </a:outerShdw>
                </a:effectLst>
                <a:latin typeface="Arial" pitchFamily="34" charset="0"/>
              </a:rPr>
              <a:t>Account for and document in activity log the status of all select agents and infectious agents and notify supervision of findings.</a:t>
            </a:r>
          </a:p>
          <a:p>
            <a:endParaRPr lang="en-US" dirty="0"/>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686425"/>
            <a:ext cx="9144000" cy="1171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p:nvPr/>
        </p:nvPicPr>
        <p:blipFill>
          <a:blip r:embed="rId3"/>
          <a:stretch>
            <a:fillRect/>
          </a:stretch>
        </p:blipFill>
        <p:spPr>
          <a:xfrm>
            <a:off x="110173" y="119698"/>
            <a:ext cx="1051878" cy="918528"/>
          </a:xfrm>
          <a:prstGeom prst="rect">
            <a:avLst/>
          </a:prstGeom>
        </p:spPr>
      </p:pic>
    </p:spTree>
    <p:extLst>
      <p:ext uri="{BB962C8B-B14F-4D97-AF65-F5344CB8AC3E}">
        <p14:creationId xmlns:p14="http://schemas.microsoft.com/office/powerpoint/2010/main" val="26312645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j040046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88"/>
            <a:ext cx="9144000" cy="685641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962150" y="2409825"/>
            <a:ext cx="5476875" cy="1200329"/>
          </a:xfrm>
          <a:prstGeom prst="rect">
            <a:avLst/>
          </a:prstGeom>
          <a:noFill/>
        </p:spPr>
        <p:txBody>
          <a:bodyPr wrap="square" rtlCol="0">
            <a:spAutoFit/>
          </a:bodyPr>
          <a:lstStyle/>
          <a:p>
            <a:r>
              <a:rPr lang="en-US" sz="7200" dirty="0" smtClean="0"/>
              <a:t>Questions?</a:t>
            </a:r>
            <a:endParaRPr lang="en-US" sz="7200" dirty="0"/>
          </a:p>
        </p:txBody>
      </p:sp>
    </p:spTree>
  </p:cSld>
  <p:clrMapOvr>
    <a:masterClrMapping/>
  </p:clrMapOvr>
</p:sld>
</file>

<file path=ppt/theme/theme1.xml><?xml version="1.0" encoding="utf-8"?>
<a:theme xmlns:a="http://schemas.openxmlformats.org/drawingml/2006/main" name="Tornado image slide">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174</TotalTime>
  <Words>432</Words>
  <Application>Microsoft Office PowerPoint</Application>
  <PresentationFormat>On-screen Show (4:3)</PresentationFormat>
  <Paragraphs>62</Paragraphs>
  <Slides>10</Slides>
  <Notes>2</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Tornado image slide</vt:lpstr>
      <vt:lpstr>PowerPoint Presentation</vt:lpstr>
      <vt:lpstr>BSL 3 Tornado Drill Training</vt:lpstr>
      <vt:lpstr>BSL 3 Tornado Drill Training</vt:lpstr>
      <vt:lpstr>BSL 3 Tornado Drill Training</vt:lpstr>
      <vt:lpstr>BSL 3 Tornado Drill Training</vt:lpstr>
      <vt:lpstr>BSL 3 Tornado Drill Training</vt:lpstr>
      <vt:lpstr>BSL 3 Tornado Drill Training</vt:lpstr>
      <vt:lpstr>BSL 3 Tornado Drill Training</vt:lpstr>
      <vt:lpstr>PowerPoint Presentation</vt:lpstr>
      <vt:lpstr>BSL 3 Tornado Drill Training Quiz</vt:lpstr>
    </vt:vector>
  </TitlesOfParts>
  <Company>Ohio Department of Health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Eric.stgermain</dc:creator>
  <cp:lastModifiedBy>Eric.stgermain</cp:lastModifiedBy>
  <cp:revision>11</cp:revision>
  <dcterms:created xsi:type="dcterms:W3CDTF">2014-02-21T14:44:19Z</dcterms:created>
  <dcterms:modified xsi:type="dcterms:W3CDTF">2015-09-08T12:27:23Z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TC011800001033</vt:lpwstr>
  </property>
</Properties>
</file>