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0" r:id="rId3"/>
    <p:sldId id="265" r:id="rId4"/>
    <p:sldId id="257" r:id="rId5"/>
    <p:sldId id="259" r:id="rId6"/>
    <p:sldId id="258" r:id="rId7"/>
    <p:sldId id="266" r:id="rId8"/>
    <p:sldId id="264" r:id="rId9"/>
    <p:sldId id="261" r:id="rId10"/>
    <p:sldId id="267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6" autoAdjust="0"/>
    <p:restoredTop sz="88307" autoAdjust="0"/>
  </p:normalViewPr>
  <p:slideViewPr>
    <p:cSldViewPr>
      <p:cViewPr varScale="1">
        <p:scale>
          <a:sx n="78" d="100"/>
          <a:sy n="78" d="100"/>
        </p:scale>
        <p:origin x="-1579" y="-22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511FB-54D7-42BB-82DD-B7B6B4D929D9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454B1-BC1A-4E38-A8D8-E1616A9D4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95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454B1-BC1A-4E38-A8D8-E1616A9D44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19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1454B1-BC1A-4E38-A8D8-E1616A9D44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1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62D6-EAA6-4C7E-BBA3-80B566F9344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9FE5-C9A8-4DFB-B3FC-C4DA953FB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62D6-EAA6-4C7E-BBA3-80B566F9344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9FE5-C9A8-4DFB-B3FC-C4DA953FB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62D6-EAA6-4C7E-BBA3-80B566F9344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9FE5-C9A8-4DFB-B3FC-C4DA953FB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62D6-EAA6-4C7E-BBA3-80B566F9344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9FE5-C9A8-4DFB-B3FC-C4DA953FB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62D6-EAA6-4C7E-BBA3-80B566F9344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9FE5-C9A8-4DFB-B3FC-C4DA953FB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62D6-EAA6-4C7E-BBA3-80B566F9344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9FE5-C9A8-4DFB-B3FC-C4DA953FB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62D6-EAA6-4C7E-BBA3-80B566F9344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9FE5-C9A8-4DFB-B3FC-C4DA953FB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62D6-EAA6-4C7E-BBA3-80B566F9344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9FE5-C9A8-4DFB-B3FC-C4DA953FB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62D6-EAA6-4C7E-BBA3-80B566F9344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9FE5-C9A8-4DFB-B3FC-C4DA953FB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62D6-EAA6-4C7E-BBA3-80B566F9344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9FE5-C9A8-4DFB-B3FC-C4DA953FB4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62D6-EAA6-4C7E-BBA3-80B566F9344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E9FE5-C9A8-4DFB-B3FC-C4DA953FB463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F62D6-EAA6-4C7E-BBA3-80B566F93441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E9FE5-C9A8-4DFB-B3FC-C4DA953FB463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BSL III PAPR Training- </a:t>
            </a:r>
            <a:br>
              <a:rPr lang="en-US" dirty="0" smtClean="0"/>
            </a:br>
            <a:r>
              <a:rPr lang="en-US" sz="2400" dirty="0" smtClean="0"/>
              <a:t>Entering and Exiting the BSL III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000" dirty="0" smtClean="0"/>
              <a:t>By Eric St Germain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3732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Logging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0026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1. Sign out of the log book when you exit 104.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" y="3505200"/>
            <a:ext cx="8229600" cy="2266950"/>
            <a:chOff x="457200" y="4343400"/>
            <a:chExt cx="8229600" cy="22669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343400"/>
              <a:ext cx="8229600" cy="2266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609600" y="5950896"/>
              <a:ext cx="4114800" cy="246434"/>
              <a:chOff x="609600" y="5950896"/>
              <a:chExt cx="4114800" cy="24643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9600" y="5950896"/>
                <a:ext cx="533400" cy="228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9 / 9</a:t>
                </a:r>
                <a:r>
                  <a:rPr lang="en-US" sz="700" b="1" dirty="0" smtClean="0"/>
                  <a:t>9</a:t>
                </a:r>
                <a:endParaRPr lang="en-US" sz="700" b="1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371600" y="5961435"/>
                <a:ext cx="533400" cy="228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10:24</a:t>
                </a:r>
                <a:r>
                  <a:rPr lang="en-US" sz="700" b="1" dirty="0" smtClean="0"/>
                  <a:t>9</a:t>
                </a:r>
                <a:endParaRPr lang="en-US" sz="700" b="1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590800" y="5950896"/>
                <a:ext cx="2133600" cy="2464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E. St Germain</a:t>
                </a:r>
                <a:r>
                  <a:rPr lang="en-US" sz="900" b="1" dirty="0" smtClean="0"/>
                  <a:t>9</a:t>
                </a:r>
                <a:endParaRPr lang="en-US" sz="900" b="1" dirty="0"/>
              </a:p>
            </p:txBody>
          </p:sp>
        </p:grpSp>
        <p:sp>
          <p:nvSpPr>
            <p:cNvPr id="7" name="Half Frame 6"/>
            <p:cNvSpPr/>
            <p:nvPr/>
          </p:nvSpPr>
          <p:spPr>
            <a:xfrm rot="13577967">
              <a:off x="7369579" y="5664260"/>
              <a:ext cx="249810" cy="434643"/>
            </a:xfrm>
            <a:prstGeom prst="halfFrame">
              <a:avLst>
                <a:gd name="adj1" fmla="val 26374"/>
                <a:gd name="adj2" fmla="val 33333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966609" y="5105401"/>
            <a:ext cx="533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</a:rPr>
              <a:t>2:54</a:t>
            </a:r>
            <a:r>
              <a:rPr lang="en-US" sz="700" b="1" dirty="0" smtClean="0"/>
              <a:t>9</a:t>
            </a:r>
            <a:endParaRPr lang="en-US" sz="700" b="1" dirty="0"/>
          </a:p>
        </p:txBody>
      </p:sp>
    </p:spTree>
    <p:extLst>
      <p:ext uri="{BB962C8B-B14F-4D97-AF65-F5344CB8AC3E}">
        <p14:creationId xmlns:p14="http://schemas.microsoft.com/office/powerpoint/2010/main" val="28687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90600" y="76200"/>
            <a:ext cx="7125113" cy="924475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BSL III PAPR </a:t>
            </a:r>
            <a:r>
              <a:rPr lang="en-US" dirty="0" smtClean="0">
                <a:solidFill>
                  <a:schemeClr val="bg1"/>
                </a:solidFill>
              </a:rPr>
              <a:t>Training-Quiz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5638799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Circle all of the correct answers</a:t>
            </a:r>
          </a:p>
          <a:p>
            <a:pPr marL="0" indent="0">
              <a:buClrTx/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>
              <a:buClrTx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How many pairs of gloves should you have on prior to entering the BSL III?  </a:t>
            </a:r>
          </a:p>
          <a:p>
            <a:pPr marL="0" indent="0">
              <a:buClrTx/>
              <a:buNone/>
            </a:pPr>
            <a:r>
              <a:rPr lang="en-US" sz="1200" dirty="0">
                <a:solidFill>
                  <a:schemeClr val="bg1"/>
                </a:solidFill>
              </a:rPr>
              <a:t>	</a:t>
            </a:r>
            <a:r>
              <a:rPr lang="en-US" sz="1200" dirty="0" smtClean="0">
                <a:solidFill>
                  <a:schemeClr val="bg1"/>
                </a:solidFill>
              </a:rPr>
              <a:t>A) 1     B) 2    C)3    D) none</a:t>
            </a:r>
          </a:p>
          <a:p>
            <a:pPr>
              <a:buClrTx/>
              <a:buFont typeface="+mj-lt"/>
              <a:buAutoNum type="arabicPeriod" startAt="2"/>
            </a:pPr>
            <a:r>
              <a:rPr lang="en-US" sz="1400" dirty="0" smtClean="0">
                <a:solidFill>
                  <a:schemeClr val="bg1"/>
                </a:solidFill>
              </a:rPr>
              <a:t>How many CFM should the PAPR Blower to pass QC?</a:t>
            </a:r>
          </a:p>
          <a:p>
            <a:pPr marL="800100" lvl="1" indent="-342900">
              <a:buClrTx/>
              <a:buFont typeface="+mj-lt"/>
              <a:buAutoNum type="arabicPeriod" startAt="2"/>
            </a:pPr>
            <a:r>
              <a:rPr lang="en-US" sz="1200" dirty="0" smtClean="0">
                <a:solidFill>
                  <a:schemeClr val="bg1"/>
                </a:solidFill>
              </a:rPr>
              <a:t>4 </a:t>
            </a:r>
            <a:r>
              <a:rPr lang="en-US" sz="1200" dirty="0" err="1" smtClean="0">
                <a:solidFill>
                  <a:schemeClr val="bg1"/>
                </a:solidFill>
              </a:rPr>
              <a:t>cfm</a:t>
            </a:r>
            <a:r>
              <a:rPr lang="en-US" sz="1200" dirty="0" smtClean="0">
                <a:solidFill>
                  <a:schemeClr val="bg1"/>
                </a:solidFill>
              </a:rPr>
              <a:t>		B) 6 </a:t>
            </a:r>
            <a:r>
              <a:rPr lang="en-US" sz="1200" dirty="0" err="1" smtClean="0">
                <a:solidFill>
                  <a:schemeClr val="bg1"/>
                </a:solidFill>
              </a:rPr>
              <a:t>cfm</a:t>
            </a:r>
            <a:r>
              <a:rPr lang="en-US" sz="1200" dirty="0" smtClean="0">
                <a:solidFill>
                  <a:schemeClr val="bg1"/>
                </a:solidFill>
              </a:rPr>
              <a:t>		C) 2 CFM	D) none</a:t>
            </a:r>
          </a:p>
          <a:p>
            <a:pPr marL="400050">
              <a:buClrTx/>
              <a:buAutoNum type="arabicPeriod" startAt="2"/>
            </a:pP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When do you remove your outer pair of gloves if leaving the BSL III.</a:t>
            </a:r>
          </a:p>
          <a:p>
            <a:pPr marL="857250" lvl="1" indent="-342900">
              <a:buClrTx/>
              <a:buAutoNum type="alphaUcParenR"/>
            </a:pPr>
            <a:r>
              <a:rPr lang="en-US" sz="1200" dirty="0" smtClean="0">
                <a:solidFill>
                  <a:schemeClr val="bg1"/>
                </a:solidFill>
              </a:rPr>
              <a:t>Before I want to remove my hands from the hood</a:t>
            </a:r>
          </a:p>
          <a:p>
            <a:pPr marL="857250" lvl="1" indent="-342900">
              <a:buClrTx/>
              <a:buAutoNum type="alphaUcParenR"/>
            </a:pPr>
            <a:r>
              <a:rPr lang="en-US" sz="1200" dirty="0" smtClean="0">
                <a:solidFill>
                  <a:schemeClr val="bg1"/>
                </a:solidFill>
              </a:rPr>
              <a:t>Before I exit the lab</a:t>
            </a:r>
          </a:p>
          <a:p>
            <a:pPr marL="857250" lvl="1" indent="-342900">
              <a:buClrTx/>
              <a:buAutoNum type="alphaUcParenR"/>
            </a:pPr>
            <a:r>
              <a:rPr lang="en-US" sz="1200" dirty="0" smtClean="0">
                <a:solidFill>
                  <a:schemeClr val="bg1"/>
                </a:solidFill>
              </a:rPr>
              <a:t>After I get to the gowning room</a:t>
            </a:r>
          </a:p>
          <a:p>
            <a:pPr marL="857250" lvl="1" indent="-342900">
              <a:buClrTx/>
              <a:buAutoNum type="alphaUcParenR"/>
            </a:pPr>
            <a:r>
              <a:rPr lang="en-US" sz="1200" dirty="0" smtClean="0">
                <a:solidFill>
                  <a:schemeClr val="bg1"/>
                </a:solidFill>
              </a:rPr>
              <a:t>At the same time I remove the first pair.</a:t>
            </a:r>
          </a:p>
          <a:p>
            <a:pPr marL="457200">
              <a:buClrTx/>
              <a:buAutoNum type="arabicPeriod" startAt="2"/>
            </a:pPr>
            <a:r>
              <a:rPr lang="en-US" sz="1400" dirty="0" smtClean="0">
                <a:solidFill>
                  <a:schemeClr val="bg1"/>
                </a:solidFill>
              </a:rPr>
              <a:t>When do you decontaminate your Hood?</a:t>
            </a:r>
          </a:p>
          <a:p>
            <a:pPr marL="857250" lvl="1" indent="-342900">
              <a:buClrTx/>
              <a:buFont typeface="Wingdings 2" charset="2"/>
              <a:buAutoNum type="alphaUcParenR"/>
            </a:pPr>
            <a:r>
              <a:rPr lang="en-US" sz="1200" dirty="0" smtClean="0">
                <a:solidFill>
                  <a:schemeClr val="bg1"/>
                </a:solidFill>
              </a:rPr>
              <a:t>After </a:t>
            </a:r>
            <a:r>
              <a:rPr lang="en-US" sz="1200" dirty="0">
                <a:solidFill>
                  <a:schemeClr val="bg1"/>
                </a:solidFill>
              </a:rPr>
              <a:t>I get to the gowning </a:t>
            </a:r>
            <a:r>
              <a:rPr lang="en-US" sz="1200" dirty="0" smtClean="0">
                <a:solidFill>
                  <a:schemeClr val="bg1"/>
                </a:solidFill>
              </a:rPr>
              <a:t>room</a:t>
            </a:r>
          </a:p>
          <a:p>
            <a:pPr marL="857250" lvl="1" indent="-342900">
              <a:buClrTx/>
              <a:buFont typeface="Wingdings 2" charset="2"/>
              <a:buAutoNum type="alphaUcParenR"/>
            </a:pPr>
            <a:r>
              <a:rPr lang="en-US" sz="1200" dirty="0" smtClean="0">
                <a:solidFill>
                  <a:schemeClr val="bg1"/>
                </a:solidFill>
              </a:rPr>
              <a:t>Before </a:t>
            </a:r>
            <a:r>
              <a:rPr lang="en-US" sz="1200" dirty="0">
                <a:solidFill>
                  <a:schemeClr val="bg1"/>
                </a:solidFill>
              </a:rPr>
              <a:t>I exit the </a:t>
            </a:r>
            <a:r>
              <a:rPr lang="en-US" sz="1200" dirty="0" smtClean="0">
                <a:solidFill>
                  <a:schemeClr val="bg1"/>
                </a:solidFill>
              </a:rPr>
              <a:t>lab</a:t>
            </a:r>
          </a:p>
          <a:p>
            <a:pPr marL="857250" lvl="1" indent="-342900">
              <a:buClrTx/>
              <a:buFont typeface="Wingdings 2" charset="2"/>
              <a:buAutoNum type="alphaUcParenR"/>
            </a:pPr>
            <a:r>
              <a:rPr lang="en-US" sz="1200" dirty="0" smtClean="0">
                <a:solidFill>
                  <a:schemeClr val="bg1"/>
                </a:solidFill>
              </a:rPr>
              <a:t>Never</a:t>
            </a:r>
          </a:p>
          <a:p>
            <a:pPr marL="857250" lvl="1" indent="-342900">
              <a:buClrTx/>
              <a:buFont typeface="Wingdings 2" charset="2"/>
              <a:buAutoNum type="alphaUcParenR"/>
            </a:pPr>
            <a:r>
              <a:rPr lang="en-US" sz="1200" dirty="0" smtClean="0">
                <a:solidFill>
                  <a:schemeClr val="bg1"/>
                </a:solidFill>
              </a:rPr>
              <a:t>Someone else does for that for me</a:t>
            </a:r>
          </a:p>
          <a:p>
            <a:pPr marL="457200">
              <a:buClrTx/>
              <a:buFont typeface="Wingdings 2" charset="2"/>
              <a:buAutoNum type="arabicPeriod" startAt="2"/>
            </a:pPr>
            <a:endParaRPr lang="en-US" sz="1400" dirty="0">
              <a:solidFill>
                <a:schemeClr val="bg1"/>
              </a:solidFill>
            </a:endParaRPr>
          </a:p>
          <a:p>
            <a:pPr marL="114300" indent="0">
              <a:buClrTx/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Print Name: _______________________________  Date: ____________________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381000"/>
            <a:ext cx="1524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September </a:t>
            </a:r>
            <a:r>
              <a:rPr lang="en-US" sz="1100" dirty="0" smtClean="0">
                <a:solidFill>
                  <a:schemeClr val="bg1"/>
                </a:solidFill>
              </a:rPr>
              <a:t>2015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3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Entering The BSL III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36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Log 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23519" cy="4718050"/>
          </a:xfrm>
        </p:spPr>
        <p:txBody>
          <a:bodyPr/>
          <a:lstStyle/>
          <a:p>
            <a:pPr>
              <a:buClr>
                <a:schemeClr val="tx1"/>
              </a:buClr>
              <a:buAutoNum type="arabicPeriod"/>
            </a:pPr>
            <a:r>
              <a:rPr lang="en-US" dirty="0" smtClean="0"/>
              <a:t>Scan your ID badge to enter into Room 103.</a:t>
            </a:r>
          </a:p>
          <a:p>
            <a:pPr>
              <a:buClr>
                <a:schemeClr val="tx1"/>
              </a:buClr>
              <a:buAutoNum type="arabicPeriod"/>
            </a:pPr>
            <a:r>
              <a:rPr lang="en-US" dirty="0" smtClean="0"/>
              <a:t>Sign into the book in 103, then scan to enter 104.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dirty="0" smtClean="0"/>
              <a:t>*each person must scan to enter Room 104</a:t>
            </a:r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  <a:p>
            <a:pPr marL="0" indent="0">
              <a:buClr>
                <a:schemeClr val="tx1"/>
              </a:buClr>
              <a:buNone/>
            </a:pPr>
            <a:endParaRPr lang="en-US" dirty="0"/>
          </a:p>
          <a:p>
            <a:pPr marL="0" indent="0">
              <a:buClr>
                <a:schemeClr val="tx1"/>
              </a:buClr>
              <a:buNone/>
            </a:pP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19201"/>
            <a:ext cx="3470275" cy="2971800"/>
          </a:xfrm>
        </p:spPr>
      </p:pic>
      <p:grpSp>
        <p:nvGrpSpPr>
          <p:cNvPr id="14" name="Group 13"/>
          <p:cNvGrpSpPr/>
          <p:nvPr/>
        </p:nvGrpSpPr>
        <p:grpSpPr>
          <a:xfrm>
            <a:off x="457200" y="4343400"/>
            <a:ext cx="8229600" cy="2266950"/>
            <a:chOff x="457200" y="4343400"/>
            <a:chExt cx="8229600" cy="22669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343400"/>
              <a:ext cx="8229600" cy="2266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609600" y="5950896"/>
              <a:ext cx="4114800" cy="246434"/>
              <a:chOff x="609600" y="5950896"/>
              <a:chExt cx="4114800" cy="24643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9600" y="5950896"/>
                <a:ext cx="533400" cy="228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9 / 9</a:t>
                </a:r>
                <a:r>
                  <a:rPr lang="en-US" sz="700" b="1" dirty="0" smtClean="0"/>
                  <a:t>9</a:t>
                </a:r>
                <a:endParaRPr lang="en-US" sz="700" b="1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371600" y="5961435"/>
                <a:ext cx="533400" cy="228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b="1" dirty="0" smtClean="0">
                    <a:solidFill>
                      <a:schemeClr val="bg1"/>
                    </a:solidFill>
                  </a:rPr>
                  <a:t>10:24</a:t>
                </a:r>
                <a:r>
                  <a:rPr lang="en-US" sz="700" b="1" dirty="0" smtClean="0"/>
                  <a:t>9</a:t>
                </a:r>
                <a:endParaRPr lang="en-US" sz="700" b="1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90800" y="5950896"/>
                <a:ext cx="2133600" cy="24643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E. St Germain</a:t>
                </a:r>
                <a:r>
                  <a:rPr lang="en-US" sz="900" b="1" dirty="0" smtClean="0"/>
                  <a:t>9</a:t>
                </a:r>
                <a:endParaRPr lang="en-US" sz="900" b="1" dirty="0"/>
              </a:p>
            </p:txBody>
          </p:sp>
        </p:grpSp>
        <p:sp>
          <p:nvSpPr>
            <p:cNvPr id="13" name="Half Frame 12"/>
            <p:cNvSpPr/>
            <p:nvPr/>
          </p:nvSpPr>
          <p:spPr>
            <a:xfrm rot="13577967">
              <a:off x="7369579" y="5664260"/>
              <a:ext cx="249810" cy="434643"/>
            </a:xfrm>
            <a:prstGeom prst="halfFrame">
              <a:avLst>
                <a:gd name="adj1" fmla="val 26374"/>
                <a:gd name="adj2" fmla="val 33333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5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How to Check your PAPR Belt Unit</a:t>
            </a:r>
            <a:endParaRPr lang="en-US" sz="2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52800"/>
            <a:ext cx="3776663" cy="28956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52800"/>
            <a:ext cx="3810000" cy="290750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330166"/>
            <a:ext cx="3810000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800"/>
            <a:ext cx="3810000" cy="48783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901" y="1447799"/>
            <a:ext cx="3810000" cy="4878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47799"/>
            <a:ext cx="3810000" cy="487830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7200" y="1447800"/>
            <a:ext cx="4419600" cy="48783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en-US" dirty="0" smtClean="0"/>
              <a:t>Select a PAPR Belt &amp; unplug from charging.</a:t>
            </a:r>
          </a:p>
          <a:p>
            <a:pPr marL="342900" indent="-342900">
              <a:buAutoNum type="arabicPeriod"/>
            </a:pPr>
            <a:r>
              <a:rPr lang="en-US" dirty="0" smtClean="0"/>
              <a:t>Plug blower cord into battery</a:t>
            </a:r>
          </a:p>
          <a:p>
            <a:pPr marL="342900" indent="-342900">
              <a:buAutoNum type="arabicPeriod"/>
            </a:pPr>
            <a:r>
              <a:rPr lang="en-US" dirty="0" smtClean="0"/>
              <a:t>Place flow meter onto the blower.</a:t>
            </a:r>
          </a:p>
          <a:p>
            <a:pPr marL="342900" indent="-342900">
              <a:buAutoNum type="arabicPeriod"/>
            </a:pPr>
            <a:r>
              <a:rPr lang="en-US" dirty="0" smtClean="0"/>
              <a:t>Turn on the battery</a:t>
            </a:r>
          </a:p>
          <a:p>
            <a:pPr marL="342900" indent="-342900">
              <a:buAutoNum type="arabicPeriod"/>
            </a:pPr>
            <a:r>
              <a:rPr lang="en-US" dirty="0" smtClean="0"/>
              <a:t>Verify the flow meter is reading at lease 6cfm.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04801" y="381001"/>
            <a:ext cx="4876800" cy="838200"/>
          </a:xfrm>
        </p:spPr>
        <p:txBody>
          <a:bodyPr/>
          <a:lstStyle/>
          <a:p>
            <a:r>
              <a:rPr lang="en-US" sz="2800" dirty="0" smtClean="0"/>
              <a:t>How to put your PAPR on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01" y="193895"/>
            <a:ext cx="3521799" cy="6574325"/>
          </a:xfrm>
        </p:spPr>
      </p:pic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533400" y="1295400"/>
            <a:ext cx="4724400" cy="5334000"/>
          </a:xfrm>
        </p:spPr>
        <p:txBody>
          <a:bodyPr/>
          <a:lstStyle/>
          <a:p>
            <a:pPr>
              <a:buClr>
                <a:schemeClr val="tx1"/>
              </a:buClr>
              <a:buAutoNum type="arabicPeriod"/>
            </a:pPr>
            <a:r>
              <a:rPr lang="en-US" dirty="0" smtClean="0"/>
              <a:t>Put on shoe covers.</a:t>
            </a:r>
          </a:p>
          <a:p>
            <a:pPr>
              <a:buClr>
                <a:schemeClr val="tx1"/>
              </a:buClr>
              <a:buAutoNum type="arabicPeriod"/>
            </a:pPr>
            <a:r>
              <a:rPr lang="en-US" dirty="0" smtClean="0"/>
              <a:t>Put on gown.</a:t>
            </a:r>
          </a:p>
          <a:p>
            <a:pPr>
              <a:buClr>
                <a:schemeClr val="tx1"/>
              </a:buClr>
              <a:buAutoNum type="arabicPeriod"/>
            </a:pPr>
            <a:r>
              <a:rPr lang="en-US" dirty="0" smtClean="0"/>
              <a:t>Put on 1</a:t>
            </a:r>
            <a:r>
              <a:rPr lang="en-US" baseline="30000" dirty="0" smtClean="0"/>
              <a:t>st</a:t>
            </a:r>
            <a:r>
              <a:rPr lang="en-US" dirty="0" smtClean="0"/>
              <a:t> pair of gloves and tape them to the cuffs of the gown.</a:t>
            </a:r>
          </a:p>
          <a:p>
            <a:pPr>
              <a:buClr>
                <a:schemeClr val="tx1"/>
              </a:buClr>
              <a:buAutoNum type="arabicPeriod"/>
            </a:pPr>
            <a:r>
              <a:rPr lang="en-US" dirty="0" smtClean="0"/>
              <a:t>Put on a PAPR belt that has passed QC, Press the on button.</a:t>
            </a:r>
          </a:p>
          <a:p>
            <a:pPr>
              <a:buClr>
                <a:schemeClr val="tx1"/>
              </a:buClr>
              <a:buAutoNum type="arabicPeriod"/>
            </a:pPr>
            <a:r>
              <a:rPr lang="en-US" dirty="0" smtClean="0"/>
              <a:t>Do a hood check and place the hood on your head, verify that you can feel the air in the hood.</a:t>
            </a:r>
          </a:p>
          <a:p>
            <a:pPr>
              <a:buClr>
                <a:schemeClr val="tx1"/>
              </a:buClr>
              <a:buAutoNum type="arabicPeriod"/>
            </a:pPr>
            <a:r>
              <a:rPr lang="en-US" dirty="0" smtClean="0"/>
              <a:t>Put a second pair of gloves on.</a:t>
            </a:r>
          </a:p>
          <a:p>
            <a:pPr>
              <a:buClr>
                <a:schemeClr val="tx1"/>
              </a:buClr>
              <a:buAutoNum type="arabicPeriod"/>
            </a:pPr>
            <a:r>
              <a:rPr lang="en-US" dirty="0" smtClean="0"/>
              <a:t>Complete PAPR QC</a:t>
            </a:r>
          </a:p>
          <a:p>
            <a:pPr>
              <a:buClr>
                <a:schemeClr val="tx1"/>
              </a:buClr>
              <a:buAutoNum type="arabicPeriod"/>
            </a:pPr>
            <a:r>
              <a:rPr lang="en-US" dirty="0" smtClean="0"/>
              <a:t>You are now ready to enter the BSL III.</a:t>
            </a:r>
          </a:p>
          <a:p>
            <a:pPr>
              <a:buAutoNum type="arabicPeriod"/>
            </a:pPr>
            <a:endParaRPr lang="en-US" dirty="0" smtClean="0"/>
          </a:p>
          <a:p>
            <a:pPr>
              <a:buAutoNum type="arabicPeriod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1810"/>
            <a:ext cx="3505200" cy="6559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216529"/>
            <a:ext cx="3505200" cy="65592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91" y="190877"/>
            <a:ext cx="3505201" cy="6564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90877"/>
            <a:ext cx="3505200" cy="65901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02" y="190877"/>
            <a:ext cx="3511992" cy="65901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02" y="203702"/>
            <a:ext cx="3511992" cy="656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PAPR Inspection &amp; Flow Meter QC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dirty="0" smtClean="0"/>
              <a:t>Initial that you inspected your hood.</a:t>
            </a:r>
          </a:p>
          <a:p>
            <a:pPr>
              <a:buAutoNum type="arabicPeriod"/>
            </a:pPr>
            <a:r>
              <a:rPr lang="en-US" dirty="0" smtClean="0"/>
              <a:t>Check that the flow meter passed</a:t>
            </a:r>
          </a:p>
          <a:p>
            <a:pPr>
              <a:buAutoNum type="arabicPeriod"/>
            </a:pPr>
            <a:r>
              <a:rPr lang="en-US" dirty="0" smtClean="0"/>
              <a:t>Check that you feel air in the hood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517863"/>
            <a:ext cx="3470275" cy="2635074"/>
          </a:xfrm>
        </p:spPr>
      </p:pic>
      <p:sp>
        <p:nvSpPr>
          <p:cNvPr id="7" name="Rectangle 6"/>
          <p:cNvSpPr/>
          <p:nvPr/>
        </p:nvSpPr>
        <p:spPr>
          <a:xfrm>
            <a:off x="6705600" y="3048000"/>
            <a:ext cx="533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Script MT Bold" pitchFamily="66" charset="0"/>
              </a:rPr>
              <a:t>estg</a:t>
            </a:r>
            <a:endParaRPr lang="en-US" sz="1600" dirty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9" name="Half Frame 8"/>
          <p:cNvSpPr/>
          <p:nvPr/>
        </p:nvSpPr>
        <p:spPr>
          <a:xfrm rot="13577967">
            <a:off x="6882757" y="3299725"/>
            <a:ext cx="249810" cy="434643"/>
          </a:xfrm>
          <a:prstGeom prst="halfFrame">
            <a:avLst>
              <a:gd name="adj1" fmla="val 26374"/>
              <a:gd name="adj2" fmla="val 33333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3577967">
            <a:off x="6882758" y="3567636"/>
            <a:ext cx="249810" cy="434643"/>
          </a:xfrm>
          <a:prstGeom prst="halfFrame">
            <a:avLst>
              <a:gd name="adj1" fmla="val 26374"/>
              <a:gd name="adj2" fmla="val 33333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4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Entering The BSL III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09749"/>
            <a:ext cx="4023519" cy="4051301"/>
          </a:xfrm>
        </p:spPr>
        <p:txBody>
          <a:bodyPr/>
          <a:lstStyle/>
          <a:p>
            <a:pPr>
              <a:buClr>
                <a:schemeClr val="tx1"/>
              </a:buClr>
              <a:buAutoNum type="arabicPeriod"/>
            </a:pPr>
            <a:r>
              <a:rPr lang="en-US" dirty="0" smtClean="0"/>
              <a:t>Check the ping pong ball air sensor. If you do not see the Red ball you may enter.</a:t>
            </a:r>
          </a:p>
          <a:p>
            <a:pPr>
              <a:buClr>
                <a:schemeClr val="tx1"/>
              </a:buClr>
              <a:buAutoNum type="arabicPeriod"/>
            </a:pPr>
            <a:r>
              <a:rPr lang="en-US" dirty="0" smtClean="0"/>
              <a:t>Punch your 5 digit code and press * to enter </a:t>
            </a:r>
          </a:p>
          <a:p>
            <a:pPr>
              <a:buClr>
                <a:schemeClr val="tx1"/>
              </a:buClr>
              <a:buAutoNum type="arabicPeriod"/>
            </a:pPr>
            <a:r>
              <a:rPr lang="en-US" dirty="0" smtClean="0"/>
              <a:t>If the ping pong ball sensor displays the Red ball do not enter and contact your supervisor.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1828800"/>
            <a:ext cx="4176712" cy="330795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219200"/>
            <a:ext cx="2667000" cy="5184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191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Exiting The BSL III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5936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Exiting The BSL III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524001"/>
            <a:ext cx="7524955" cy="5181600"/>
          </a:xfrm>
        </p:spPr>
        <p:txBody>
          <a:bodyPr>
            <a:normAutofit lnSpcReduction="10000"/>
          </a:bodyPr>
          <a:lstStyle/>
          <a:p>
            <a:pPr>
              <a:buClrTx/>
              <a:buAutoNum type="arabicPeriod"/>
            </a:pPr>
            <a:r>
              <a:rPr lang="en-US" dirty="0" smtClean="0"/>
              <a:t>Remove your most outer layer pair of gloves in the laboratory.</a:t>
            </a:r>
          </a:p>
          <a:p>
            <a:pPr>
              <a:buClrTx/>
              <a:buAutoNum type="arabicPeriod"/>
            </a:pPr>
            <a:r>
              <a:rPr lang="en-US" dirty="0" smtClean="0"/>
              <a:t>While on, wipe the hood down with bleach, prior to leaving the laboratory.</a:t>
            </a:r>
          </a:p>
          <a:p>
            <a:pPr>
              <a:buClrTx/>
              <a:buAutoNum type="arabicPeriod"/>
            </a:pPr>
            <a:r>
              <a:rPr lang="en-US" dirty="0" smtClean="0"/>
              <a:t>Leave the BSL III and step into the yellow tape zone in room 104.</a:t>
            </a:r>
          </a:p>
          <a:p>
            <a:pPr>
              <a:buClrTx/>
              <a:buAutoNum type="arabicPeriod"/>
            </a:pPr>
            <a:r>
              <a:rPr lang="en-US" dirty="0" smtClean="0"/>
              <a:t>Remove you hood and hang on hook.</a:t>
            </a:r>
          </a:p>
          <a:p>
            <a:pPr>
              <a:buClrTx/>
              <a:buAutoNum type="arabicPeriod"/>
            </a:pPr>
            <a:r>
              <a:rPr lang="en-US" dirty="0" smtClean="0"/>
              <a:t>Remove the PAPR Belt and place on the outside of the yellow tape.</a:t>
            </a:r>
          </a:p>
          <a:p>
            <a:pPr>
              <a:buClrTx/>
              <a:buAutoNum type="arabicPeriod"/>
            </a:pPr>
            <a:r>
              <a:rPr lang="en-US" dirty="0" smtClean="0"/>
              <a:t>Remove the tape from your 1</a:t>
            </a:r>
            <a:r>
              <a:rPr lang="en-US" baseline="30000" dirty="0" smtClean="0"/>
              <a:t>st</a:t>
            </a:r>
            <a:r>
              <a:rPr lang="en-US" dirty="0" smtClean="0"/>
              <a:t> pair of gloves.</a:t>
            </a:r>
          </a:p>
          <a:p>
            <a:pPr>
              <a:buClrTx/>
              <a:buAutoNum type="arabicPeriod"/>
            </a:pPr>
            <a:r>
              <a:rPr lang="en-US" dirty="0" smtClean="0"/>
              <a:t>Remove the gown and place in biohazard box.</a:t>
            </a:r>
          </a:p>
          <a:p>
            <a:pPr>
              <a:buClrTx/>
              <a:buFont typeface="Wingdings 2" charset="2"/>
              <a:buAutoNum type="arabicPeriod"/>
            </a:pPr>
            <a:r>
              <a:rPr lang="en-US" dirty="0" smtClean="0"/>
              <a:t>Remove 1 shoe cover and step out side of the yellow zone, repeat for second shoe cover. Place in </a:t>
            </a:r>
            <a:r>
              <a:rPr lang="en-US" dirty="0"/>
              <a:t>biohazard box</a:t>
            </a:r>
            <a:r>
              <a:rPr lang="en-US" dirty="0" smtClean="0"/>
              <a:t>.</a:t>
            </a:r>
          </a:p>
          <a:p>
            <a:pPr>
              <a:buClrTx/>
              <a:buAutoNum type="arabicPeriod"/>
            </a:pPr>
            <a:r>
              <a:rPr lang="en-US" dirty="0" smtClean="0"/>
              <a:t>Remove gloves and place </a:t>
            </a:r>
            <a:r>
              <a:rPr lang="en-US" dirty="0"/>
              <a:t>in biohazard </a:t>
            </a:r>
            <a:r>
              <a:rPr lang="en-US" dirty="0" smtClean="0"/>
              <a:t>box.</a:t>
            </a:r>
          </a:p>
          <a:p>
            <a:pPr>
              <a:buClrTx/>
              <a:buAutoNum type="arabicPeriod"/>
            </a:pPr>
            <a:r>
              <a:rPr lang="en-US" dirty="0" smtClean="0"/>
              <a:t>Plug in PAPR Belt and wash hands.</a:t>
            </a:r>
          </a:p>
          <a:p>
            <a:pPr>
              <a:buClrTx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98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234</TotalTime>
  <Words>452</Words>
  <Application>Microsoft Office PowerPoint</Application>
  <PresentationFormat>On-screen Show (4:3)</PresentationFormat>
  <Paragraphs>76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BSL III PAPR Training-  Entering and Exiting the BSL III</vt:lpstr>
      <vt:lpstr>PowerPoint Presentation</vt:lpstr>
      <vt:lpstr>Log In </vt:lpstr>
      <vt:lpstr>How to Check your PAPR Belt Unit</vt:lpstr>
      <vt:lpstr>How to put your PAPR on</vt:lpstr>
      <vt:lpstr>PAPR Inspection &amp; Flow Meter QC</vt:lpstr>
      <vt:lpstr>Entering The BSL III </vt:lpstr>
      <vt:lpstr>PowerPoint Presentation</vt:lpstr>
      <vt:lpstr>Exiting The BSL III</vt:lpstr>
      <vt:lpstr>Logging Out</vt:lpstr>
      <vt:lpstr>BSL III PAPR Training-Quiz</vt:lpstr>
    </vt:vector>
  </TitlesOfParts>
  <Company>Ohio Department of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BSL III PAPR Training</dc:title>
  <dc:creator>Eric.stgermain</dc:creator>
  <cp:lastModifiedBy>Eric.stgermain</cp:lastModifiedBy>
  <cp:revision>20</cp:revision>
  <dcterms:created xsi:type="dcterms:W3CDTF">2013-09-10T16:12:20Z</dcterms:created>
  <dcterms:modified xsi:type="dcterms:W3CDTF">2015-09-08T13:05:26Z</dcterms:modified>
</cp:coreProperties>
</file>