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5" r:id="rId10"/>
    <p:sldId id="264" r:id="rId11"/>
    <p:sldId id="267" r:id="rId12"/>
    <p:sldId id="268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45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FEA9-25D8-4F34-AC3A-8EC239393A2E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5909-B9F8-4212-A760-85D5921E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FEA9-25D8-4F34-AC3A-8EC239393A2E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5909-B9F8-4212-A760-85D5921E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5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FEA9-25D8-4F34-AC3A-8EC239393A2E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5909-B9F8-4212-A760-85D5921E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0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FEA9-25D8-4F34-AC3A-8EC239393A2E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5909-B9F8-4212-A760-85D5921E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6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FEA9-25D8-4F34-AC3A-8EC239393A2E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5909-B9F8-4212-A760-85D5921E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8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FEA9-25D8-4F34-AC3A-8EC239393A2E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5909-B9F8-4212-A760-85D5921E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8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FEA9-25D8-4F34-AC3A-8EC239393A2E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5909-B9F8-4212-A760-85D5921E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45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FEA9-25D8-4F34-AC3A-8EC239393A2E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5909-B9F8-4212-A760-85D5921E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11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FEA9-25D8-4F34-AC3A-8EC239393A2E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5909-B9F8-4212-A760-85D5921E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30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FEA9-25D8-4F34-AC3A-8EC239393A2E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5909-B9F8-4212-A760-85D5921E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8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FEA9-25D8-4F34-AC3A-8EC239393A2E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5909-B9F8-4212-A760-85D5921E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0"/>
              </a:schemeClr>
            </a:gs>
            <a:gs pos="12000">
              <a:schemeClr val="accent2">
                <a:lumMod val="75000"/>
              </a:schemeClr>
            </a:gs>
            <a:gs pos="22000">
              <a:srgbClr val="B84542"/>
            </a:gs>
            <a:gs pos="69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path path="rect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8FEA9-25D8-4F34-AC3A-8EC239393A2E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85909-B9F8-4212-A760-85D5921E25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6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Eric.stgermain\Desktop\Blood-Clean-u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0"/>
            <a:ext cx="7162800" cy="4290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85800"/>
            <a:ext cx="8610600" cy="2895599"/>
          </a:xfrm>
        </p:spPr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Exposure Risks and Recognition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Illnesses associated with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Select Agents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4800" y="152400"/>
            <a:ext cx="1066800" cy="685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2016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38674"/>
            <a:ext cx="1054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6683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b="1" i="1" dirty="0" smtClean="0"/>
              <a:t>Mycobacterium tuberculosis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dirty="0" smtClean="0"/>
              <a:t>Infectious Dose</a:t>
            </a:r>
          </a:p>
          <a:p>
            <a:pPr lvl="1"/>
            <a:r>
              <a:rPr lang="en-US" dirty="0" smtClean="0"/>
              <a:t>As little as 10 organisms by inhalation</a:t>
            </a:r>
          </a:p>
          <a:p>
            <a:r>
              <a:rPr lang="en-US" dirty="0" smtClean="0"/>
              <a:t>Signs and symptoms</a:t>
            </a:r>
          </a:p>
          <a:p>
            <a:pPr lvl="1"/>
            <a:r>
              <a:rPr lang="en-US" dirty="0" smtClean="0"/>
              <a:t>Cough, phlegm, chest pain, weakness, weight loss, fever, chills and sweating at night</a:t>
            </a:r>
          </a:p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There is a vaccine available, but is not widely used in the United States</a:t>
            </a:r>
          </a:p>
          <a:p>
            <a:pPr lvl="1"/>
            <a:r>
              <a:rPr lang="en-US" dirty="0" smtClean="0"/>
              <a:t>Treatment is available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37250"/>
            <a:ext cx="1054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7689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b="1" i="1" dirty="0" smtClean="0"/>
              <a:t>Chikungunya Virus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Infectious Dose</a:t>
            </a:r>
          </a:p>
          <a:p>
            <a:pPr lvl="1"/>
            <a:r>
              <a:rPr lang="en-US" dirty="0" smtClean="0"/>
              <a:t>unknown</a:t>
            </a:r>
          </a:p>
          <a:p>
            <a:r>
              <a:rPr lang="en-US" dirty="0" smtClean="0"/>
              <a:t>Signs and symptoms</a:t>
            </a:r>
          </a:p>
          <a:p>
            <a:pPr lvl="1"/>
            <a:r>
              <a:rPr lang="en-US" dirty="0" smtClean="0"/>
              <a:t>3-7 days after bitten</a:t>
            </a:r>
          </a:p>
          <a:p>
            <a:pPr lvl="1"/>
            <a:r>
              <a:rPr lang="en-US" dirty="0" smtClean="0"/>
              <a:t> Common symptoms are fever and joint pain </a:t>
            </a:r>
          </a:p>
          <a:p>
            <a:pPr lvl="1"/>
            <a:r>
              <a:rPr lang="en-US" dirty="0" smtClean="0"/>
              <a:t>Other symptoms: headache, muscle pain, joint swelling, &amp; rash</a:t>
            </a:r>
          </a:p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No medicine to treat the infection</a:t>
            </a:r>
          </a:p>
          <a:p>
            <a:pPr lvl="1"/>
            <a:r>
              <a:rPr lang="en-US" dirty="0" smtClean="0"/>
              <a:t>Get rest, drink fluid, use ibuprofen, naproxen, and acetaminophen to relieve fever or pain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37250"/>
            <a:ext cx="1054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2585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b="1" i="1" dirty="0" smtClean="0"/>
              <a:t>Ebola Virus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Infectious Dose</a:t>
            </a:r>
          </a:p>
          <a:p>
            <a:pPr lvl="1"/>
            <a:r>
              <a:rPr lang="en-US" dirty="0" smtClean="0"/>
              <a:t>unknown</a:t>
            </a:r>
          </a:p>
          <a:p>
            <a:r>
              <a:rPr lang="en-US" dirty="0" smtClean="0"/>
              <a:t>Signs and symptoms</a:t>
            </a:r>
          </a:p>
          <a:p>
            <a:pPr lvl="1"/>
            <a:r>
              <a:rPr lang="en-US" dirty="0" smtClean="0"/>
              <a:t>2-21 days after exposure</a:t>
            </a:r>
          </a:p>
          <a:p>
            <a:pPr lvl="1"/>
            <a:r>
              <a:rPr lang="en-US" dirty="0" smtClean="0"/>
              <a:t> Common symptoms are fever &amp; abdominal pain </a:t>
            </a:r>
          </a:p>
          <a:p>
            <a:pPr lvl="1"/>
            <a:r>
              <a:rPr lang="en-US" dirty="0" smtClean="0"/>
              <a:t>Other symptoms: headache, muscle pain,  weakness, and diarrhea </a:t>
            </a:r>
          </a:p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No vaccine or medicine is available for Ebola</a:t>
            </a:r>
          </a:p>
          <a:p>
            <a:pPr lvl="1"/>
            <a:r>
              <a:rPr lang="en-US" dirty="0" smtClean="0"/>
              <a:t>Basic interventions can improve survival</a:t>
            </a:r>
          </a:p>
          <a:p>
            <a:pPr lvl="2"/>
            <a:r>
              <a:rPr lang="en-US" dirty="0" smtClean="0"/>
              <a:t>(IV</a:t>
            </a:r>
            <a:r>
              <a:rPr lang="en-US" dirty="0"/>
              <a:t>) and balancing electrolytes (body salts).</a:t>
            </a:r>
          </a:p>
          <a:p>
            <a:pPr lvl="2"/>
            <a:r>
              <a:rPr lang="en-US" dirty="0"/>
              <a:t>Maintaining oxygen status and blood pressure.</a:t>
            </a:r>
          </a:p>
          <a:p>
            <a:pPr lvl="2"/>
            <a:r>
              <a:rPr lang="en-US" dirty="0"/>
              <a:t>Treating other infections if they </a:t>
            </a:r>
            <a:r>
              <a:rPr lang="en-US" dirty="0" smtClean="0"/>
              <a:t>occur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37250"/>
            <a:ext cx="1054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4957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Exposure Risks and Recognition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Illnesses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associated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Select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 algn="ctr">
              <a:buNone/>
            </a:pPr>
            <a:r>
              <a:rPr lang="en-US" dirty="0">
                <a:solidFill>
                  <a:prstClr val="black"/>
                </a:solidFill>
              </a:rPr>
              <a:t>Please take the quiz online: Passing grade is 80%</a:t>
            </a:r>
          </a:p>
          <a:p>
            <a:pPr marL="0" lvl="0" indent="0" algn="ctr">
              <a:buNone/>
            </a:pPr>
            <a:endParaRPr lang="en-US" sz="1000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US" sz="6600" dirty="0">
                <a:solidFill>
                  <a:prstClr val="black"/>
                </a:solidFill>
              </a:rPr>
              <a:t>Questions</a:t>
            </a:r>
            <a:r>
              <a:rPr lang="en-US" sz="6000" dirty="0">
                <a:solidFill>
                  <a:prstClr val="black"/>
                </a:solidFill>
              </a:rPr>
              <a:t>?</a:t>
            </a:r>
          </a:p>
          <a:p>
            <a:pPr lvl="0"/>
            <a:endParaRPr lang="en-US" sz="12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Please send an email to:</a:t>
            </a:r>
          </a:p>
          <a:p>
            <a:pPr lvl="0">
              <a:defRPr/>
            </a:pPr>
            <a:endParaRPr lang="en-US" sz="1800" dirty="0">
              <a:solidFill>
                <a:prstClr val="black"/>
              </a:solidFill>
            </a:endParaRPr>
          </a:p>
          <a:p>
            <a:pPr marL="0" lvl="0" indent="0">
              <a:buNone/>
              <a:defRPr/>
            </a:pPr>
            <a:r>
              <a:rPr lang="en-US" dirty="0">
                <a:solidFill>
                  <a:prstClr val="black"/>
                </a:solidFill>
              </a:rPr>
              <a:t>Eric St Germain, BT Coordinator   </a:t>
            </a:r>
            <a:r>
              <a:rPr lang="en-US" dirty="0" smtClean="0">
                <a:solidFill>
                  <a:prstClr val="black"/>
                </a:solidFill>
              </a:rPr>
              <a:t>Larry </a:t>
            </a:r>
            <a:r>
              <a:rPr lang="en-US" dirty="0">
                <a:solidFill>
                  <a:prstClr val="black"/>
                </a:solidFill>
              </a:rPr>
              <a:t>King, PI         Steve York, RO, LSO 	               </a:t>
            </a:r>
            <a:r>
              <a:rPr lang="en-US" dirty="0" smtClean="0">
                <a:solidFill>
                  <a:prstClr val="black"/>
                </a:solidFill>
              </a:rPr>
              <a:t>  </a:t>
            </a:r>
            <a:r>
              <a:rPr lang="en-US" dirty="0">
                <a:solidFill>
                  <a:prstClr val="black"/>
                </a:solidFill>
              </a:rPr>
              <a:t>Kevin Sohner, ARO </a:t>
            </a:r>
            <a:endParaRPr lang="en-US" b="1" dirty="0">
              <a:solidFill>
                <a:prstClr val="black"/>
              </a:solidFill>
            </a:endParaRPr>
          </a:p>
          <a:p>
            <a:pPr marL="0" lvl="0" indent="0">
              <a:buNone/>
              <a:defRPr/>
            </a:pPr>
            <a:r>
              <a:rPr lang="en-US" dirty="0">
                <a:solidFill>
                  <a:prstClr val="black"/>
                </a:solidFill>
              </a:rPr>
              <a:t>Tammy Bannerman, ARO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37250"/>
            <a:ext cx="1054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066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43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i="1" dirty="0" smtClean="0"/>
              <a:t>Bacillus anthracis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050" y="869920"/>
            <a:ext cx="8318500" cy="583568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Infectious Dose</a:t>
            </a:r>
          </a:p>
          <a:p>
            <a:pPr lvl="1"/>
            <a:r>
              <a:rPr lang="en-US" dirty="0" smtClean="0"/>
              <a:t>Lethal dose of spores is 10,000-20,000 spores</a:t>
            </a:r>
          </a:p>
          <a:p>
            <a:r>
              <a:rPr lang="en-US" dirty="0" smtClean="0"/>
              <a:t>Signs and symptoms</a:t>
            </a:r>
          </a:p>
          <a:p>
            <a:pPr lvl="1"/>
            <a:r>
              <a:rPr lang="en-US" dirty="0" smtClean="0"/>
              <a:t>Cutaneous</a:t>
            </a:r>
          </a:p>
          <a:p>
            <a:pPr lvl="2"/>
            <a:r>
              <a:rPr lang="en-US" dirty="0" smtClean="0"/>
              <a:t>Raised itchy bump turns into a fluid-filled vesicle which ruptures to form a painless ulcer with an eschar</a:t>
            </a:r>
          </a:p>
          <a:p>
            <a:pPr lvl="2"/>
            <a:r>
              <a:rPr lang="en-US" dirty="0" smtClean="0"/>
              <a:t>Lymph glands in affected area will swell</a:t>
            </a:r>
          </a:p>
          <a:p>
            <a:pPr lvl="1"/>
            <a:r>
              <a:rPr lang="en-US" dirty="0" smtClean="0"/>
              <a:t>Gastrointestinal (2 types)</a:t>
            </a:r>
          </a:p>
          <a:p>
            <a:pPr lvl="2"/>
            <a:r>
              <a:rPr lang="en-US" dirty="0" smtClean="0"/>
              <a:t>Oropharyngeal</a:t>
            </a:r>
          </a:p>
          <a:p>
            <a:pPr lvl="3"/>
            <a:r>
              <a:rPr lang="en-US" dirty="0" smtClean="0"/>
              <a:t>Edema and swelling in the neck, pharyngitis and fever, necrotic ulcers covered in </a:t>
            </a:r>
            <a:r>
              <a:rPr lang="en-US" dirty="0" err="1" smtClean="0"/>
              <a:t>pseudomembrane</a:t>
            </a:r>
            <a:endParaRPr lang="en-US" dirty="0" smtClean="0"/>
          </a:p>
          <a:p>
            <a:pPr lvl="2"/>
            <a:r>
              <a:rPr lang="en-US" dirty="0" smtClean="0"/>
              <a:t>Intestinal</a:t>
            </a:r>
          </a:p>
          <a:p>
            <a:pPr lvl="3"/>
            <a:r>
              <a:rPr lang="en-US" dirty="0" smtClean="0"/>
              <a:t>Nausea, loss of appetite, vomiting, fever, abdominal pain, vomiting of blood, severe diarrhea and hemorrhagic ascites</a:t>
            </a:r>
          </a:p>
          <a:p>
            <a:pPr lvl="1"/>
            <a:r>
              <a:rPr lang="en-US" dirty="0" smtClean="0"/>
              <a:t>Inhalational</a:t>
            </a:r>
          </a:p>
          <a:p>
            <a:pPr lvl="2"/>
            <a:r>
              <a:rPr lang="en-US" dirty="0" smtClean="0"/>
              <a:t>Fever, malaise, fatigue, nonproductive cough, mild chest discomfort</a:t>
            </a:r>
          </a:p>
          <a:p>
            <a:pPr lvl="2"/>
            <a:r>
              <a:rPr lang="en-US" dirty="0" smtClean="0"/>
              <a:t>Short period of improvement, followed by abrupt development of severe respiratory distress</a:t>
            </a:r>
          </a:p>
          <a:p>
            <a:pPr lvl="2"/>
            <a:r>
              <a:rPr lang="en-US" dirty="0" smtClean="0"/>
              <a:t>Dyspnea, diaphoresis, stridor, cyanosis, widened mediastinum on chest x-ray</a:t>
            </a:r>
          </a:p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Vaccine for military only</a:t>
            </a:r>
          </a:p>
          <a:p>
            <a:pPr lvl="1"/>
            <a:r>
              <a:rPr lang="en-US" dirty="0" smtClean="0"/>
              <a:t>Treatment is available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37250"/>
            <a:ext cx="1054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7289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Autofit/>
          </a:bodyPr>
          <a:lstStyle/>
          <a:p>
            <a:r>
              <a:rPr lang="en-US" sz="3600" b="1" i="1" dirty="0" err="1" smtClean="0"/>
              <a:t>Francisella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tularensis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077200" cy="5715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Infectious Dose</a:t>
            </a:r>
          </a:p>
          <a:p>
            <a:pPr lvl="1"/>
            <a:r>
              <a:rPr lang="en-US" dirty="0" smtClean="0"/>
              <a:t>Low infectious dose, 10-50 cells</a:t>
            </a:r>
          </a:p>
          <a:p>
            <a:r>
              <a:rPr lang="en-US" dirty="0" smtClean="0"/>
              <a:t>Signs and symptoms</a:t>
            </a:r>
          </a:p>
          <a:p>
            <a:pPr lvl="1"/>
            <a:r>
              <a:rPr lang="en-US" dirty="0" err="1" smtClean="0"/>
              <a:t>Ulceroglandular</a:t>
            </a:r>
            <a:endParaRPr lang="en-US" dirty="0" smtClean="0"/>
          </a:p>
          <a:p>
            <a:pPr lvl="2"/>
            <a:r>
              <a:rPr lang="en-US" dirty="0" smtClean="0"/>
              <a:t>Formation of an ulcer at the site of infection followed by swollen and painful lymph glands</a:t>
            </a:r>
          </a:p>
          <a:p>
            <a:pPr lvl="1"/>
            <a:r>
              <a:rPr lang="en-US" dirty="0" smtClean="0"/>
              <a:t>Glandular Infection</a:t>
            </a:r>
          </a:p>
          <a:p>
            <a:pPr lvl="2"/>
            <a:r>
              <a:rPr lang="en-US" dirty="0" smtClean="0"/>
              <a:t>Swollen and painful lymph glands without the development of ulcers</a:t>
            </a:r>
          </a:p>
          <a:p>
            <a:pPr lvl="1"/>
            <a:r>
              <a:rPr lang="en-US" dirty="0" err="1" smtClean="0"/>
              <a:t>Oculoglandular</a:t>
            </a:r>
            <a:endParaRPr lang="en-US" dirty="0" smtClean="0"/>
          </a:p>
          <a:p>
            <a:pPr lvl="2"/>
            <a:r>
              <a:rPr lang="en-US" dirty="0" smtClean="0"/>
              <a:t>Pain, redness, swelling and discharge of the eyes</a:t>
            </a:r>
          </a:p>
          <a:p>
            <a:pPr lvl="1"/>
            <a:r>
              <a:rPr lang="en-US" dirty="0" smtClean="0"/>
              <a:t>Oropharyngeal</a:t>
            </a:r>
          </a:p>
          <a:p>
            <a:pPr lvl="2"/>
            <a:r>
              <a:rPr lang="en-US" dirty="0" smtClean="0"/>
              <a:t>Sore throat, vomiting, diarrhea, and possible swelling of the glands in the neck</a:t>
            </a:r>
          </a:p>
          <a:p>
            <a:pPr lvl="1"/>
            <a:r>
              <a:rPr lang="en-US" dirty="0" smtClean="0"/>
              <a:t>Pneumonic and </a:t>
            </a:r>
            <a:r>
              <a:rPr lang="en-US" dirty="0" err="1" smtClean="0"/>
              <a:t>Typhoidal</a:t>
            </a:r>
            <a:endParaRPr lang="en-US" dirty="0" smtClean="0"/>
          </a:p>
          <a:p>
            <a:pPr lvl="2"/>
            <a:r>
              <a:rPr lang="en-US" dirty="0" smtClean="0"/>
              <a:t>Abrupt onset of fever, chills, headache, muscle aches (</a:t>
            </a:r>
            <a:r>
              <a:rPr lang="en-US" dirty="0" err="1" smtClean="0"/>
              <a:t>predominatley</a:t>
            </a:r>
            <a:r>
              <a:rPr lang="en-US" dirty="0" smtClean="0"/>
              <a:t> lower back), joint pain, dry cough, nasal discharge and progressive weakness</a:t>
            </a:r>
          </a:p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No vaccine</a:t>
            </a:r>
          </a:p>
          <a:p>
            <a:pPr lvl="1"/>
            <a:r>
              <a:rPr lang="en-US" dirty="0" smtClean="0"/>
              <a:t>Treatment is available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37250"/>
            <a:ext cx="1054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167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443" y="152400"/>
            <a:ext cx="8229600" cy="639762"/>
          </a:xfrm>
        </p:spPr>
        <p:txBody>
          <a:bodyPr>
            <a:noAutofit/>
          </a:bodyPr>
          <a:lstStyle/>
          <a:p>
            <a:r>
              <a:rPr lang="en-US" sz="3600" b="1" i="1" dirty="0" smtClean="0"/>
              <a:t>Brucella species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Infectious Dose</a:t>
            </a:r>
          </a:p>
          <a:p>
            <a:pPr lvl="1"/>
            <a:r>
              <a:rPr lang="en-US" sz="2400" dirty="0" smtClean="0"/>
              <a:t>Low infectious dose, 10-100 organisms</a:t>
            </a:r>
          </a:p>
          <a:p>
            <a:r>
              <a:rPr lang="en-US" sz="2800" dirty="0" smtClean="0"/>
              <a:t>Signs and symptoms</a:t>
            </a:r>
          </a:p>
          <a:p>
            <a:pPr lvl="1"/>
            <a:r>
              <a:rPr lang="en-US" sz="2400" dirty="0" smtClean="0"/>
              <a:t>Acute disease is characterized by fever (usually at night), profuse sweating, malaise, headache, muscle pain, and usually back pain.</a:t>
            </a:r>
          </a:p>
          <a:p>
            <a:pPr lvl="1"/>
            <a:r>
              <a:rPr lang="en-US" sz="2400" dirty="0" smtClean="0"/>
              <a:t>Chronic disease is characterized by chronic fatigue, depression, ocular damage and spondylitis.</a:t>
            </a:r>
          </a:p>
          <a:p>
            <a:r>
              <a:rPr lang="en-US" sz="2800" dirty="0" smtClean="0"/>
              <a:t>Treatment</a:t>
            </a:r>
          </a:p>
          <a:p>
            <a:pPr lvl="1"/>
            <a:r>
              <a:rPr lang="en-US" sz="2400" dirty="0" smtClean="0"/>
              <a:t>No human vaccine available</a:t>
            </a:r>
          </a:p>
          <a:p>
            <a:pPr lvl="1"/>
            <a:r>
              <a:rPr lang="en-US" sz="2400" dirty="0" smtClean="0"/>
              <a:t>Treatment is available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37250"/>
            <a:ext cx="1054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3941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i="1" dirty="0" smtClean="0"/>
              <a:t>Yersinia </a:t>
            </a:r>
            <a:r>
              <a:rPr lang="en-US" sz="3600" b="1" i="1" dirty="0" err="1" smtClean="0"/>
              <a:t>pestis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8001000" cy="5943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Infectious Dose</a:t>
            </a:r>
          </a:p>
          <a:p>
            <a:pPr lvl="1"/>
            <a:r>
              <a:rPr lang="en-US" dirty="0" smtClean="0"/>
              <a:t>Low infectious dose</a:t>
            </a:r>
          </a:p>
          <a:p>
            <a:r>
              <a:rPr lang="en-US" dirty="0" smtClean="0"/>
              <a:t>Signs and symptoms</a:t>
            </a:r>
          </a:p>
          <a:p>
            <a:pPr lvl="1"/>
            <a:r>
              <a:rPr lang="en-US" dirty="0" smtClean="0"/>
              <a:t>Bubonic </a:t>
            </a:r>
          </a:p>
          <a:p>
            <a:pPr lvl="2"/>
            <a:r>
              <a:rPr lang="en-US" dirty="0" smtClean="0"/>
              <a:t>Sudden onset of fever, headache, chills, weakness and one or more swollen, tender and painful lymph nodes</a:t>
            </a:r>
          </a:p>
          <a:p>
            <a:pPr lvl="1"/>
            <a:r>
              <a:rPr lang="en-US" dirty="0" smtClean="0"/>
              <a:t>Septicemic</a:t>
            </a:r>
          </a:p>
          <a:p>
            <a:pPr lvl="2"/>
            <a:r>
              <a:rPr lang="en-US" dirty="0" smtClean="0"/>
              <a:t>Fever, chills, extreme weakness, abdominal pain ,shock, and possible bleeding into the skin and other organs.</a:t>
            </a:r>
          </a:p>
          <a:p>
            <a:pPr lvl="2"/>
            <a:r>
              <a:rPr lang="en-US" dirty="0" smtClean="0"/>
              <a:t>Skin and other tissues may turn black and die, especially on fingers, toes and the nose</a:t>
            </a:r>
          </a:p>
          <a:p>
            <a:pPr lvl="1"/>
            <a:r>
              <a:rPr lang="en-US" dirty="0" smtClean="0"/>
              <a:t>Pneumonic</a:t>
            </a:r>
          </a:p>
          <a:p>
            <a:pPr lvl="2"/>
            <a:r>
              <a:rPr lang="en-US" dirty="0" smtClean="0"/>
              <a:t>Fever headache, weakness, and a rapidly developing pneumonia with shortness of breath, chest pain, cough and sometimes bloody or watery mucous</a:t>
            </a:r>
          </a:p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No vaccine</a:t>
            </a:r>
          </a:p>
          <a:p>
            <a:pPr lvl="1"/>
            <a:r>
              <a:rPr lang="en-US" dirty="0" smtClean="0"/>
              <a:t>Treatment is available</a:t>
            </a:r>
          </a:p>
          <a:p>
            <a:pPr lvl="2"/>
            <a:r>
              <a:rPr lang="en-US" dirty="0" smtClean="0"/>
              <a:t>Early treatment of pneumonic plague is essential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37250"/>
            <a:ext cx="1054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535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b="1" i="1" dirty="0" err="1" smtClean="0"/>
              <a:t>Burkholderia</a:t>
            </a:r>
            <a:r>
              <a:rPr lang="en-US" sz="3600" b="1" i="1" dirty="0" smtClean="0"/>
              <a:t> mallei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Infectious Dose</a:t>
            </a:r>
          </a:p>
          <a:p>
            <a:pPr lvl="1"/>
            <a:r>
              <a:rPr lang="en-US" dirty="0" smtClean="0"/>
              <a:t>Unknown</a:t>
            </a:r>
          </a:p>
          <a:p>
            <a:r>
              <a:rPr lang="en-US" dirty="0" smtClean="0"/>
              <a:t>Signs and symptoms - </a:t>
            </a:r>
            <a:r>
              <a:rPr lang="en-US" dirty="0" err="1" smtClean="0"/>
              <a:t>Glanders</a:t>
            </a:r>
            <a:endParaRPr lang="en-US" dirty="0" smtClean="0"/>
          </a:p>
          <a:p>
            <a:pPr lvl="1"/>
            <a:r>
              <a:rPr lang="en-US" dirty="0" smtClean="0"/>
              <a:t>Fever with chills and sweating</a:t>
            </a:r>
          </a:p>
          <a:p>
            <a:pPr lvl="1"/>
            <a:r>
              <a:rPr lang="en-US" dirty="0" smtClean="0"/>
              <a:t>Muscle aches and tightness</a:t>
            </a:r>
          </a:p>
          <a:p>
            <a:pPr lvl="1"/>
            <a:r>
              <a:rPr lang="en-US" dirty="0" smtClean="0"/>
              <a:t>Chest pains</a:t>
            </a:r>
          </a:p>
          <a:p>
            <a:pPr lvl="1"/>
            <a:r>
              <a:rPr lang="en-US" dirty="0" smtClean="0"/>
              <a:t>Headache</a:t>
            </a:r>
          </a:p>
          <a:p>
            <a:pPr lvl="1"/>
            <a:r>
              <a:rPr lang="en-US" dirty="0" smtClean="0"/>
              <a:t>Nasal discharge</a:t>
            </a:r>
          </a:p>
          <a:p>
            <a:pPr lvl="1"/>
            <a:r>
              <a:rPr lang="en-US" dirty="0" smtClean="0"/>
              <a:t>Light sensitivity</a:t>
            </a:r>
          </a:p>
          <a:p>
            <a:pPr lvl="1"/>
            <a:r>
              <a:rPr lang="en-US" dirty="0" smtClean="0"/>
              <a:t>4 types of infection</a:t>
            </a:r>
          </a:p>
          <a:p>
            <a:pPr lvl="2"/>
            <a:r>
              <a:rPr lang="en-US" dirty="0" smtClean="0"/>
              <a:t>Localized, pulmonary, bloodstream and chronic</a:t>
            </a:r>
          </a:p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No vaccine</a:t>
            </a:r>
          </a:p>
          <a:p>
            <a:pPr lvl="1"/>
            <a:r>
              <a:rPr lang="en-US" dirty="0" smtClean="0"/>
              <a:t>Treatment is available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37250"/>
            <a:ext cx="1054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5192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b="1" i="1" dirty="0" err="1" smtClean="0"/>
              <a:t>Burkholderia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pseudomallei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Infectious Dose</a:t>
            </a:r>
          </a:p>
          <a:p>
            <a:pPr lvl="1"/>
            <a:r>
              <a:rPr lang="en-US" dirty="0" smtClean="0"/>
              <a:t>Unknown</a:t>
            </a:r>
          </a:p>
          <a:p>
            <a:r>
              <a:rPr lang="en-US" dirty="0" smtClean="0"/>
              <a:t>Signs and symptoms – </a:t>
            </a:r>
            <a:r>
              <a:rPr lang="en-US" dirty="0" err="1" smtClean="0"/>
              <a:t>Meliodosis</a:t>
            </a:r>
            <a:r>
              <a:rPr lang="en-US" dirty="0" smtClean="0"/>
              <a:t> (‘The Great Imitator’)</a:t>
            </a:r>
          </a:p>
          <a:p>
            <a:pPr lvl="1"/>
            <a:r>
              <a:rPr lang="en-US" dirty="0" smtClean="0"/>
              <a:t>Acute localized infections</a:t>
            </a:r>
          </a:p>
          <a:p>
            <a:pPr lvl="2"/>
            <a:r>
              <a:rPr lang="en-US" dirty="0" smtClean="0"/>
              <a:t>Gray or white, firm nodules or ulcers</a:t>
            </a:r>
          </a:p>
          <a:p>
            <a:pPr lvl="1"/>
            <a:r>
              <a:rPr lang="en-US" dirty="0" smtClean="0"/>
              <a:t>Pulmonary disease</a:t>
            </a:r>
          </a:p>
          <a:p>
            <a:pPr lvl="2"/>
            <a:r>
              <a:rPr lang="en-US" dirty="0" smtClean="0"/>
              <a:t>Fever, coughing, pleuritic chest pain, severe weight loss</a:t>
            </a:r>
          </a:p>
          <a:p>
            <a:pPr lvl="1"/>
            <a:r>
              <a:rPr lang="en-US" dirty="0" err="1" smtClean="0"/>
              <a:t>Septicimia</a:t>
            </a:r>
            <a:endParaRPr lang="en-US" dirty="0" smtClean="0"/>
          </a:p>
          <a:p>
            <a:pPr lvl="2"/>
            <a:r>
              <a:rPr lang="en-US" dirty="0" smtClean="0"/>
              <a:t>Fever, severe headache, disorientation, pharyngitis, upper abdominal pain, diarrhea, jaundice, muscle tenderness</a:t>
            </a:r>
          </a:p>
          <a:p>
            <a:pPr lvl="1"/>
            <a:r>
              <a:rPr lang="en-US" dirty="0" smtClean="0"/>
              <a:t>Chronic </a:t>
            </a:r>
            <a:r>
              <a:rPr lang="en-US" dirty="0" err="1" smtClean="0"/>
              <a:t>meliodosis</a:t>
            </a:r>
            <a:endParaRPr lang="en-US" dirty="0" smtClean="0"/>
          </a:p>
          <a:p>
            <a:pPr lvl="2"/>
            <a:r>
              <a:rPr lang="en-US" dirty="0" smtClean="0"/>
              <a:t>Abscesses and </a:t>
            </a:r>
            <a:r>
              <a:rPr lang="en-US" dirty="0" err="1" smtClean="0"/>
              <a:t>suppurative</a:t>
            </a:r>
            <a:r>
              <a:rPr lang="en-US" dirty="0" smtClean="0"/>
              <a:t> lesions which occur in a variety of organs</a:t>
            </a:r>
          </a:p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No vaccine</a:t>
            </a:r>
          </a:p>
          <a:p>
            <a:pPr lvl="1"/>
            <a:r>
              <a:rPr lang="en-US" dirty="0" smtClean="0"/>
              <a:t>Treatment is available</a:t>
            </a:r>
          </a:p>
          <a:p>
            <a:pPr lvl="1"/>
            <a:r>
              <a:rPr lang="en-US" dirty="0" smtClean="0"/>
              <a:t>Infected patients can remain asymptomatic for years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37250"/>
            <a:ext cx="1054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1999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b="1" i="1" dirty="0" smtClean="0"/>
              <a:t>Smallpox (</a:t>
            </a:r>
            <a:r>
              <a:rPr lang="en-US" sz="3600" b="1" i="1" dirty="0" err="1" smtClean="0"/>
              <a:t>Variola</a:t>
            </a:r>
            <a:r>
              <a:rPr lang="en-US" sz="3600" b="1" i="1" dirty="0" smtClean="0"/>
              <a:t> Virus)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Infectious Dose</a:t>
            </a:r>
          </a:p>
          <a:p>
            <a:pPr lvl="1"/>
            <a:r>
              <a:rPr lang="en-US" dirty="0" smtClean="0"/>
              <a:t>Unknown</a:t>
            </a:r>
          </a:p>
          <a:p>
            <a:r>
              <a:rPr lang="en-US" dirty="0" smtClean="0"/>
              <a:t>Signs and symptoms</a:t>
            </a:r>
          </a:p>
          <a:p>
            <a:pPr lvl="1"/>
            <a:r>
              <a:rPr lang="en-US" dirty="0" smtClean="0"/>
              <a:t>Fever, malaise, headache, backache, 2-3 days later feel better, then the rash appears starting on the face, hands, and forearms progressing to the trunk</a:t>
            </a:r>
          </a:p>
          <a:p>
            <a:pPr lvl="1"/>
            <a:r>
              <a:rPr lang="en-US" dirty="0" smtClean="0"/>
              <a:t>Rash progresses from macules to papules to vesicles to pustules</a:t>
            </a:r>
          </a:p>
          <a:p>
            <a:pPr lvl="1"/>
            <a:r>
              <a:rPr lang="en-US" dirty="0" smtClean="0"/>
              <a:t>Scabs separate around day 19 after eruption</a:t>
            </a:r>
          </a:p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Vaccine is available</a:t>
            </a:r>
          </a:p>
          <a:p>
            <a:pPr lvl="1"/>
            <a:r>
              <a:rPr lang="en-US" dirty="0" smtClean="0"/>
              <a:t>No antivirals but treatment with supportive care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37250"/>
            <a:ext cx="1054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564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b="1" i="1" dirty="0" err="1" smtClean="0"/>
              <a:t>Ricinus</a:t>
            </a:r>
            <a:r>
              <a:rPr lang="en-US" sz="3600" b="1" i="1" dirty="0" smtClean="0"/>
              <a:t> </a:t>
            </a:r>
            <a:r>
              <a:rPr lang="en-US" sz="3600" b="1" i="1" dirty="0" err="1" smtClean="0"/>
              <a:t>communis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Infectious Dose</a:t>
            </a:r>
          </a:p>
          <a:p>
            <a:pPr lvl="1"/>
            <a:r>
              <a:rPr lang="en-US" dirty="0" smtClean="0"/>
              <a:t>Human lethal dose has not been established rigorously</a:t>
            </a:r>
          </a:p>
          <a:p>
            <a:r>
              <a:rPr lang="en-US" dirty="0" smtClean="0"/>
              <a:t>Signs and symptoms</a:t>
            </a:r>
          </a:p>
          <a:p>
            <a:pPr lvl="1"/>
            <a:r>
              <a:rPr lang="en-US" dirty="0" smtClean="0"/>
              <a:t>Inhalation</a:t>
            </a:r>
          </a:p>
          <a:p>
            <a:pPr lvl="2"/>
            <a:r>
              <a:rPr lang="en-US" dirty="0" smtClean="0"/>
              <a:t>Respiratory distress, fever, cough, nausea, tightness in chest, heavy sweating and pulmonary edema.</a:t>
            </a:r>
          </a:p>
          <a:p>
            <a:pPr lvl="1"/>
            <a:r>
              <a:rPr lang="en-US" dirty="0" smtClean="0"/>
              <a:t>Ingestion</a:t>
            </a:r>
          </a:p>
          <a:p>
            <a:pPr lvl="2"/>
            <a:r>
              <a:rPr lang="en-US" dirty="0" smtClean="0"/>
              <a:t>Bloody vomiting and diarrhea, severe dehydration, seizures, blood in the urine</a:t>
            </a:r>
          </a:p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No vaccine is available</a:t>
            </a:r>
          </a:p>
          <a:p>
            <a:pPr lvl="1"/>
            <a:r>
              <a:rPr lang="en-US" dirty="0" smtClean="0"/>
              <a:t>No antidote only supportive medical care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37250"/>
            <a:ext cx="10541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0800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2427</TotalTime>
  <Words>895</Words>
  <Application>Microsoft Office PowerPoint</Application>
  <PresentationFormat>On-screen Show (4:3)</PresentationFormat>
  <Paragraphs>154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Exposure Risks and Recognition  of Illnesses associated with  Select Agents</vt:lpstr>
      <vt:lpstr>Bacillus anthracis</vt:lpstr>
      <vt:lpstr>Francisella tularensis</vt:lpstr>
      <vt:lpstr>Brucella species</vt:lpstr>
      <vt:lpstr>Yersinia pestis</vt:lpstr>
      <vt:lpstr>Burkholderia mallei</vt:lpstr>
      <vt:lpstr>Burkholderia pseudomallei</vt:lpstr>
      <vt:lpstr>Smallpox (Variola Virus)</vt:lpstr>
      <vt:lpstr>Ricinus communis</vt:lpstr>
      <vt:lpstr>Mycobacterium tuberculosis</vt:lpstr>
      <vt:lpstr>Chikungunya Virus</vt:lpstr>
      <vt:lpstr>Ebola Virus</vt:lpstr>
      <vt:lpstr>Exposure Risks and Recognition of  Illnesses associated with Select Agents</vt:lpstr>
    </vt:vector>
  </TitlesOfParts>
  <Company>Ohio Department of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Exposure Risks and Recognition of Illnesses associated with Select Agents</dc:title>
  <dc:creator>karen.baransi</dc:creator>
  <cp:lastModifiedBy>Eric St Germain</cp:lastModifiedBy>
  <cp:revision>28</cp:revision>
  <dcterms:created xsi:type="dcterms:W3CDTF">2016-03-18T18:52:30Z</dcterms:created>
  <dcterms:modified xsi:type="dcterms:W3CDTF">2016-10-07T13:24:10Z</dcterms:modified>
</cp:coreProperties>
</file>