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1" r:id="rId4"/>
    <p:sldId id="266" r:id="rId5"/>
    <p:sldId id="267" r:id="rId6"/>
    <p:sldId id="268" r:id="rId7"/>
    <p:sldId id="265" r:id="rId8"/>
    <p:sldId id="263" r:id="rId9"/>
    <p:sldId id="269" r:id="rId10"/>
    <p:sldId id="26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FB8E10-4D0F-4FD5-A3C2-3BFFEBCCCE27}"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BB3DA-4859-4F4E-A860-FEB9169B7E46}" type="slidenum">
              <a:rPr lang="en-US" smtClean="0"/>
              <a:t>‹#›</a:t>
            </a:fld>
            <a:endParaRPr lang="en-US"/>
          </a:p>
        </p:txBody>
      </p:sp>
    </p:spTree>
    <p:extLst>
      <p:ext uri="{BB962C8B-B14F-4D97-AF65-F5344CB8AC3E}">
        <p14:creationId xmlns:p14="http://schemas.microsoft.com/office/powerpoint/2010/main" val="2874423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FB8E10-4D0F-4FD5-A3C2-3BFFEBCCCE27}"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BB3DA-4859-4F4E-A860-FEB9169B7E46}" type="slidenum">
              <a:rPr lang="en-US" smtClean="0"/>
              <a:t>‹#›</a:t>
            </a:fld>
            <a:endParaRPr lang="en-US"/>
          </a:p>
        </p:txBody>
      </p:sp>
    </p:spTree>
    <p:extLst>
      <p:ext uri="{BB962C8B-B14F-4D97-AF65-F5344CB8AC3E}">
        <p14:creationId xmlns:p14="http://schemas.microsoft.com/office/powerpoint/2010/main" val="2020025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FB8E10-4D0F-4FD5-A3C2-3BFFEBCCCE27}"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BB3DA-4859-4F4E-A860-FEB9169B7E46}" type="slidenum">
              <a:rPr lang="en-US" smtClean="0"/>
              <a:t>‹#›</a:t>
            </a:fld>
            <a:endParaRPr lang="en-US"/>
          </a:p>
        </p:txBody>
      </p:sp>
    </p:spTree>
    <p:extLst>
      <p:ext uri="{BB962C8B-B14F-4D97-AF65-F5344CB8AC3E}">
        <p14:creationId xmlns:p14="http://schemas.microsoft.com/office/powerpoint/2010/main" val="3890786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FB8E10-4D0F-4FD5-A3C2-3BFFEBCCCE27}"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BB3DA-4859-4F4E-A860-FEB9169B7E46}" type="slidenum">
              <a:rPr lang="en-US" smtClean="0"/>
              <a:t>‹#›</a:t>
            </a:fld>
            <a:endParaRPr lang="en-US"/>
          </a:p>
        </p:txBody>
      </p:sp>
    </p:spTree>
    <p:extLst>
      <p:ext uri="{BB962C8B-B14F-4D97-AF65-F5344CB8AC3E}">
        <p14:creationId xmlns:p14="http://schemas.microsoft.com/office/powerpoint/2010/main" val="1240526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FB8E10-4D0F-4FD5-A3C2-3BFFEBCCCE27}"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BB3DA-4859-4F4E-A860-FEB9169B7E46}" type="slidenum">
              <a:rPr lang="en-US" smtClean="0"/>
              <a:t>‹#›</a:t>
            </a:fld>
            <a:endParaRPr lang="en-US"/>
          </a:p>
        </p:txBody>
      </p:sp>
    </p:spTree>
    <p:extLst>
      <p:ext uri="{BB962C8B-B14F-4D97-AF65-F5344CB8AC3E}">
        <p14:creationId xmlns:p14="http://schemas.microsoft.com/office/powerpoint/2010/main" val="117756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FB8E10-4D0F-4FD5-A3C2-3BFFEBCCCE27}"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ABB3DA-4859-4F4E-A860-FEB9169B7E46}" type="slidenum">
              <a:rPr lang="en-US" smtClean="0"/>
              <a:t>‹#›</a:t>
            </a:fld>
            <a:endParaRPr lang="en-US"/>
          </a:p>
        </p:txBody>
      </p:sp>
    </p:spTree>
    <p:extLst>
      <p:ext uri="{BB962C8B-B14F-4D97-AF65-F5344CB8AC3E}">
        <p14:creationId xmlns:p14="http://schemas.microsoft.com/office/powerpoint/2010/main" val="3718627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FB8E10-4D0F-4FD5-A3C2-3BFFEBCCCE27}" type="datetimeFigureOut">
              <a:rPr lang="en-US" smtClean="0"/>
              <a:t>12/11/2018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ABB3DA-4859-4F4E-A860-FEB9169B7E46}" type="slidenum">
              <a:rPr lang="en-US" smtClean="0"/>
              <a:t>‹#›</a:t>
            </a:fld>
            <a:endParaRPr lang="en-US"/>
          </a:p>
        </p:txBody>
      </p:sp>
    </p:spTree>
    <p:extLst>
      <p:ext uri="{BB962C8B-B14F-4D97-AF65-F5344CB8AC3E}">
        <p14:creationId xmlns:p14="http://schemas.microsoft.com/office/powerpoint/2010/main" val="3282471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FB8E10-4D0F-4FD5-A3C2-3BFFEBCCCE27}" type="datetimeFigureOut">
              <a:rPr lang="en-US" smtClean="0"/>
              <a:t>12/11/2018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ABB3DA-4859-4F4E-A860-FEB9169B7E46}" type="slidenum">
              <a:rPr lang="en-US" smtClean="0"/>
              <a:t>‹#›</a:t>
            </a:fld>
            <a:endParaRPr lang="en-US"/>
          </a:p>
        </p:txBody>
      </p:sp>
    </p:spTree>
    <p:extLst>
      <p:ext uri="{BB962C8B-B14F-4D97-AF65-F5344CB8AC3E}">
        <p14:creationId xmlns:p14="http://schemas.microsoft.com/office/powerpoint/2010/main" val="3130070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FB8E10-4D0F-4FD5-A3C2-3BFFEBCCCE27}" type="datetimeFigureOut">
              <a:rPr lang="en-US" smtClean="0"/>
              <a:t>12/11/2018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ABB3DA-4859-4F4E-A860-FEB9169B7E46}" type="slidenum">
              <a:rPr lang="en-US" smtClean="0"/>
              <a:t>‹#›</a:t>
            </a:fld>
            <a:endParaRPr lang="en-US"/>
          </a:p>
        </p:txBody>
      </p:sp>
    </p:spTree>
    <p:extLst>
      <p:ext uri="{BB962C8B-B14F-4D97-AF65-F5344CB8AC3E}">
        <p14:creationId xmlns:p14="http://schemas.microsoft.com/office/powerpoint/2010/main" val="1772944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FB8E10-4D0F-4FD5-A3C2-3BFFEBCCCE27}"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ABB3DA-4859-4F4E-A860-FEB9169B7E46}" type="slidenum">
              <a:rPr lang="en-US" smtClean="0"/>
              <a:t>‹#›</a:t>
            </a:fld>
            <a:endParaRPr lang="en-US"/>
          </a:p>
        </p:txBody>
      </p:sp>
    </p:spTree>
    <p:extLst>
      <p:ext uri="{BB962C8B-B14F-4D97-AF65-F5344CB8AC3E}">
        <p14:creationId xmlns:p14="http://schemas.microsoft.com/office/powerpoint/2010/main" val="2414918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FB8E10-4D0F-4FD5-A3C2-3BFFEBCCCE27}"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ABB3DA-4859-4F4E-A860-FEB9169B7E46}" type="slidenum">
              <a:rPr lang="en-US" smtClean="0"/>
              <a:t>‹#›</a:t>
            </a:fld>
            <a:endParaRPr lang="en-US"/>
          </a:p>
        </p:txBody>
      </p:sp>
    </p:spTree>
    <p:extLst>
      <p:ext uri="{BB962C8B-B14F-4D97-AF65-F5344CB8AC3E}">
        <p14:creationId xmlns:p14="http://schemas.microsoft.com/office/powerpoint/2010/main" val="1095487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0"/>
              </a:schemeClr>
            </a:gs>
            <a:gs pos="4000">
              <a:schemeClr val="accent1">
                <a:lumMod val="75000"/>
              </a:schemeClr>
            </a:gs>
            <a:gs pos="23000">
              <a:schemeClr val="accent1">
                <a:lumMod val="40000"/>
                <a:lumOff val="60000"/>
              </a:schemeClr>
            </a:gs>
            <a:gs pos="43000">
              <a:schemeClr val="accent1">
                <a:lumMod val="20000"/>
                <a:lumOff val="80000"/>
              </a:schemeClr>
            </a:gs>
            <a:gs pos="57000">
              <a:srgbClr val="FFFFFF"/>
            </a:gs>
            <a:gs pos="70000">
              <a:schemeClr val="accent6">
                <a:lumMod val="40000"/>
                <a:lumOff val="60000"/>
              </a:schemeClr>
            </a:gs>
            <a:gs pos="98000">
              <a:schemeClr val="accent6">
                <a:lumMod val="75000"/>
              </a:schemeClr>
            </a:gs>
            <a:gs pos="79000">
              <a:schemeClr val="accent6">
                <a:lumMod val="60000"/>
                <a:lumOff val="40000"/>
              </a:schemeClr>
            </a:gs>
            <a:gs pos="100000">
              <a:srgbClr val="EBDAD4"/>
            </a:gs>
            <a:gs pos="100000">
              <a:srgbClr val="55261C"/>
            </a:gs>
          </a:gsLst>
          <a:path path="circle">
            <a:fillToRect l="100000" t="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B8E10-4D0F-4FD5-A3C2-3BFFEBCCCE27}" type="datetimeFigureOut">
              <a:rPr lang="en-US" smtClean="0"/>
              <a:t>12/11/2018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ABB3DA-4859-4F4E-A860-FEB9169B7E46}" type="slidenum">
              <a:rPr lang="en-US" smtClean="0"/>
              <a:t>‹#›</a:t>
            </a:fld>
            <a:endParaRPr lang="en-US"/>
          </a:p>
        </p:txBody>
      </p:sp>
    </p:spTree>
    <p:extLst>
      <p:ext uri="{BB962C8B-B14F-4D97-AF65-F5344CB8AC3E}">
        <p14:creationId xmlns:p14="http://schemas.microsoft.com/office/powerpoint/2010/main" val="3728704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828800"/>
            <a:ext cx="8915400" cy="2438400"/>
          </a:xfrm>
        </p:spPr>
        <p:txBody>
          <a:bodyPr>
            <a:normAutofit/>
          </a:bodyPr>
          <a:lstStyle/>
          <a:p>
            <a:r>
              <a:rPr lang="en-US" sz="4000" b="1" dirty="0"/>
              <a:t>Entering/Exiting the BSL III with</a:t>
            </a:r>
            <a:br>
              <a:rPr lang="en-US" sz="4000" b="1" dirty="0"/>
            </a:br>
            <a:r>
              <a:rPr lang="en-US" sz="4000" b="1" dirty="0"/>
              <a:t>Maximum Personal Protective Equipment</a:t>
            </a:r>
            <a:br>
              <a:rPr lang="en-US" sz="4900" dirty="0"/>
            </a:br>
            <a:r>
              <a:rPr lang="en-US" sz="3200" dirty="0"/>
              <a:t>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37250"/>
            <a:ext cx="105410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ubtitle 6">
            <a:extLst>
              <a:ext uri="{FF2B5EF4-FFF2-40B4-BE49-F238E27FC236}">
                <a16:creationId xmlns:a16="http://schemas.microsoft.com/office/drawing/2014/main" id="{367F0886-06E6-47BA-9092-3948AF89B4D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39446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08038"/>
          </a:xfrm>
        </p:spPr>
        <p:txBody>
          <a:bodyPr>
            <a:normAutofit/>
          </a:bodyPr>
          <a:lstStyle/>
          <a:p>
            <a:r>
              <a:rPr lang="en-US" sz="4000" b="1" dirty="0"/>
              <a:t>BSL III Entry/Exit with maximum PPE </a:t>
            </a:r>
          </a:p>
        </p:txBody>
      </p:sp>
      <p:sp>
        <p:nvSpPr>
          <p:cNvPr id="3" name="Content Placeholder 2"/>
          <p:cNvSpPr>
            <a:spLocks noGrp="1"/>
          </p:cNvSpPr>
          <p:nvPr>
            <p:ph idx="1"/>
          </p:nvPr>
        </p:nvSpPr>
        <p:spPr>
          <a:xfrm>
            <a:off x="457200" y="914399"/>
            <a:ext cx="8305800" cy="5483225"/>
          </a:xfrm>
        </p:spPr>
        <p:txBody>
          <a:bodyPr>
            <a:normAutofit/>
          </a:bodyPr>
          <a:lstStyle/>
          <a:p>
            <a:pPr marL="0" indent="0" algn="ctr">
              <a:buNone/>
            </a:pPr>
            <a:endParaRPr lang="en-US" sz="2800" dirty="0"/>
          </a:p>
          <a:p>
            <a:pPr marL="0" indent="0" algn="ctr">
              <a:buNone/>
            </a:pPr>
            <a:r>
              <a:rPr lang="en-US" sz="2800" dirty="0"/>
              <a:t>Please take the quiz online: Passing grade is 80%</a:t>
            </a:r>
          </a:p>
          <a:p>
            <a:pPr marL="0" indent="0" algn="ctr">
              <a:buNone/>
            </a:pPr>
            <a:endParaRPr lang="en-US" sz="900" dirty="0"/>
          </a:p>
          <a:p>
            <a:pPr marL="0" indent="0" algn="ctr">
              <a:buNone/>
            </a:pPr>
            <a:r>
              <a:rPr lang="en-US" sz="6000" dirty="0"/>
              <a:t>Questions</a:t>
            </a:r>
            <a:r>
              <a:rPr lang="en-US" sz="5400" dirty="0"/>
              <a:t>?</a:t>
            </a:r>
          </a:p>
          <a:p>
            <a:endParaRPr lang="en-US" sz="1100" dirty="0"/>
          </a:p>
          <a:p>
            <a:pPr marL="0" indent="0">
              <a:buNone/>
            </a:pPr>
            <a:r>
              <a:rPr lang="en-US" sz="2800" dirty="0"/>
              <a:t>Please send an email to:</a:t>
            </a:r>
          </a:p>
          <a:p>
            <a:pPr>
              <a:defRPr/>
            </a:pPr>
            <a:endParaRPr lang="en-US" sz="1600" dirty="0"/>
          </a:p>
          <a:p>
            <a:pPr marL="0" indent="0">
              <a:buNone/>
              <a:defRPr/>
            </a:pPr>
            <a:r>
              <a:rPr lang="en-US" sz="2800" dirty="0"/>
              <a:t>Eric St Germain, BT Coordinator          Larry King, PI         Steve York, RO, LSO 	                     Kevin Sohner, ARO </a:t>
            </a:r>
            <a:endParaRPr lang="en-US" sz="2800" b="1" dirty="0"/>
          </a:p>
          <a:p>
            <a:pPr marL="0" indent="0">
              <a:buNone/>
              <a:defRPr/>
            </a:pPr>
            <a:r>
              <a:rPr lang="en-US" sz="2800" dirty="0"/>
              <a:t>Tammy Bannerman, ARO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37250"/>
            <a:ext cx="105410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4075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08038"/>
          </a:xfrm>
        </p:spPr>
        <p:txBody>
          <a:bodyPr>
            <a:normAutofit/>
          </a:bodyPr>
          <a:lstStyle/>
          <a:p>
            <a:r>
              <a:rPr lang="en-US" sz="4000" b="1" dirty="0"/>
              <a:t>Entering the BSL III room 104 </a:t>
            </a:r>
          </a:p>
        </p:txBody>
      </p:sp>
      <p:sp>
        <p:nvSpPr>
          <p:cNvPr id="3" name="Content Placeholder 2"/>
          <p:cNvSpPr>
            <a:spLocks noGrp="1"/>
          </p:cNvSpPr>
          <p:nvPr>
            <p:ph idx="1"/>
          </p:nvPr>
        </p:nvSpPr>
        <p:spPr>
          <a:xfrm>
            <a:off x="457200" y="914400"/>
            <a:ext cx="8229600" cy="5638800"/>
          </a:xfrm>
        </p:spPr>
        <p:txBody>
          <a:bodyPr/>
          <a:lstStyle/>
          <a:p>
            <a:r>
              <a:rPr lang="en-US" sz="3000" dirty="0"/>
              <a:t>Scan your ID badge to enter room 103</a:t>
            </a:r>
          </a:p>
          <a:p>
            <a:r>
              <a:rPr lang="en-US" sz="3000" dirty="0"/>
              <a:t>Sign into the ‘BSL3 Suite Activity Log’ located outside of the door to room 104</a:t>
            </a:r>
          </a:p>
          <a:p>
            <a:pPr lvl="1"/>
            <a:r>
              <a:rPr lang="en-US" dirty="0"/>
              <a:t>Record date, time in, name and check off the box for ‘work with infectious agent or material’</a:t>
            </a:r>
          </a:p>
          <a:p>
            <a:pPr lvl="2"/>
            <a:endParaRPr lang="en-US" dirty="0"/>
          </a:p>
          <a:p>
            <a:pPr lvl="2"/>
            <a:endParaRPr lang="en-US" dirty="0"/>
          </a:p>
          <a:p>
            <a:pPr lvl="2"/>
            <a:endParaRPr lang="en-US" dirty="0"/>
          </a:p>
          <a:p>
            <a:pPr lvl="2"/>
            <a:endParaRPr lang="en-US" dirty="0"/>
          </a:p>
          <a:p>
            <a:pPr lvl="1"/>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5937250"/>
            <a:ext cx="105410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450" y="3827463"/>
            <a:ext cx="7778750" cy="226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3668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08038"/>
          </a:xfrm>
        </p:spPr>
        <p:txBody>
          <a:bodyPr>
            <a:normAutofit/>
          </a:bodyPr>
          <a:lstStyle/>
          <a:p>
            <a:r>
              <a:rPr lang="en-US" sz="4000" b="1" dirty="0"/>
              <a:t>Entering the BSL III room 104 </a:t>
            </a:r>
            <a:endParaRPr lang="en-US" sz="4000" dirty="0"/>
          </a:p>
        </p:txBody>
      </p:sp>
      <p:sp>
        <p:nvSpPr>
          <p:cNvPr id="3" name="Content Placeholder 2"/>
          <p:cNvSpPr>
            <a:spLocks noGrp="1"/>
          </p:cNvSpPr>
          <p:nvPr>
            <p:ph idx="1"/>
          </p:nvPr>
        </p:nvSpPr>
        <p:spPr>
          <a:xfrm>
            <a:off x="457200" y="914400"/>
            <a:ext cx="4800600" cy="5715000"/>
          </a:xfrm>
        </p:spPr>
        <p:txBody>
          <a:bodyPr>
            <a:normAutofit/>
          </a:bodyPr>
          <a:lstStyle/>
          <a:p>
            <a:r>
              <a:rPr lang="en-US" sz="3000" dirty="0"/>
              <a:t>Scan your ID badge to enter room 104</a:t>
            </a:r>
          </a:p>
          <a:p>
            <a:endParaRPr lang="en-US" sz="3000" dirty="0"/>
          </a:p>
          <a:p>
            <a:r>
              <a:rPr lang="en-US" sz="3000" dirty="0"/>
              <a:t>PPE Required to enter the BSL III     </a:t>
            </a:r>
          </a:p>
          <a:p>
            <a:pPr lvl="1"/>
            <a:r>
              <a:rPr lang="en-US" dirty="0"/>
              <a:t>Shoe Covers</a:t>
            </a:r>
          </a:p>
          <a:p>
            <a:pPr lvl="1"/>
            <a:r>
              <a:rPr lang="en-US" dirty="0"/>
              <a:t>Two pairs of gloves</a:t>
            </a:r>
          </a:p>
          <a:p>
            <a:pPr lvl="1"/>
            <a:r>
              <a:rPr lang="en-US" dirty="0"/>
              <a:t>Gown</a:t>
            </a:r>
          </a:p>
          <a:p>
            <a:pPr lvl="1"/>
            <a:r>
              <a:rPr lang="en-US" dirty="0"/>
              <a:t>PAPR belt</a:t>
            </a:r>
          </a:p>
          <a:p>
            <a:pPr lvl="1"/>
            <a:r>
              <a:rPr lang="en-US" dirty="0"/>
              <a:t>PAPR hood</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37250"/>
            <a:ext cx="105410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066800"/>
            <a:ext cx="2779743" cy="5197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1562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4000" b="1" dirty="0"/>
              <a:t>PAPR Check</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371600"/>
            <a:ext cx="2734876"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1066800"/>
            <a:ext cx="5943600" cy="5059363"/>
          </a:xfrm>
        </p:spPr>
        <p:txBody>
          <a:bodyPr/>
          <a:lstStyle/>
          <a:p>
            <a:r>
              <a:rPr lang="en-US" sz="3000" dirty="0"/>
              <a:t>Select a PAPR belt and unplug from the charger.</a:t>
            </a:r>
          </a:p>
          <a:p>
            <a:r>
              <a:rPr lang="en-US" sz="3000" dirty="0"/>
              <a:t>Plug blower cord into battery.</a:t>
            </a:r>
          </a:p>
          <a:p>
            <a:r>
              <a:rPr lang="en-US" sz="3000" dirty="0"/>
              <a:t>Place flow meter onto the blower.</a:t>
            </a:r>
          </a:p>
          <a:p>
            <a:r>
              <a:rPr lang="en-US" sz="3000" dirty="0"/>
              <a:t>Turn on the battery.</a:t>
            </a:r>
          </a:p>
          <a:p>
            <a:r>
              <a:rPr lang="en-US" sz="3000" dirty="0"/>
              <a:t>Verify the flow meter is reading                                 at least 6 cfm and record this in the PAPR QC log.</a:t>
            </a:r>
          </a:p>
          <a:p>
            <a:endParaRPr lang="en-US"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38674"/>
            <a:ext cx="105410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4543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4000" b="1" dirty="0"/>
              <a:t>Donning your PPE</a:t>
            </a:r>
          </a:p>
        </p:txBody>
      </p:sp>
      <p:sp>
        <p:nvSpPr>
          <p:cNvPr id="3" name="Content Placeholder 2"/>
          <p:cNvSpPr>
            <a:spLocks noGrp="1"/>
          </p:cNvSpPr>
          <p:nvPr>
            <p:ph idx="1"/>
          </p:nvPr>
        </p:nvSpPr>
        <p:spPr>
          <a:xfrm>
            <a:off x="457200" y="1295400"/>
            <a:ext cx="7315200" cy="5029200"/>
          </a:xfrm>
        </p:spPr>
        <p:txBody>
          <a:bodyPr>
            <a:normAutofit fontScale="92500" lnSpcReduction="20000"/>
          </a:bodyPr>
          <a:lstStyle/>
          <a:p>
            <a:pPr marL="971550" lvl="1" indent="-514350">
              <a:buFont typeface="+mj-lt"/>
              <a:buAutoNum type="arabicPeriod"/>
            </a:pPr>
            <a:r>
              <a:rPr lang="en-US" sz="3000" dirty="0"/>
              <a:t>Put on shoe covers.</a:t>
            </a:r>
          </a:p>
          <a:p>
            <a:pPr marL="971550" lvl="1" indent="-514350">
              <a:buFont typeface="+mj-lt"/>
              <a:buAutoNum type="arabicPeriod"/>
            </a:pPr>
            <a:r>
              <a:rPr lang="en-US" sz="3000" dirty="0"/>
              <a:t>Put on gown.</a:t>
            </a:r>
          </a:p>
          <a:p>
            <a:pPr marL="971550" lvl="1" indent="-514350">
              <a:buFont typeface="+mj-lt"/>
              <a:buAutoNum type="arabicPeriod"/>
            </a:pPr>
            <a:r>
              <a:rPr lang="en-US" sz="3000" dirty="0"/>
              <a:t>Put on 1</a:t>
            </a:r>
            <a:r>
              <a:rPr lang="en-US" sz="3000" baseline="30000" dirty="0"/>
              <a:t>st</a:t>
            </a:r>
            <a:r>
              <a:rPr lang="en-US" sz="3000" dirty="0"/>
              <a:t> pair of gloves and tape them to the cuffs of the gown.</a:t>
            </a:r>
          </a:p>
          <a:p>
            <a:pPr marL="457200" lvl="1" indent="0">
              <a:buNone/>
            </a:pPr>
            <a:r>
              <a:rPr lang="en-US" sz="3000" b="1" dirty="0"/>
              <a:t>PAPR QC Chart Completion</a:t>
            </a:r>
          </a:p>
          <a:p>
            <a:pPr marL="971550" lvl="1" indent="-514350">
              <a:buFont typeface="+mj-lt"/>
              <a:buAutoNum type="arabicPeriod" startAt="4"/>
            </a:pPr>
            <a:r>
              <a:rPr lang="en-US" sz="3000" dirty="0"/>
              <a:t>Battery number: Select a battery from the battery charging station, document the number of the battery  on the chart next to the PAPR number used.</a:t>
            </a:r>
          </a:p>
          <a:p>
            <a:pPr marL="971550" lvl="1" indent="-514350">
              <a:buFont typeface="+mj-lt"/>
              <a:buAutoNum type="arabicPeriod" startAt="4"/>
            </a:pPr>
            <a:r>
              <a:rPr lang="en-US" sz="3000" dirty="0"/>
              <a:t>Battery test: Push the test button to confirm battery charge, if satisfactory place a √ mark in the box.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37250"/>
            <a:ext cx="105410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1505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4328D4B-D5E1-4181-850F-A87A531BAB89}"/>
              </a:ext>
            </a:extLst>
          </p:cNvPr>
          <p:cNvGrpSpPr/>
          <p:nvPr/>
        </p:nvGrpSpPr>
        <p:grpSpPr>
          <a:xfrm>
            <a:off x="6323225" y="1398885"/>
            <a:ext cx="2621767" cy="2713392"/>
            <a:chOff x="5962940" y="2391556"/>
            <a:chExt cx="2621767" cy="2713392"/>
          </a:xfrm>
        </p:grpSpPr>
        <p:sp>
          <p:nvSpPr>
            <p:cNvPr id="4" name="Rectangle 3"/>
            <p:cNvSpPr/>
            <p:nvPr/>
          </p:nvSpPr>
          <p:spPr>
            <a:xfrm>
              <a:off x="5993907" y="2391556"/>
              <a:ext cx="2590800" cy="3300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PAPR QC log</a:t>
              </a:r>
            </a:p>
          </p:txBody>
        </p:sp>
        <p:pic>
          <p:nvPicPr>
            <p:cNvPr id="8" name="Picture 7">
              <a:extLst>
                <a:ext uri="{FF2B5EF4-FFF2-40B4-BE49-F238E27FC236}">
                  <a16:creationId xmlns:a16="http://schemas.microsoft.com/office/drawing/2014/main" id="{38B046D1-A06E-4BC4-951E-5591C3910D65}"/>
                </a:ext>
              </a:extLst>
            </p:cNvPr>
            <p:cNvPicPr>
              <a:picLocks noChangeAspect="1"/>
            </p:cNvPicPr>
            <p:nvPr/>
          </p:nvPicPr>
          <p:blipFill>
            <a:blip r:embed="rId2"/>
            <a:stretch>
              <a:fillRect/>
            </a:stretch>
          </p:blipFill>
          <p:spPr>
            <a:xfrm>
              <a:off x="5962940" y="2714173"/>
              <a:ext cx="2543175" cy="2390775"/>
            </a:xfrm>
            <a:prstGeom prst="rect">
              <a:avLst/>
            </a:prstGeom>
          </p:spPr>
        </p:pic>
      </p:grpSp>
      <p:sp>
        <p:nvSpPr>
          <p:cNvPr id="2" name="Title 1"/>
          <p:cNvSpPr>
            <a:spLocks noGrp="1"/>
          </p:cNvSpPr>
          <p:nvPr>
            <p:ph type="title"/>
          </p:nvPr>
        </p:nvSpPr>
        <p:spPr>
          <a:xfrm>
            <a:off x="457200" y="274638"/>
            <a:ext cx="8229600" cy="792162"/>
          </a:xfrm>
        </p:spPr>
        <p:txBody>
          <a:bodyPr>
            <a:normAutofit/>
          </a:bodyPr>
          <a:lstStyle/>
          <a:p>
            <a:r>
              <a:rPr lang="en-US" sz="4000" b="1" dirty="0"/>
              <a:t>Donning your PPE</a:t>
            </a:r>
            <a:endParaRPr lang="en-US" sz="4000" dirty="0"/>
          </a:p>
        </p:txBody>
      </p:sp>
      <p:sp>
        <p:nvSpPr>
          <p:cNvPr id="3" name="Content Placeholder 2"/>
          <p:cNvSpPr>
            <a:spLocks noGrp="1"/>
          </p:cNvSpPr>
          <p:nvPr>
            <p:ph idx="1"/>
          </p:nvPr>
        </p:nvSpPr>
        <p:spPr>
          <a:xfrm>
            <a:off x="457200" y="1143000"/>
            <a:ext cx="5715000" cy="5181600"/>
          </a:xfrm>
        </p:spPr>
        <p:txBody>
          <a:bodyPr>
            <a:normAutofit fontScale="85000" lnSpcReduction="20000"/>
          </a:bodyPr>
          <a:lstStyle/>
          <a:p>
            <a:pPr marL="914400" lvl="1" indent="-514350">
              <a:buFont typeface="+mj-lt"/>
              <a:buAutoNum type="arabicPeriod" startAt="6"/>
            </a:pPr>
            <a:r>
              <a:rPr lang="en-US" sz="3000" dirty="0"/>
              <a:t>Flow meter: place a flow meter tube on the blower assembly to check for proper air flow. Air flow should be at zone F or greater, if satisfactory place a √ mark in the box. </a:t>
            </a:r>
          </a:p>
          <a:p>
            <a:pPr marL="914400" lvl="1" indent="-514350">
              <a:buFont typeface="+mj-lt"/>
              <a:buAutoNum type="arabicPeriod" startAt="6"/>
            </a:pPr>
            <a:r>
              <a:rPr lang="en-US" sz="3000" dirty="0"/>
              <a:t>Alarm test: cover the blowers hole until it alarms, if the unit alarm’s place a √ mark in the box. </a:t>
            </a:r>
          </a:p>
          <a:p>
            <a:pPr marL="914400" lvl="1" indent="-514350">
              <a:buFont typeface="+mj-lt"/>
              <a:buAutoNum type="arabicPeriod" startAt="6"/>
            </a:pPr>
            <a:r>
              <a:rPr lang="en-US" sz="3000" dirty="0"/>
              <a:t>Put on a second pair of gloves and attach your hood to the PAPR blower. </a:t>
            </a:r>
          </a:p>
          <a:p>
            <a:pPr marL="914400" lvl="1" indent="-514350">
              <a:buFont typeface="+mj-lt"/>
              <a:buAutoNum type="arabicPeriod" startAt="6"/>
            </a:pPr>
            <a:r>
              <a:rPr lang="en-US" sz="3000" dirty="0"/>
              <a:t>You are now ready to enter the BSL III.</a:t>
            </a:r>
            <a:r>
              <a:rPr lang="en-US" dirty="0"/>
              <a:t>	</a:t>
            </a:r>
          </a:p>
        </p:txBody>
      </p:sp>
      <p:sp>
        <p:nvSpPr>
          <p:cNvPr id="6" name="Rectangle 5"/>
          <p:cNvSpPr/>
          <p:nvPr/>
        </p:nvSpPr>
        <p:spPr>
          <a:xfrm>
            <a:off x="7848600" y="2248264"/>
            <a:ext cx="572210" cy="412432"/>
          </a:xfrm>
          <a:prstGeom prst="rect">
            <a:avLst/>
          </a:prstGeom>
          <a:no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a:ln>
                  <a:noFill/>
                </a:ln>
                <a:solidFill>
                  <a:prstClr val="black"/>
                </a:solidFill>
                <a:effectLst/>
                <a:uLnTx/>
                <a:uFillTx/>
                <a:latin typeface="Script MT Bold" pitchFamily="66" charset="0"/>
                <a:ea typeface="+mn-ea"/>
                <a:cs typeface="+mn-cs"/>
              </a:rPr>
              <a:t>estg</a:t>
            </a:r>
            <a:endParaRPr kumimoji="0" lang="en-US" sz="1600" b="0" i="0" u="none" strike="noStrike" kern="0" cap="none" spc="0" normalizeH="0" baseline="0" noProof="0" dirty="0">
              <a:ln>
                <a:noFill/>
              </a:ln>
              <a:solidFill>
                <a:prstClr val="black"/>
              </a:solidFill>
              <a:effectLst/>
              <a:uLnTx/>
              <a:uFillTx/>
              <a:latin typeface="Script MT Bold" pitchFamily="66" charset="0"/>
              <a:ea typeface="+mn-ea"/>
              <a:cs typeface="+mn-cs"/>
            </a:endParaRPr>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37250"/>
            <a:ext cx="105410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a:extLst>
              <a:ext uri="{FF2B5EF4-FFF2-40B4-BE49-F238E27FC236}">
                <a16:creationId xmlns:a16="http://schemas.microsoft.com/office/drawing/2014/main" id="{00E70618-B507-4500-BABA-2241A3BC5FA9}"/>
              </a:ext>
            </a:extLst>
          </p:cNvPr>
          <p:cNvSpPr/>
          <p:nvPr/>
        </p:nvSpPr>
        <p:spPr>
          <a:xfrm>
            <a:off x="7881179" y="2723281"/>
            <a:ext cx="572210" cy="412432"/>
          </a:xfrm>
          <a:prstGeom prst="rect">
            <a:avLst/>
          </a:prstGeom>
          <a:no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dirty="0">
                <a:solidFill>
                  <a:prstClr val="black"/>
                </a:solidFill>
                <a:latin typeface="Script MT Bold" pitchFamily="66" charset="0"/>
              </a:rPr>
              <a:t>9</a:t>
            </a:r>
            <a:endParaRPr kumimoji="0" lang="en-US" sz="1600" b="0" i="0" u="none" strike="noStrike" kern="0" cap="none" spc="0" normalizeH="0" baseline="0" noProof="0" dirty="0">
              <a:ln>
                <a:noFill/>
              </a:ln>
              <a:solidFill>
                <a:prstClr val="black"/>
              </a:solidFill>
              <a:effectLst/>
              <a:uLnTx/>
              <a:uFillTx/>
              <a:latin typeface="Script MT Bold" pitchFamily="66" charset="0"/>
              <a:ea typeface="+mn-ea"/>
              <a:cs typeface="+mn-cs"/>
            </a:endParaRPr>
          </a:p>
        </p:txBody>
      </p:sp>
      <p:sp>
        <p:nvSpPr>
          <p:cNvPr id="18" name="Multiplication Sign 17">
            <a:extLst>
              <a:ext uri="{FF2B5EF4-FFF2-40B4-BE49-F238E27FC236}">
                <a16:creationId xmlns:a16="http://schemas.microsoft.com/office/drawing/2014/main" id="{197277F8-8250-4F00-9960-5A154A0FD6B3}"/>
              </a:ext>
            </a:extLst>
          </p:cNvPr>
          <p:cNvSpPr/>
          <p:nvPr/>
        </p:nvSpPr>
        <p:spPr>
          <a:xfrm>
            <a:off x="8003859" y="3832955"/>
            <a:ext cx="251534" cy="191066"/>
          </a:xfrm>
          <a:prstGeom prst="mathMultiply">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ultiplication Sign 18">
            <a:extLst>
              <a:ext uri="{FF2B5EF4-FFF2-40B4-BE49-F238E27FC236}">
                <a16:creationId xmlns:a16="http://schemas.microsoft.com/office/drawing/2014/main" id="{9B65F875-A739-47EF-BF76-1745D4B265B6}"/>
              </a:ext>
            </a:extLst>
          </p:cNvPr>
          <p:cNvSpPr/>
          <p:nvPr/>
        </p:nvSpPr>
        <p:spPr>
          <a:xfrm>
            <a:off x="8008938" y="3257040"/>
            <a:ext cx="251534" cy="191066"/>
          </a:xfrm>
          <a:prstGeom prst="mathMultiply">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Multiplication Sign 19">
            <a:extLst>
              <a:ext uri="{FF2B5EF4-FFF2-40B4-BE49-F238E27FC236}">
                <a16:creationId xmlns:a16="http://schemas.microsoft.com/office/drawing/2014/main" id="{19723A98-96D6-4613-86B5-6BDCAC297ED1}"/>
              </a:ext>
            </a:extLst>
          </p:cNvPr>
          <p:cNvSpPr/>
          <p:nvPr/>
        </p:nvSpPr>
        <p:spPr>
          <a:xfrm>
            <a:off x="8008938" y="3542733"/>
            <a:ext cx="251534" cy="191067"/>
          </a:xfrm>
          <a:prstGeom prst="mathMultiply">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9176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b="1" dirty="0"/>
              <a:t>Entering the BSL III room 105</a:t>
            </a:r>
          </a:p>
        </p:txBody>
      </p:sp>
      <p:sp>
        <p:nvSpPr>
          <p:cNvPr id="3" name="Content Placeholder 2"/>
          <p:cNvSpPr>
            <a:spLocks noGrp="1"/>
          </p:cNvSpPr>
          <p:nvPr>
            <p:ph idx="1"/>
          </p:nvPr>
        </p:nvSpPr>
        <p:spPr>
          <a:xfrm>
            <a:off x="457200" y="1600200"/>
            <a:ext cx="5410200" cy="4525963"/>
          </a:xfrm>
        </p:spPr>
        <p:txBody>
          <a:bodyPr>
            <a:normAutofit/>
          </a:bodyPr>
          <a:lstStyle/>
          <a:p>
            <a:r>
              <a:rPr lang="en-US" sz="3000" dirty="0"/>
              <a:t>Check the ping pong ball air sensor over the door to room 105.  If you do not see the ball, you may enter the room.  If you see the ball, do not enter and contact your supervisor.</a:t>
            </a:r>
          </a:p>
          <a:p>
            <a:r>
              <a:rPr lang="en-US" sz="3000" dirty="0"/>
              <a:t>Enter your 5 digit code and press * to enter.</a:t>
            </a:r>
          </a:p>
          <a:p>
            <a:endParaRPr lang="en-US" dirty="0"/>
          </a:p>
        </p:txBody>
      </p:sp>
      <p:grpSp>
        <p:nvGrpSpPr>
          <p:cNvPr id="4" name="Group 3"/>
          <p:cNvGrpSpPr/>
          <p:nvPr/>
        </p:nvGrpSpPr>
        <p:grpSpPr>
          <a:xfrm>
            <a:off x="5859565" y="1143000"/>
            <a:ext cx="3146425" cy="2968625"/>
            <a:chOff x="2998788" y="1946275"/>
            <a:chExt cx="3146425" cy="2968625"/>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8788" y="1946275"/>
              <a:ext cx="3146425" cy="29686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133600"/>
              <a:ext cx="798513" cy="109696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9565" y="3816898"/>
            <a:ext cx="1455635" cy="282819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937250"/>
            <a:ext cx="105410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7644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08038"/>
          </a:xfrm>
        </p:spPr>
        <p:txBody>
          <a:bodyPr>
            <a:normAutofit/>
          </a:bodyPr>
          <a:lstStyle/>
          <a:p>
            <a:r>
              <a:rPr lang="en-US" sz="4000" b="1" dirty="0"/>
              <a:t>Exiting the BSL III</a:t>
            </a:r>
          </a:p>
        </p:txBody>
      </p:sp>
      <p:sp>
        <p:nvSpPr>
          <p:cNvPr id="3" name="Content Placeholder 2"/>
          <p:cNvSpPr>
            <a:spLocks noGrp="1"/>
          </p:cNvSpPr>
          <p:nvPr>
            <p:ph idx="1"/>
          </p:nvPr>
        </p:nvSpPr>
        <p:spPr>
          <a:xfrm>
            <a:off x="457200" y="914399"/>
            <a:ext cx="8305800" cy="5483225"/>
          </a:xfrm>
        </p:spPr>
        <p:txBody>
          <a:bodyPr>
            <a:normAutofit/>
          </a:bodyPr>
          <a:lstStyle/>
          <a:p>
            <a:r>
              <a:rPr lang="en-US" sz="2800" dirty="0"/>
              <a:t>Wipe down your hood and shroud with a bleach wipe and remove your most outer layer pair of gloves in the laboratory.</a:t>
            </a:r>
          </a:p>
          <a:p>
            <a:r>
              <a:rPr lang="en-US" sz="2800" dirty="0"/>
              <a:t>Leave the BSL III and step into the yellow tape zone in room 104.</a:t>
            </a:r>
          </a:p>
          <a:p>
            <a:r>
              <a:rPr lang="en-US" sz="2800" dirty="0"/>
              <a:t>Remove your hood and hang on a hook.</a:t>
            </a:r>
          </a:p>
          <a:p>
            <a:r>
              <a:rPr lang="en-US" sz="2800" dirty="0"/>
              <a:t>Remove the PAPR belt and place on the outside of the yellow tape.</a:t>
            </a:r>
          </a:p>
          <a:p>
            <a:r>
              <a:rPr lang="en-US" sz="2800" dirty="0"/>
              <a:t>Remove the tape from your 1</a:t>
            </a:r>
            <a:r>
              <a:rPr lang="en-US" sz="2800" baseline="30000" dirty="0"/>
              <a:t>st</a:t>
            </a:r>
            <a:r>
              <a:rPr lang="en-US" sz="2800" dirty="0"/>
              <a:t> pair of gloves and remove your gown.  Place in biohazard box.</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37250"/>
            <a:ext cx="105410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3602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a:bodyPr>
          <a:lstStyle/>
          <a:p>
            <a:r>
              <a:rPr lang="en-US" sz="4000" b="1" dirty="0"/>
              <a:t>Exiting the BSL III</a:t>
            </a:r>
            <a:endParaRPr lang="en-US" sz="4000" dirty="0"/>
          </a:p>
        </p:txBody>
      </p:sp>
      <p:sp>
        <p:nvSpPr>
          <p:cNvPr id="3" name="Content Placeholder 2"/>
          <p:cNvSpPr>
            <a:spLocks noGrp="1"/>
          </p:cNvSpPr>
          <p:nvPr>
            <p:ph idx="1"/>
          </p:nvPr>
        </p:nvSpPr>
        <p:spPr>
          <a:xfrm>
            <a:off x="457200" y="838200"/>
            <a:ext cx="8229600" cy="5287963"/>
          </a:xfrm>
        </p:spPr>
        <p:txBody>
          <a:bodyPr/>
          <a:lstStyle/>
          <a:p>
            <a:r>
              <a:rPr lang="en-US" sz="3000" dirty="0"/>
              <a:t>Remove one shoe cover and step outside of the yellow zone.  Repeat for the second shoe cover.  Place in the biohazard box.</a:t>
            </a:r>
          </a:p>
          <a:p>
            <a:r>
              <a:rPr lang="en-US" sz="3000" dirty="0"/>
              <a:t>Remove gloves and place in the biohazard box.</a:t>
            </a:r>
          </a:p>
          <a:p>
            <a:r>
              <a:rPr lang="en-US" sz="3000" dirty="0"/>
              <a:t>Plug in your PAPR belt and wash your hands.</a:t>
            </a:r>
          </a:p>
          <a:p>
            <a:r>
              <a:rPr lang="en-US" sz="3000" dirty="0"/>
              <a:t>Leave room 104 and sign out of the Activity Log in room 103 by entering the time out.</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37250"/>
            <a:ext cx="105410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1143000" y="4437063"/>
            <a:ext cx="7831390" cy="2268537"/>
            <a:chOff x="1054100" y="4154428"/>
            <a:chExt cx="7831390" cy="2268537"/>
          </a:xfrm>
        </p:grpSpPr>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4100" y="4154428"/>
              <a:ext cx="7831390" cy="226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5546725"/>
              <a:ext cx="46990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5745163"/>
              <a:ext cx="2133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4112" y="5760243"/>
              <a:ext cx="5365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1825" y="5784850"/>
              <a:ext cx="536575"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5"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06323" y="5754208"/>
              <a:ext cx="5302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976519702"/>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1759</TotalTime>
  <Words>571</Words>
  <Application>Microsoft Office PowerPoint</Application>
  <PresentationFormat>On-screen Show (4:3)</PresentationFormat>
  <Paragraphs>62</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Script MT Bold</vt:lpstr>
      <vt:lpstr>Office Theme</vt:lpstr>
      <vt:lpstr>Entering/Exiting the BSL III with Maximum Personal Protective Equipment  </vt:lpstr>
      <vt:lpstr>Entering the BSL III room 104 </vt:lpstr>
      <vt:lpstr>Entering the BSL III room 104 </vt:lpstr>
      <vt:lpstr>PAPR Check</vt:lpstr>
      <vt:lpstr>Donning your PPE</vt:lpstr>
      <vt:lpstr>Donning your PPE</vt:lpstr>
      <vt:lpstr>Entering the BSL III room 105</vt:lpstr>
      <vt:lpstr>Exiting the BSL III</vt:lpstr>
      <vt:lpstr>Exiting the BSL III</vt:lpstr>
      <vt:lpstr>BSL III Entry/Exit with maximum PPE </vt:lpstr>
    </vt:vector>
  </TitlesOfParts>
  <Company>Ohio Department of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BSL III PAPR Training Minimal Personal Protective Equipment</dc:title>
  <dc:creator>karen.baransi</dc:creator>
  <cp:lastModifiedBy>St Germain, Eric</cp:lastModifiedBy>
  <cp:revision>27</cp:revision>
  <dcterms:created xsi:type="dcterms:W3CDTF">2016-03-16T15:24:38Z</dcterms:created>
  <dcterms:modified xsi:type="dcterms:W3CDTF">2018-12-11T14:58:51Z</dcterms:modified>
</cp:coreProperties>
</file>