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sldIdLst>
    <p:sldId id="256" r:id="rId2"/>
    <p:sldId id="263" r:id="rId3"/>
    <p:sldId id="270" r:id="rId4"/>
    <p:sldId id="292" r:id="rId5"/>
    <p:sldId id="276" r:id="rId6"/>
    <p:sldId id="325" r:id="rId7"/>
    <p:sldId id="346" r:id="rId8"/>
    <p:sldId id="335" r:id="rId9"/>
    <p:sldId id="336" r:id="rId10"/>
    <p:sldId id="265" r:id="rId11"/>
    <p:sldId id="326" r:id="rId12"/>
    <p:sldId id="264" r:id="rId13"/>
    <p:sldId id="272" r:id="rId14"/>
    <p:sldId id="331" r:id="rId15"/>
    <p:sldId id="334" r:id="rId16"/>
    <p:sldId id="274" r:id="rId17"/>
    <p:sldId id="275" r:id="rId18"/>
    <p:sldId id="327" r:id="rId19"/>
    <p:sldId id="328" r:id="rId20"/>
    <p:sldId id="329" r:id="rId21"/>
    <p:sldId id="333" r:id="rId22"/>
    <p:sldId id="332" r:id="rId23"/>
    <p:sldId id="33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6FF"/>
    <a:srgbClr val="0F21CF"/>
    <a:srgbClr val="1A2EEE"/>
    <a:srgbClr val="9AA3F8"/>
    <a:srgbClr val="DCAAF8"/>
    <a:srgbClr val="DCC4EE"/>
    <a:srgbClr val="F1700F"/>
    <a:srgbClr val="C59EE2"/>
    <a:srgbClr val="A0AFD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A28A-890C-42EA-B1E3-A1785428D214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EB7B-30BF-4B33-A8D0-292765D50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800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211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5686425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00400" y="-228600"/>
            <a:ext cx="3200400" cy="838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371359" y="-2618759"/>
            <a:ext cx="1447800" cy="805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38449" y="552448"/>
            <a:ext cx="3657602" cy="697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486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4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96499"/>
            <a:ext cx="8616598" cy="626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582182"/>
            <a:ext cx="8137219" cy="1321024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953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2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05200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2578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2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10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572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625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7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33600"/>
            <a:ext cx="4522788" cy="1387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562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6576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1"/>
            <a:ext cx="3008313" cy="4038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867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3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0" y="2630488"/>
            <a:ext cx="5208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Presentation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0" y="3586163"/>
            <a:ext cx="4495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3163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\\10.65.10.24\APPS\LABORATORY%20PROCEDURES\Safety%20and%20Security\Laboratory%20Chemical%20Hygiene%20Pla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.com/5722129/buffalo-wild-wings-employee-dies-fum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69320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Laboratory Chemical Hygiene Plan</a:t>
            </a:r>
            <a:endParaRPr lang="en-US" sz="2400" b="0" u="sng" dirty="0">
              <a:solidFill>
                <a:srgbClr val="1A2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11226" y="5307269"/>
            <a:ext cx="2348427" cy="579930"/>
          </a:xfrm>
        </p:spPr>
        <p:txBody>
          <a:bodyPr/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Lai Ming Woo</a:t>
            </a:r>
          </a:p>
        </p:txBody>
      </p:sp>
      <p:pic>
        <p:nvPicPr>
          <p:cNvPr id="7" name="Picture 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5F42EF64-7E0A-46C9-8670-0C923B271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1" y="1153367"/>
            <a:ext cx="4485501" cy="2735662"/>
          </a:xfrm>
          <a:prstGeom prst="rect">
            <a:avLst/>
          </a:prstGeom>
        </p:spPr>
      </p:pic>
      <p:pic>
        <p:nvPicPr>
          <p:cNvPr id="10" name="Picture 9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7328591-05E4-4888-9DC6-6CB99B67D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30" y="874733"/>
            <a:ext cx="3224489" cy="32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D2C04D-B62A-411B-AB8A-732913B55FF9}"/>
              </a:ext>
            </a:extLst>
          </p:cNvPr>
          <p:cNvSpPr txBox="1">
            <a:spLocks/>
          </p:cNvSpPr>
          <p:nvPr/>
        </p:nvSpPr>
        <p:spPr bwMode="auto">
          <a:xfrm>
            <a:off x="263701" y="534838"/>
            <a:ext cx="8616598" cy="9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inventory &amp; SDSs are accessible on: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   G:/drive &amp; </a:t>
            </a:r>
            <a:r>
              <a:rPr lang="en-US" sz="2400" u="sng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MSDS Online link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D4CAA-E431-4D1C-BAFD-8187747A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499" y="1509624"/>
            <a:ext cx="6737038" cy="43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Chemical SOPs (CHP 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E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74" y="1327364"/>
            <a:ext cx="8373758" cy="4586875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Aspiration Toxicity			Irritant and Sensitizer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Carbon Dioxide (Dry Ice)		Liquid Nitrogen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Carcinogens				Nitric Acid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Chloroform				Oxidizers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Compressed Gases			Peroxide Forming Chemicals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Corrosives				Phenol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Cyanide				Reproductive Toxins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Flammables				Sodium Azide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Formaldehyde				Sulfuric Acid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 Cell Mutagen			Target Organ Toxicity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Glacial Acetic Acid			Toluene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Hydrogen Gas				Toxic or Highly Toxic</a:t>
            </a:r>
          </a:p>
        </p:txBody>
      </p:sp>
    </p:spTree>
    <p:extLst>
      <p:ext uri="{BB962C8B-B14F-4D97-AF65-F5344CB8AC3E}">
        <p14:creationId xmlns:p14="http://schemas.microsoft.com/office/powerpoint/2010/main" val="147976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Ordering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402073" y="1187717"/>
            <a:ext cx="8388243" cy="46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Purchasing the smallest amount required for work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Disposal $$$/Hazards        Not cheaper to purchase in bulk</a:t>
            </a: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Ensuring proper storage available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capability to cleanup if the amount ordered is spilled; e.g. amount of absorbent &amp; PPE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3C5F450-4402-4B87-8880-515D1408A731}"/>
              </a:ext>
            </a:extLst>
          </p:cNvPr>
          <p:cNvSpPr/>
          <p:nvPr/>
        </p:nvSpPr>
        <p:spPr>
          <a:xfrm>
            <a:off x="173718" y="1745710"/>
            <a:ext cx="8616598" cy="714278"/>
          </a:xfrm>
          <a:prstGeom prst="cloud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ACA80E-AF4B-4B33-B616-76F8A6FF393D}"/>
              </a:ext>
            </a:extLst>
          </p:cNvPr>
          <p:cNvSpPr/>
          <p:nvPr/>
        </p:nvSpPr>
        <p:spPr>
          <a:xfrm>
            <a:off x="3621363" y="2489763"/>
            <a:ext cx="250166" cy="152400"/>
          </a:xfrm>
          <a:prstGeom prst="ellipse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8F4C11-9E0B-4461-B022-EE2E8E44C33E}"/>
              </a:ext>
            </a:extLst>
          </p:cNvPr>
          <p:cNvSpPr/>
          <p:nvPr/>
        </p:nvSpPr>
        <p:spPr>
          <a:xfrm>
            <a:off x="3360536" y="2642042"/>
            <a:ext cx="146649" cy="112144"/>
          </a:xfrm>
          <a:prstGeom prst="ellipse">
            <a:avLst/>
          </a:prstGeom>
          <a:solidFill>
            <a:schemeClr val="bg1"/>
          </a:solidFill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DB59B59-30E5-40E8-8E46-C08A6F3AAE14}"/>
              </a:ext>
            </a:extLst>
          </p:cNvPr>
          <p:cNvSpPr/>
          <p:nvPr/>
        </p:nvSpPr>
        <p:spPr>
          <a:xfrm>
            <a:off x="3871529" y="1877102"/>
            <a:ext cx="267419" cy="370936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Storage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19177" y="1112809"/>
            <a:ext cx="8540151" cy="5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California, Santa Barbara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A217-E33F-4CB7-A38F-A2E36910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37" y="1739109"/>
            <a:ext cx="3275734" cy="399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92D715-0EF6-40D3-B57E-3109B3C57161}"/>
              </a:ext>
            </a:extLst>
          </p:cNvPr>
          <p:cNvSpPr txBox="1"/>
          <p:nvPr/>
        </p:nvSpPr>
        <p:spPr>
          <a:xfrm>
            <a:off x="137818" y="1916689"/>
            <a:ext cx="4572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Household/laboratory refrigerators have electrical components inside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17151-2EAA-4070-AA58-59D4127CD5B1}"/>
              </a:ext>
            </a:extLst>
          </p:cNvPr>
          <p:cNvSpPr txBox="1"/>
          <p:nvPr/>
        </p:nvSpPr>
        <p:spPr>
          <a:xfrm>
            <a:off x="150679" y="3325485"/>
            <a:ext cx="4801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Flammable liquid in an open container/incompletely sealed container evaporate to concentration of lower explosive limit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7B740AFA-2EE6-4470-8E4C-D9C2BA837796}"/>
              </a:ext>
            </a:extLst>
          </p:cNvPr>
          <p:cNvSpPr/>
          <p:nvPr/>
        </p:nvSpPr>
        <p:spPr>
          <a:xfrm>
            <a:off x="2003026" y="2747686"/>
            <a:ext cx="602428" cy="58750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3EBD0D6-4EBF-41C9-A720-AE24628B144A}"/>
              </a:ext>
            </a:extLst>
          </p:cNvPr>
          <p:cNvSpPr/>
          <p:nvPr/>
        </p:nvSpPr>
        <p:spPr>
          <a:xfrm>
            <a:off x="4710373" y="2662142"/>
            <a:ext cx="1991642" cy="1549101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Spark inside</a:t>
            </a:r>
          </a:p>
        </p:txBody>
      </p:sp>
    </p:spTree>
    <p:extLst>
      <p:ext uri="{BB962C8B-B14F-4D97-AF65-F5344CB8AC3E}">
        <p14:creationId xmlns:p14="http://schemas.microsoft.com/office/powerpoint/2010/main" val="34442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4286774" y="561418"/>
            <a:ext cx="4572554" cy="53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Containment 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used to segregate chemicals or store chemicals on the floor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be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-sturdy, chemical resistant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plastic </a:t>
            </a:r>
            <a:r>
              <a:rPr lang="en-US" sz="2400" b="1" u="sng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-able to hold the total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volume of chemical inside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QA if you need one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A217-E33F-4CB7-A38F-A2E36910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" y="2376086"/>
            <a:ext cx="3275734" cy="21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Storage- What wrong with this picture? 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helf in a store&#10;&#10;Description automatically generated">
            <a:extLst>
              <a:ext uri="{FF2B5EF4-FFF2-40B4-BE49-F238E27FC236}">
                <a16:creationId xmlns:a16="http://schemas.microsoft.com/office/drawing/2014/main" id="{BBF1C6C2-994C-4C10-AD33-5F4614A5C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30" y="1269947"/>
            <a:ext cx="2832109" cy="2501210"/>
          </a:xfrm>
          <a:prstGeom prst="rect">
            <a:avLst/>
          </a:prstGeom>
        </p:spPr>
      </p:pic>
      <p:pic>
        <p:nvPicPr>
          <p:cNvPr id="10" name="Picture 9" descr="A close up of a bottle&#10;&#10;Description automatically generated">
            <a:extLst>
              <a:ext uri="{FF2B5EF4-FFF2-40B4-BE49-F238E27FC236}">
                <a16:creationId xmlns:a16="http://schemas.microsoft.com/office/drawing/2014/main" id="{856EF2AE-380E-474B-B889-2B7A2788C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09" y="1269947"/>
            <a:ext cx="3691411" cy="2501210"/>
          </a:xfrm>
          <a:prstGeom prst="rect">
            <a:avLst/>
          </a:prstGeom>
        </p:spPr>
      </p:pic>
      <p:pic>
        <p:nvPicPr>
          <p:cNvPr id="12" name="Picture 11" descr="A bottle of wine&#10;&#10;Description automatically generated">
            <a:extLst>
              <a:ext uri="{FF2B5EF4-FFF2-40B4-BE49-F238E27FC236}">
                <a16:creationId xmlns:a16="http://schemas.microsoft.com/office/drawing/2014/main" id="{68BF5C84-6ADC-4C60-A354-89588F2A5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89" y="3853387"/>
            <a:ext cx="3413131" cy="2022756"/>
          </a:xfrm>
          <a:prstGeom prst="rect">
            <a:avLst/>
          </a:prstGeom>
        </p:spPr>
      </p:pic>
      <p:pic>
        <p:nvPicPr>
          <p:cNvPr id="14" name="Picture 13" descr="A bottle of wine&#10;&#10;Description automatically generated">
            <a:extLst>
              <a:ext uri="{FF2B5EF4-FFF2-40B4-BE49-F238E27FC236}">
                <a16:creationId xmlns:a16="http://schemas.microsoft.com/office/drawing/2014/main" id="{A9F1B31B-BB19-440E-A8BA-1DD915F7C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0" y="3374933"/>
            <a:ext cx="2441468" cy="25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4149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Chemical Spill Response Guidelines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 Appendix F</a:t>
            </a:r>
          </a:p>
        </p:txBody>
      </p:sp>
      <p:pic>
        <p:nvPicPr>
          <p:cNvPr id="6" name="Picture 5" descr="A picture containing bottle, indoor, wall&#10;&#10;Description generated with very high confidence">
            <a:extLst>
              <a:ext uri="{FF2B5EF4-FFF2-40B4-BE49-F238E27FC236}">
                <a16:creationId xmlns:a16="http://schemas.microsoft.com/office/drawing/2014/main" id="{3AAAA1D3-C2ED-4C2C-82E8-8F47B480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6" y="1134462"/>
            <a:ext cx="2811860" cy="2337571"/>
          </a:xfrm>
          <a:prstGeom prst="rect">
            <a:avLst/>
          </a:prstGeom>
        </p:spPr>
      </p:pic>
      <p:pic>
        <p:nvPicPr>
          <p:cNvPr id="8" name="Picture 7" descr="A picture containing toiletry&#10;&#10;Description generated with very high confidence">
            <a:extLst>
              <a:ext uri="{FF2B5EF4-FFF2-40B4-BE49-F238E27FC236}">
                <a16:creationId xmlns:a16="http://schemas.microsoft.com/office/drawing/2014/main" id="{2A3C89AE-D284-4A23-8F2D-688CF0431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99" y="1536377"/>
            <a:ext cx="2229161" cy="1533739"/>
          </a:xfrm>
          <a:prstGeom prst="rect">
            <a:avLst/>
          </a:prstGeom>
        </p:spPr>
      </p:pic>
      <p:pic>
        <p:nvPicPr>
          <p:cNvPr id="10" name="Picture 9" descr="A picture containing wall, indoor, floor, yellow&#10;&#10;Description generated with very high confidence">
            <a:extLst>
              <a:ext uri="{FF2B5EF4-FFF2-40B4-BE49-F238E27FC236}">
                <a16:creationId xmlns:a16="http://schemas.microsoft.com/office/drawing/2014/main" id="{51DBC7BF-2BCA-4805-BFA0-A98F54503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3" y="1134462"/>
            <a:ext cx="1753178" cy="23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kit is where?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50040" cy="510454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CHP-Appendix F.1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Spill Kits and Safety Equipment Maps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27740-CD73-477C-B500-7C7C29B8F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" y="1698171"/>
            <a:ext cx="9134461" cy="40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18" y="603362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Waste Management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3ABDDB8-DB88-4A7F-A10F-DB1BE629C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94" y="1229662"/>
            <a:ext cx="6367245" cy="46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Incompatible Chemicals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0" y="1187717"/>
            <a:ext cx="9144000" cy="5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 at ODHL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A217-E33F-4CB7-A38F-A2E36910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0" y="1841087"/>
            <a:ext cx="4409857" cy="28195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0BE608-1138-4A2F-B2E1-7BE3DDF6D433}"/>
              </a:ext>
            </a:extLst>
          </p:cNvPr>
          <p:cNvSpPr txBox="1">
            <a:spLocks/>
          </p:cNvSpPr>
          <p:nvPr/>
        </p:nvSpPr>
        <p:spPr bwMode="auto">
          <a:xfrm>
            <a:off x="0" y="4790918"/>
            <a:ext cx="9144000" cy="10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Dispose down the drain with plenty of water</a:t>
            </a: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put bleach right after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CE5E-B57C-4705-B694-2ACB6C5DD7C2}"/>
              </a:ext>
            </a:extLst>
          </p:cNvPr>
          <p:cNvSpPr/>
          <p:nvPr/>
        </p:nvSpPr>
        <p:spPr>
          <a:xfrm>
            <a:off x="5862526" y="2589120"/>
            <a:ext cx="2474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Toxic gases </a:t>
            </a:r>
            <a:r>
              <a:rPr lang="en-US" sz="2000" dirty="0">
                <a:solidFill>
                  <a:srgbClr val="0996FF"/>
                </a:solidFill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which can include chloramines, chlorine &amp; hydrogen cyanide </a:t>
            </a:r>
            <a:endParaRPr lang="en-US" sz="2000" dirty="0">
              <a:solidFill>
                <a:srgbClr val="099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4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4801626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OSHA Hazard communication standard (HCS)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CFR 1910.1200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states employee has the right-to-know…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-The standard (CHP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Appendix 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-Hazardous chemicals &amp; products in the workplace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-Methods of protecting themselves from exposure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A65D03B9-7C84-4801-8307-FC9E0319C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75" y="2259144"/>
            <a:ext cx="1279996" cy="18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74102-AE1E-4A60-88FE-9F0593725DAE}"/>
              </a:ext>
            </a:extLst>
          </p:cNvPr>
          <p:cNvSpPr/>
          <p:nvPr/>
        </p:nvSpPr>
        <p:spPr>
          <a:xfrm>
            <a:off x="0" y="53337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F21CF"/>
                </a:solidFill>
              </a:rPr>
              <a:t>G:\LABORATORY PROCEDURES\Quality Assurance and Compliance\Chemical Inventory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0527E4-D468-44ED-982D-272D81E0E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6082"/>
              </p:ext>
            </p:extLst>
          </p:nvPr>
        </p:nvGraphicFramePr>
        <p:xfrm>
          <a:off x="180364" y="1129407"/>
          <a:ext cx="8783271" cy="4599186"/>
        </p:xfrm>
        <a:graphic>
          <a:graphicData uri="http://schemas.openxmlformats.org/drawingml/2006/table">
            <a:tbl>
              <a:tblPr/>
              <a:tblGrid>
                <a:gridCol w="1224792">
                  <a:extLst>
                    <a:ext uri="{9D8B030D-6E8A-4147-A177-3AD203B41FA5}">
                      <a16:colId xmlns:a16="http://schemas.microsoft.com/office/drawing/2014/main" val="179546596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380912169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324656241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878157117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20074975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1184540028"/>
                    </a:ext>
                  </a:extLst>
                </a:gridCol>
                <a:gridCol w="1254917">
                  <a:extLst>
                    <a:ext uri="{9D8B030D-6E8A-4147-A177-3AD203B41FA5}">
                      <a16:colId xmlns:a16="http://schemas.microsoft.com/office/drawing/2014/main" val="2683396981"/>
                    </a:ext>
                  </a:extLst>
                </a:gridCol>
                <a:gridCol w="1757492">
                  <a:extLst>
                    <a:ext uri="{9D8B030D-6E8A-4147-A177-3AD203B41FA5}">
                      <a16:colId xmlns:a16="http://schemas.microsoft.com/office/drawing/2014/main" val="2093508688"/>
                    </a:ext>
                  </a:extLst>
                </a:gridCol>
              </a:tblGrid>
              <a:tr h="838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of Chemical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Resistance Materials                                                                    SDS = Recommend in SDS     Blank = No Info                                                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Red = Poor/Not Recommend      </a:t>
                      </a:r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Orange = Fair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Green = Good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Used in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8890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Butyl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Neoprene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Latex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564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Acetaldehyde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0156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VIR/BADT/Rad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18772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3734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Chloroform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0121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 Acetate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PARA/NBS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82886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6067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Methanol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BADT/BT/NBS/PARA/TB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2933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05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Phenol Liquid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9735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Sulfuric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B0A"/>
                          </a:solidFill>
                          <a:effectLst/>
                          <a:latin typeface="+mn-lt"/>
                        </a:rPr>
                        <a:t>1.9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80477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Toluene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&gt;16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 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4819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Xylene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&gt;8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9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569322-4B81-45EF-A91E-04795AB18BF7}"/>
              </a:ext>
            </a:extLst>
          </p:cNvPr>
          <p:cNvSpPr/>
          <p:nvPr/>
        </p:nvSpPr>
        <p:spPr>
          <a:xfrm>
            <a:off x="347844" y="1226029"/>
            <a:ext cx="844831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with cyanide	highly toxic hydrogen cyanide gas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(Vinegar) with bleach	     highly toxic chlorine gas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Nitric acid or solid oxidizer (Nitrates)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combustible materials (Paper/alcohols/solvents)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May result in</a:t>
            </a:r>
          </a:p>
          <a:p>
            <a:pPr>
              <a:buClr>
                <a:srgbClr val="C00000"/>
              </a:buClr>
            </a:pP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peroxide/sulfuric acid mixtures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May spontaneously detonate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93DE46-9419-4CC4-A99C-14FE2D44CA7C}"/>
              </a:ext>
            </a:extLst>
          </p:cNvPr>
          <p:cNvSpPr/>
          <p:nvPr/>
        </p:nvSpPr>
        <p:spPr>
          <a:xfrm>
            <a:off x="1624664" y="3943078"/>
            <a:ext cx="582734" cy="45408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980F5E8-8EE9-4ED9-9D14-08D25AFAEC54}"/>
              </a:ext>
            </a:extLst>
          </p:cNvPr>
          <p:cNvSpPr/>
          <p:nvPr/>
        </p:nvSpPr>
        <p:spPr>
          <a:xfrm>
            <a:off x="1624664" y="5457181"/>
            <a:ext cx="582734" cy="4540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3BBEC68-AF94-4D01-980C-29A3B5866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855" y="1226029"/>
            <a:ext cx="592139" cy="628618"/>
          </a:xfrm>
          <a:prstGeom prst="rect">
            <a:avLst/>
          </a:prstGeom>
        </p:spPr>
      </p:pic>
      <p:pic>
        <p:nvPicPr>
          <p:cNvPr id="14" name="Picture 1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F27F37B9-5321-44D1-B2EA-CA527845D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0372" y="2011615"/>
            <a:ext cx="592139" cy="628618"/>
          </a:xfrm>
          <a:prstGeom prst="rect">
            <a:avLst/>
          </a:prstGeom>
        </p:spPr>
      </p:pic>
      <p:pic>
        <p:nvPicPr>
          <p:cNvPr id="16" name="Picture 15" descr="A close up of smoke&#10;&#10;Description generated with high confidence">
            <a:extLst>
              <a:ext uri="{FF2B5EF4-FFF2-40B4-BE49-F238E27FC236}">
                <a16:creationId xmlns:a16="http://schemas.microsoft.com/office/drawing/2014/main" id="{32A3F5FD-EE53-461C-8E84-881F7F7F8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57" y="3742268"/>
            <a:ext cx="2237826" cy="11214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530CE9-3B6F-4399-AE55-0E8A1F00C618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Incompatible Chemicals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569322-4B81-45EF-A91E-04795AB18BF7}"/>
              </a:ext>
            </a:extLst>
          </p:cNvPr>
          <p:cNvSpPr/>
          <p:nvPr/>
        </p:nvSpPr>
        <p:spPr>
          <a:xfrm>
            <a:off x="418851" y="612844"/>
            <a:ext cx="84483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CHP: </a:t>
            </a:r>
          </a:p>
          <a:p>
            <a:pPr>
              <a:buClr>
                <a:srgbClr val="C00000"/>
              </a:buClr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G:\LABORATORY PROCEDURES\Safety and Security\Laboratory Chemical Hygiene Plan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51793.768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18845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B4FFB65B-6C5B-4DB5-9E03-412AC328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36"/>
            <a:ext cx="9144000" cy="52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8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1816981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OSHA, employer is responsible for providing a safe &amp; healthful workplace  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-but employees are responsible for their own safety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safety of the others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erson, man, outdoor, table&#10;&#10;Description generated with high confidence">
            <a:extLst>
              <a:ext uri="{FF2B5EF4-FFF2-40B4-BE49-F238E27FC236}">
                <a16:creationId xmlns:a16="http://schemas.microsoft.com/office/drawing/2014/main" id="{7809896D-11D8-4654-AC07-AC20B0B3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" y="3331985"/>
            <a:ext cx="2762939" cy="2570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1F62A-A03E-4DCA-BE1D-4870A3D15C4B}"/>
              </a:ext>
            </a:extLst>
          </p:cNvPr>
          <p:cNvSpPr txBox="1"/>
          <p:nvPr/>
        </p:nvSpPr>
        <p:spPr>
          <a:xfrm>
            <a:off x="4333530" y="4065767"/>
            <a:ext cx="51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VS</a:t>
            </a:r>
          </a:p>
        </p:txBody>
      </p:sp>
      <p:pic>
        <p:nvPicPr>
          <p:cNvPr id="14" name="Picture 1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07635DC-B038-46C4-A1D4-CEB1A4A2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99" y="3145508"/>
            <a:ext cx="1323081" cy="276384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F7016EF-770E-405B-92D7-000A6E080099}"/>
              </a:ext>
            </a:extLst>
          </p:cNvPr>
          <p:cNvSpPr/>
          <p:nvPr/>
        </p:nvSpPr>
        <p:spPr>
          <a:xfrm>
            <a:off x="102881" y="3761023"/>
            <a:ext cx="1602377" cy="107115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 Scientist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13260E-1A39-4A90-91C0-6B0912063ED5}"/>
              </a:ext>
            </a:extLst>
          </p:cNvPr>
          <p:cNvSpPr/>
          <p:nvPr/>
        </p:nvSpPr>
        <p:spPr>
          <a:xfrm flipH="1">
            <a:off x="7215504" y="3045539"/>
            <a:ext cx="1473528" cy="10711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 PPE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F7E84-D379-45DA-B89A-E085FFCA2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639" y="4211365"/>
            <a:ext cx="1445587" cy="16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C6CCF17-42AF-4926-9D64-97E61D52C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583701"/>
            <a:ext cx="8616950" cy="625475"/>
          </a:xfrm>
        </p:spPr>
        <p:txBody>
          <a:bodyPr/>
          <a:lstStyle/>
          <a:p>
            <a:pPr algn="l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Hazard Communication GHS Elements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3726CB-2B29-4487-B961-1ABF9E14C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638" y="1209176"/>
            <a:ext cx="8137525" cy="4201024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Labels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4645A-C1C0-4F4F-8589-54A1EDE0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209176"/>
            <a:ext cx="5965370" cy="46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EB7F6A5-AD89-4ED8-A581-C1C1ACD3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5" y="583679"/>
            <a:ext cx="6978769" cy="53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4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>
            <a:extLst>
              <a:ext uri="{FF2B5EF4-FFF2-40B4-BE49-F238E27FC236}">
                <a16:creationId xmlns:a16="http://schemas.microsoft.com/office/drawing/2014/main" id="{6FFEA8E4-EE63-4B97-A208-FCECC495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266388"/>
            <a:ext cx="2730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2">
            <a:extLst>
              <a:ext uri="{FF2B5EF4-FFF2-40B4-BE49-F238E27FC236}">
                <a16:creationId xmlns:a16="http://schemas.microsoft.com/office/drawing/2014/main" id="{68C4BAAF-E381-418D-ABF6-8570BEE7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861826"/>
            <a:ext cx="32019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0">
            <a:extLst>
              <a:ext uri="{FF2B5EF4-FFF2-40B4-BE49-F238E27FC236}">
                <a16:creationId xmlns:a16="http://schemas.microsoft.com/office/drawing/2014/main" id="{9A6B68BF-06B8-4B4D-92B9-6D33CE99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271975"/>
            <a:ext cx="3067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>
            <a:extLst>
              <a:ext uri="{FF2B5EF4-FFF2-40B4-BE49-F238E27FC236}">
                <a16:creationId xmlns:a16="http://schemas.microsoft.com/office/drawing/2014/main" id="{85E8675F-B80F-4651-AB67-E702640B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1266388"/>
            <a:ext cx="27352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5">
            <a:extLst>
              <a:ext uri="{FF2B5EF4-FFF2-40B4-BE49-F238E27FC236}">
                <a16:creationId xmlns:a16="http://schemas.microsoft.com/office/drawing/2014/main" id="{98F79EAA-E453-40C6-98A0-B3B85A27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73247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16 sections Format Safety Data Sheets (SDSs) (</a:t>
            </a:r>
            <a:r>
              <a:rPr lang="en-GB" altLang="en-US" sz="240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M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934CA-F6CC-4CC9-876B-D58069B624A3}"/>
              </a:ext>
            </a:extLst>
          </p:cNvPr>
          <p:cNvSpPr txBox="1"/>
          <p:nvPr/>
        </p:nvSpPr>
        <p:spPr>
          <a:xfrm>
            <a:off x="-2300" y="5456564"/>
            <a:ext cx="913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Non-mandatory Sections 12- 15 for OSHA are regulated by EPA or DOT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read your SDSs? 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M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202242"/>
            <a:ext cx="8695426" cy="4764509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2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 word, hazard &amp; precautionary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statements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4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aid measures &amp; symptoms/effects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7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Handling &amp; storage conditions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8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Exposure control limits, engineering controls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&amp; PPE selection recommendations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10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Stability, reactivity, conditions to avoid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incompatible materials. Store away from incompatibles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11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toxicological effects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7148F-EE11-4BBE-84D9-CC971F59FAE9}"/>
              </a:ext>
            </a:extLst>
          </p:cNvPr>
          <p:cNvSpPr txBox="1"/>
          <p:nvPr/>
        </p:nvSpPr>
        <p:spPr>
          <a:xfrm>
            <a:off x="5234730" y="5194093"/>
            <a:ext cx="390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https://time.com/5722129/buffalo-wild-wings-employee-dies-fumes/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5A62CF-DC62-49B8-8CAC-5E569403CE81}"/>
              </a:ext>
            </a:extLst>
          </p:cNvPr>
          <p:cNvSpPr/>
          <p:nvPr/>
        </p:nvSpPr>
        <p:spPr>
          <a:xfrm>
            <a:off x="1493240" y="4750422"/>
            <a:ext cx="3447876" cy="5620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E31A9D-A890-4514-A8AB-B9CFD2C1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02"/>
            <a:ext cx="6383583" cy="4309968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F502C63-86BD-4B82-8D62-D69333DB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52" y="2874468"/>
            <a:ext cx="7362948" cy="20918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C72727E-4236-4303-8B71-182E539AE87B}"/>
              </a:ext>
            </a:extLst>
          </p:cNvPr>
          <p:cNvSpPr/>
          <p:nvPr/>
        </p:nvSpPr>
        <p:spPr>
          <a:xfrm>
            <a:off x="-1" y="2474752"/>
            <a:ext cx="2248251" cy="738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8F46A5-EE2F-4BB0-A5F1-4D4DCB79D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" y="4966282"/>
            <a:ext cx="7338805" cy="9128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6C38DF6-AE2E-4EF6-9118-CE42FADA7823}"/>
              </a:ext>
            </a:extLst>
          </p:cNvPr>
          <p:cNvSpPr/>
          <p:nvPr/>
        </p:nvSpPr>
        <p:spPr>
          <a:xfrm>
            <a:off x="24143" y="5444455"/>
            <a:ext cx="4427990" cy="511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933FF3-DB4F-4A05-BACA-1CFD5738BBCA}"/>
              </a:ext>
            </a:extLst>
          </p:cNvPr>
          <p:cNvSpPr/>
          <p:nvPr/>
        </p:nvSpPr>
        <p:spPr>
          <a:xfrm>
            <a:off x="3825484" y="4655891"/>
            <a:ext cx="4427990" cy="402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65B7D-41A4-46E5-8769-D805F25F328D}"/>
              </a:ext>
            </a:extLst>
          </p:cNvPr>
          <p:cNvSpPr txBox="1"/>
          <p:nvPr/>
        </p:nvSpPr>
        <p:spPr>
          <a:xfrm>
            <a:off x="7097086" y="118284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F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Bleach SDS</a:t>
            </a:r>
          </a:p>
        </p:txBody>
      </p:sp>
    </p:spTree>
    <p:extLst>
      <p:ext uri="{BB962C8B-B14F-4D97-AF65-F5344CB8AC3E}">
        <p14:creationId xmlns:p14="http://schemas.microsoft.com/office/powerpoint/2010/main" val="4105387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1ED8BD-0F0A-4427-9CB8-AD16D3361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301"/>
            <a:ext cx="9144000" cy="1368641"/>
          </a:xfrm>
          <a:prstGeom prst="rect">
            <a:avLst/>
          </a:prstGeom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524C70-8C5E-4289-BBD0-1DD831518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78"/>
            <a:ext cx="9144000" cy="304035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B933FF3-DB4F-4A05-BACA-1CFD5738BBCA}"/>
              </a:ext>
            </a:extLst>
          </p:cNvPr>
          <p:cNvSpPr/>
          <p:nvPr/>
        </p:nvSpPr>
        <p:spPr>
          <a:xfrm>
            <a:off x="58723" y="1803634"/>
            <a:ext cx="1409350" cy="19758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13B5F1D-04DD-47C0-81D5-939DB471A46E}"/>
              </a:ext>
            </a:extLst>
          </p:cNvPr>
          <p:cNvSpPr/>
          <p:nvPr/>
        </p:nvSpPr>
        <p:spPr>
          <a:xfrm>
            <a:off x="6241409" y="2171270"/>
            <a:ext cx="176169" cy="17616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DB8072C-6F7B-4D49-BB4B-6CE4AE230A2F}"/>
              </a:ext>
            </a:extLst>
          </p:cNvPr>
          <p:cNvSpPr/>
          <p:nvPr/>
        </p:nvSpPr>
        <p:spPr>
          <a:xfrm>
            <a:off x="135622" y="4017114"/>
            <a:ext cx="176169" cy="17616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C6CA53-92E6-4106-97E7-977E575BD892}"/>
              </a:ext>
            </a:extLst>
          </p:cNvPr>
          <p:cNvSpPr txBox="1"/>
          <p:nvPr/>
        </p:nvSpPr>
        <p:spPr>
          <a:xfrm>
            <a:off x="410255" y="3898626"/>
            <a:ext cx="8598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Pulmonary edema is a condition caused by excess fluid in the lungs</a:t>
            </a:r>
          </a:p>
        </p:txBody>
      </p:sp>
    </p:spTree>
    <p:extLst>
      <p:ext uri="{BB962C8B-B14F-4D97-AF65-F5344CB8AC3E}">
        <p14:creationId xmlns:p14="http://schemas.microsoft.com/office/powerpoint/2010/main" val="35317771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004-ODH PPT Template 2017b">
  <a:themeElements>
    <a:clrScheme name="Custom 5">
      <a:dk1>
        <a:sysClr val="windowText" lastClr="000000"/>
      </a:dk1>
      <a:lt1>
        <a:sysClr val="window" lastClr="FFFFFF"/>
      </a:lt1>
      <a:dk2>
        <a:srgbClr val="3C1017"/>
      </a:dk2>
      <a:lt2>
        <a:srgbClr val="EEECE1"/>
      </a:lt2>
      <a:accent1>
        <a:srgbClr val="CD0920"/>
      </a:accent1>
      <a:accent2>
        <a:srgbClr val="C0504D"/>
      </a:accent2>
      <a:accent3>
        <a:srgbClr val="AB0E25"/>
      </a:accent3>
      <a:accent4>
        <a:srgbClr val="470F17"/>
      </a:accent4>
      <a:accent5>
        <a:srgbClr val="212424"/>
      </a:accent5>
      <a:accent6>
        <a:srgbClr val="141313"/>
      </a:accent6>
      <a:hlink>
        <a:srgbClr val="3C1017"/>
      </a:hlink>
      <a:folHlink>
        <a:srgbClr val="004C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ODH+PPT+powerpoint+template+2020</Template>
  <TotalTime>6332</TotalTime>
  <Words>570</Words>
  <Application>Microsoft Office PowerPoint</Application>
  <PresentationFormat>On-screen Show (4:3)</PresentationFormat>
  <Paragraphs>240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2004-ODH PPT Template 2017b</vt:lpstr>
      <vt:lpstr>Laboratory Chemical Hygiene Plan</vt:lpstr>
      <vt:lpstr>Why?</vt:lpstr>
      <vt:lpstr>Why? (Cont’d)</vt:lpstr>
      <vt:lpstr>Hazard Communication GHS Elements</vt:lpstr>
      <vt:lpstr>PowerPoint Presentation</vt:lpstr>
      <vt:lpstr>PowerPoint Presentation</vt:lpstr>
      <vt:lpstr>How to read your SDSs? (Appendix M)</vt:lpstr>
      <vt:lpstr>PowerPoint Presentation</vt:lpstr>
      <vt:lpstr>PowerPoint Presentation</vt:lpstr>
      <vt:lpstr>PowerPoint Presentation</vt:lpstr>
      <vt:lpstr>Hazardous Chemical SOPs (CHP Appendix E)</vt:lpstr>
      <vt:lpstr>PowerPoint Presentation</vt:lpstr>
      <vt:lpstr>PowerPoint Presentation</vt:lpstr>
      <vt:lpstr>PowerPoint Presentation</vt:lpstr>
      <vt:lpstr>PowerPoint Presentation</vt:lpstr>
      <vt:lpstr>Chemical Spill Response Guidelines CHP Appendix F</vt:lpstr>
      <vt:lpstr>What kit is where?</vt:lpstr>
      <vt:lpstr>Hazardous Waste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Protection Program</dc:title>
  <dc:creator>Lai Ming Woo</dc:creator>
  <cp:lastModifiedBy>Woo, Laiming</cp:lastModifiedBy>
  <cp:revision>517</cp:revision>
  <dcterms:created xsi:type="dcterms:W3CDTF">2017-06-22T19:39:28Z</dcterms:created>
  <dcterms:modified xsi:type="dcterms:W3CDTF">2020-05-28T13:16:05Z</dcterms:modified>
</cp:coreProperties>
</file>