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24"/>
  </p:notesMasterIdLst>
  <p:sldIdLst>
    <p:sldId id="256" r:id="rId2"/>
    <p:sldId id="263" r:id="rId3"/>
    <p:sldId id="270" r:id="rId4"/>
    <p:sldId id="292" r:id="rId5"/>
    <p:sldId id="276" r:id="rId6"/>
    <p:sldId id="325" r:id="rId7"/>
    <p:sldId id="335" r:id="rId8"/>
    <p:sldId id="336" r:id="rId9"/>
    <p:sldId id="265" r:id="rId10"/>
    <p:sldId id="326" r:id="rId11"/>
    <p:sldId id="264" r:id="rId12"/>
    <p:sldId id="272" r:id="rId13"/>
    <p:sldId id="331" r:id="rId14"/>
    <p:sldId id="334" r:id="rId15"/>
    <p:sldId id="274" r:id="rId16"/>
    <p:sldId id="275" r:id="rId17"/>
    <p:sldId id="327" r:id="rId18"/>
    <p:sldId id="328" r:id="rId19"/>
    <p:sldId id="329" r:id="rId20"/>
    <p:sldId id="333" r:id="rId21"/>
    <p:sldId id="332" r:id="rId22"/>
    <p:sldId id="330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6FF"/>
    <a:srgbClr val="0F21CF"/>
    <a:srgbClr val="1A2EEE"/>
    <a:srgbClr val="9AA3F8"/>
    <a:srgbClr val="DCAAF8"/>
    <a:srgbClr val="DCC4EE"/>
    <a:srgbClr val="F1700F"/>
    <a:srgbClr val="C59EE2"/>
    <a:srgbClr val="A0AFD8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7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DA28A-890C-42EA-B1E3-A1785428D214}" type="datetimeFigureOut">
              <a:rPr lang="en-US" smtClean="0"/>
              <a:t>3/31/2020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4EB7B-30BF-4B33-A8D0-292765D50A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55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0020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248400"/>
            <a:ext cx="4800600" cy="47307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F2F2F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87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04800"/>
            <a:ext cx="9144000" cy="6248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82113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43000"/>
            <a:ext cx="5686425" cy="6254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200400" y="-228600"/>
            <a:ext cx="3200400" cy="838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248400"/>
            <a:ext cx="5334000" cy="47307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F2F2F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704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6200000">
            <a:off x="4371359" y="-2618759"/>
            <a:ext cx="1447800" cy="8056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838449" y="552448"/>
            <a:ext cx="3657602" cy="6972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248400"/>
            <a:ext cx="5486400" cy="47307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F2F2F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845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85900" y="12128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Calibri" pitchFamily="34" charset="0"/>
              <a:ea typeface="+mn-ea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85900" y="12128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Calibri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74" y="696499"/>
            <a:ext cx="8616598" cy="6263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074" y="1582182"/>
            <a:ext cx="8137219" cy="1321024"/>
          </a:xfrm>
        </p:spPr>
        <p:txBody>
          <a:bodyPr/>
          <a:lstStyle>
            <a:lvl1pPr>
              <a:buClr>
                <a:schemeClr val="tx2">
                  <a:lumMod val="60000"/>
                  <a:lumOff val="40000"/>
                </a:schemeClr>
              </a:buClr>
              <a:defRPr>
                <a:solidFill>
                  <a:srgbClr val="000000"/>
                </a:solidFill>
              </a:defRPr>
            </a:lvl1pPr>
            <a:lvl2pPr>
              <a:buClr>
                <a:schemeClr val="tx2">
                  <a:lumMod val="60000"/>
                  <a:lumOff val="40000"/>
                </a:schemeClr>
              </a:buClr>
              <a:defRPr>
                <a:solidFill>
                  <a:srgbClr val="000000"/>
                </a:solidFill>
              </a:defRPr>
            </a:lvl2pPr>
            <a:lvl3pPr>
              <a:buClr>
                <a:schemeClr val="tx2">
                  <a:lumMod val="60000"/>
                  <a:lumOff val="40000"/>
                </a:schemeClr>
              </a:buClr>
              <a:defRPr>
                <a:solidFill>
                  <a:srgbClr val="000000"/>
                </a:solidFill>
              </a:defRPr>
            </a:lvl3pPr>
            <a:lvl4pPr>
              <a:buClr>
                <a:schemeClr val="tx2">
                  <a:lumMod val="60000"/>
                  <a:lumOff val="40000"/>
                </a:schemeClr>
              </a:buClr>
              <a:defRPr>
                <a:solidFill>
                  <a:srgbClr val="000000"/>
                </a:solidFill>
              </a:defRPr>
            </a:lvl4pPr>
            <a:lvl5pPr>
              <a:buClr>
                <a:schemeClr val="tx2">
                  <a:lumMod val="60000"/>
                  <a:lumOff val="40000"/>
                </a:schemeClr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248400"/>
            <a:ext cx="4953000" cy="47307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F2F2F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85900" y="12128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723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764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505200"/>
            <a:ext cx="7772400" cy="5334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248400"/>
            <a:ext cx="5257800" cy="47307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F2F2F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928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610600" cy="6254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248400"/>
            <a:ext cx="4572000" cy="47307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F2F2F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10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38200"/>
            <a:ext cx="8686800" cy="625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6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248400"/>
            <a:ext cx="5334000" cy="47307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F2F2F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57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133600"/>
            <a:ext cx="4522788" cy="13874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248400"/>
            <a:ext cx="5562600" cy="47307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F2F2F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517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248400"/>
            <a:ext cx="5334000" cy="47307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F2F2F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130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3657600" cy="533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990600"/>
            <a:ext cx="5111750" cy="505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1"/>
            <a:ext cx="3008313" cy="4038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248400"/>
            <a:ext cx="5867400" cy="47307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F2F2F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139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248400"/>
            <a:ext cx="5334000" cy="47307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F2F2F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13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0" y="2630488"/>
            <a:ext cx="5208588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Title of Presentation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91000" y="3586163"/>
            <a:ext cx="44958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Secondary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331631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800000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800000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800000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800000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800000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800000"/>
          </a:solidFill>
          <a:latin typeface="Calibri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800000"/>
          </a:solidFill>
          <a:latin typeface="Calibri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800000"/>
          </a:solidFill>
          <a:latin typeface="Calibri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800000"/>
          </a:solidFill>
          <a:latin typeface="Calibri" pitchFamily="34" charset="0"/>
        </a:defRPr>
      </a:lvl9pPr>
    </p:titleStyle>
    <p:bodyStyle>
      <a:lvl1pPr marL="342900" indent="-342900" algn="ctr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3200" kern="1200">
          <a:solidFill>
            <a:srgbClr val="595959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file:///\\10.65.10.24\APPS\LABORATORY%20PROCEDURES\Safety%20and%20Security\Laboratory%20Chemical%20Hygiene%20Plan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69320"/>
            <a:ext cx="9144000" cy="1114263"/>
          </a:xfrm>
        </p:spPr>
        <p:txBody>
          <a:bodyPr/>
          <a:lstStyle/>
          <a:p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Laboratory Chemical Hygiene Plan</a:t>
            </a:r>
            <a:endParaRPr lang="en-US" sz="2400" b="0" u="sng" dirty="0">
              <a:solidFill>
                <a:srgbClr val="1A2E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711226" y="5307269"/>
            <a:ext cx="2348427" cy="579930"/>
          </a:xfrm>
        </p:spPr>
        <p:txBody>
          <a:bodyPr/>
          <a:lstStyle/>
          <a:p>
            <a:pPr algn="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By Lai Ming Woo</a:t>
            </a:r>
          </a:p>
        </p:txBody>
      </p:sp>
      <p:pic>
        <p:nvPicPr>
          <p:cNvPr id="7" name="Picture 6" descr="A group of people sitting at a table&#10;&#10;Description generated with very high confidence">
            <a:extLst>
              <a:ext uri="{FF2B5EF4-FFF2-40B4-BE49-F238E27FC236}">
                <a16:creationId xmlns:a16="http://schemas.microsoft.com/office/drawing/2014/main" id="{5F42EF64-7E0A-46C9-8670-0C923B271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81" y="1153367"/>
            <a:ext cx="4485501" cy="2735662"/>
          </a:xfrm>
          <a:prstGeom prst="rect">
            <a:avLst/>
          </a:prstGeom>
        </p:spPr>
      </p:pic>
      <p:pic>
        <p:nvPicPr>
          <p:cNvPr id="10" name="Picture 9" descr="A group of people sitting at a table&#10;&#10;Description generated with very high confidence">
            <a:extLst>
              <a:ext uri="{FF2B5EF4-FFF2-40B4-BE49-F238E27FC236}">
                <a16:creationId xmlns:a16="http://schemas.microsoft.com/office/drawing/2014/main" id="{47328591-05E4-4888-9DC6-6CB99B67D9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630" y="874733"/>
            <a:ext cx="3224489" cy="329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58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74" y="561417"/>
            <a:ext cx="8616598" cy="626300"/>
          </a:xfrm>
        </p:spPr>
        <p:txBody>
          <a:bodyPr/>
          <a:lstStyle/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Hazardous Chemical SOPs (CHP </a:t>
            </a:r>
            <a:r>
              <a:rPr lang="en-US" sz="2800" u="sng" dirty="0">
                <a:ln w="6350">
                  <a:noFill/>
                </a:ln>
                <a:solidFill>
                  <a:srgbClr val="1125E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Appendix E</a:t>
            </a:r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09F9843-9314-4BBF-AF75-9156EBD4B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074" y="1327364"/>
            <a:ext cx="8373758" cy="4586875"/>
          </a:xfrm>
        </p:spPr>
        <p:txBody>
          <a:bodyPr/>
          <a:lstStyle/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Aspiration Toxicity			Irritant and Sensitizer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Carbon Dioxide (Dry Ice)		Liquid Nitrogen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Carcinogens				Nitric Acid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Chloroform				Oxidizers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Compressed Gases			Peroxide Forming Chemicals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Corrosives				Phenol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Cyanide				Reproductive Toxins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Flammables				Sodium Azide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Formaldehyde				Sulfuric Acid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Germ Cell Mutagen			Target Organ Toxicity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Glacial Acetic Acid			Toluene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Hydrogen Gas				Toxic or Highly Toxic</a:t>
            </a:r>
          </a:p>
        </p:txBody>
      </p:sp>
    </p:spTree>
    <p:extLst>
      <p:ext uri="{BB962C8B-B14F-4D97-AF65-F5344CB8AC3E}">
        <p14:creationId xmlns:p14="http://schemas.microsoft.com/office/powerpoint/2010/main" val="1479764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F6AA21C-6DB4-4038-9190-8511F69A8FF6}"/>
              </a:ext>
            </a:extLst>
          </p:cNvPr>
          <p:cNvSpPr txBox="1">
            <a:spLocks/>
          </p:cNvSpPr>
          <p:nvPr/>
        </p:nvSpPr>
        <p:spPr bwMode="auto">
          <a:xfrm>
            <a:off x="402074" y="561417"/>
            <a:ext cx="8616598" cy="62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80000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Ordering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C87424A-DC4E-41AA-A44F-9DBCF40E4022}"/>
              </a:ext>
            </a:extLst>
          </p:cNvPr>
          <p:cNvSpPr txBox="1">
            <a:spLocks/>
          </p:cNvSpPr>
          <p:nvPr/>
        </p:nvSpPr>
        <p:spPr bwMode="auto">
          <a:xfrm>
            <a:off x="402073" y="1187717"/>
            <a:ext cx="8388243" cy="466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defRPr sz="3200" kern="120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–"/>
              <a:defRPr sz="28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–"/>
              <a:defRPr sz="20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»"/>
              <a:defRPr sz="20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Purchasing the smallest amount required for work</a:t>
            </a: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indent="0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Disposal $$$/Hazards        Not cheaper to purchase in bulk</a:t>
            </a:r>
          </a:p>
          <a:p>
            <a:pPr marL="137160" indent="0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4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Ensuring proper storage available</a:t>
            </a:r>
          </a:p>
          <a:p>
            <a:pPr marL="13716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Ensure capability to cleanup if the amount ordered is spilled; e.g. amount of absorbent &amp; PPE </a:t>
            </a:r>
          </a:p>
          <a:p>
            <a:pPr marL="13716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E3C5F450-4402-4B87-8880-515D1408A731}"/>
              </a:ext>
            </a:extLst>
          </p:cNvPr>
          <p:cNvSpPr/>
          <p:nvPr/>
        </p:nvSpPr>
        <p:spPr>
          <a:xfrm>
            <a:off x="173718" y="1745710"/>
            <a:ext cx="8616598" cy="714278"/>
          </a:xfrm>
          <a:prstGeom prst="cloud">
            <a:avLst/>
          </a:prstGeom>
          <a:noFill/>
          <a:ln>
            <a:solidFill>
              <a:srgbClr val="099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CACA80E-AF4B-4B33-B616-76F8A6FF393D}"/>
              </a:ext>
            </a:extLst>
          </p:cNvPr>
          <p:cNvSpPr/>
          <p:nvPr/>
        </p:nvSpPr>
        <p:spPr>
          <a:xfrm>
            <a:off x="3621363" y="2489763"/>
            <a:ext cx="250166" cy="152400"/>
          </a:xfrm>
          <a:prstGeom prst="ellipse">
            <a:avLst/>
          </a:prstGeom>
          <a:noFill/>
          <a:ln>
            <a:solidFill>
              <a:srgbClr val="099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B8F4C11-9E0B-4461-B022-EE2E8E44C33E}"/>
              </a:ext>
            </a:extLst>
          </p:cNvPr>
          <p:cNvSpPr/>
          <p:nvPr/>
        </p:nvSpPr>
        <p:spPr>
          <a:xfrm>
            <a:off x="3360536" y="2642042"/>
            <a:ext cx="146649" cy="112144"/>
          </a:xfrm>
          <a:prstGeom prst="ellipse">
            <a:avLst/>
          </a:prstGeom>
          <a:solidFill>
            <a:schemeClr val="bg1"/>
          </a:solidFill>
          <a:ln>
            <a:solidFill>
              <a:srgbClr val="099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EDB59B59-30E5-40E8-8E46-C08A6F3AAE14}"/>
              </a:ext>
            </a:extLst>
          </p:cNvPr>
          <p:cNvSpPr/>
          <p:nvPr/>
        </p:nvSpPr>
        <p:spPr>
          <a:xfrm>
            <a:off x="3871529" y="1877102"/>
            <a:ext cx="267419" cy="370936"/>
          </a:xfrm>
          <a:prstGeom prst="up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1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F6AA21C-6DB4-4038-9190-8511F69A8FF6}"/>
              </a:ext>
            </a:extLst>
          </p:cNvPr>
          <p:cNvSpPr txBox="1">
            <a:spLocks/>
          </p:cNvSpPr>
          <p:nvPr/>
        </p:nvSpPr>
        <p:spPr bwMode="auto">
          <a:xfrm>
            <a:off x="402073" y="561417"/>
            <a:ext cx="8616598" cy="62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80000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Storage 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C87424A-DC4E-41AA-A44F-9DBCF40E4022}"/>
              </a:ext>
            </a:extLst>
          </p:cNvPr>
          <p:cNvSpPr txBox="1">
            <a:spLocks/>
          </p:cNvSpPr>
          <p:nvPr/>
        </p:nvSpPr>
        <p:spPr bwMode="auto">
          <a:xfrm>
            <a:off x="319177" y="1112809"/>
            <a:ext cx="8540151" cy="52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defRPr sz="3200" kern="120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–"/>
              <a:defRPr sz="28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–"/>
              <a:defRPr sz="20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»"/>
              <a:defRPr sz="20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University of California, Santa Barbara</a:t>
            </a: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7CA217-E33F-4CB7-A38F-A2E36910C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2937" y="1739109"/>
            <a:ext cx="3275734" cy="39955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92D715-0EF6-40D3-B57E-3109B3C57161}"/>
              </a:ext>
            </a:extLst>
          </p:cNvPr>
          <p:cNvSpPr txBox="1"/>
          <p:nvPr/>
        </p:nvSpPr>
        <p:spPr>
          <a:xfrm>
            <a:off x="137818" y="1916689"/>
            <a:ext cx="4572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Household/laboratory refrigerators have electrical components inside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B17151-2EAA-4070-AA58-59D4127CD5B1}"/>
              </a:ext>
            </a:extLst>
          </p:cNvPr>
          <p:cNvSpPr txBox="1"/>
          <p:nvPr/>
        </p:nvSpPr>
        <p:spPr>
          <a:xfrm>
            <a:off x="150679" y="3325485"/>
            <a:ext cx="48014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Flammable liquid in an open container/incompletely sealed container evaporate to concentration of lower explosive limit</a:t>
            </a:r>
          </a:p>
        </p:txBody>
      </p:sp>
      <p:sp>
        <p:nvSpPr>
          <p:cNvPr id="7" name="Plus Sign 6">
            <a:extLst>
              <a:ext uri="{FF2B5EF4-FFF2-40B4-BE49-F238E27FC236}">
                <a16:creationId xmlns:a16="http://schemas.microsoft.com/office/drawing/2014/main" id="{7B740AFA-2EE6-4470-8E4C-D9C2BA837796}"/>
              </a:ext>
            </a:extLst>
          </p:cNvPr>
          <p:cNvSpPr/>
          <p:nvPr/>
        </p:nvSpPr>
        <p:spPr>
          <a:xfrm>
            <a:off x="2003026" y="2747686"/>
            <a:ext cx="602428" cy="587504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Striped Right 7">
            <a:extLst>
              <a:ext uri="{FF2B5EF4-FFF2-40B4-BE49-F238E27FC236}">
                <a16:creationId xmlns:a16="http://schemas.microsoft.com/office/drawing/2014/main" id="{23EBD0D6-4EBF-41C9-A720-AE24628B144A}"/>
              </a:ext>
            </a:extLst>
          </p:cNvPr>
          <p:cNvSpPr/>
          <p:nvPr/>
        </p:nvSpPr>
        <p:spPr>
          <a:xfrm>
            <a:off x="4710373" y="2662142"/>
            <a:ext cx="1991642" cy="1549101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Spark inside</a:t>
            </a:r>
          </a:p>
        </p:txBody>
      </p:sp>
    </p:spTree>
    <p:extLst>
      <p:ext uri="{BB962C8B-B14F-4D97-AF65-F5344CB8AC3E}">
        <p14:creationId xmlns:p14="http://schemas.microsoft.com/office/powerpoint/2010/main" val="344420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C87424A-DC4E-41AA-A44F-9DBCF40E4022}"/>
              </a:ext>
            </a:extLst>
          </p:cNvPr>
          <p:cNvSpPr txBox="1">
            <a:spLocks/>
          </p:cNvSpPr>
          <p:nvPr/>
        </p:nvSpPr>
        <p:spPr bwMode="auto">
          <a:xfrm>
            <a:off x="4286774" y="561418"/>
            <a:ext cx="4572554" cy="5352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defRPr sz="3200" kern="120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–"/>
              <a:defRPr sz="28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–"/>
              <a:defRPr sz="20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»"/>
              <a:defRPr sz="20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b="1" u="sng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Secondary Containment </a:t>
            </a: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 be used to segregate chemicals or store chemicals on the floor</a:t>
            </a: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Should be</a:t>
            </a:r>
          </a:p>
          <a:p>
            <a:pPr marL="13716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-sturdy, chemical resistant </a:t>
            </a:r>
          </a:p>
          <a:p>
            <a:pPr marL="13716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plastic </a:t>
            </a:r>
            <a:r>
              <a:rPr lang="en-US" sz="2400" b="1" u="sng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</a:t>
            </a:r>
          </a:p>
          <a:p>
            <a:pPr marL="13716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-able to hold the total </a:t>
            </a:r>
          </a:p>
          <a:p>
            <a:pPr marL="13716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volume of chemical inside</a:t>
            </a:r>
          </a:p>
          <a:p>
            <a:pPr marL="13716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Contact QA if you need one</a:t>
            </a:r>
          </a:p>
          <a:p>
            <a:pPr marL="13716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</a:t>
            </a: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7CA217-E33F-4CB7-A38F-A2E36910C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98" y="2376086"/>
            <a:ext cx="3275734" cy="210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20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F6AA21C-6DB4-4038-9190-8511F69A8FF6}"/>
              </a:ext>
            </a:extLst>
          </p:cNvPr>
          <p:cNvSpPr txBox="1">
            <a:spLocks/>
          </p:cNvSpPr>
          <p:nvPr/>
        </p:nvSpPr>
        <p:spPr bwMode="auto">
          <a:xfrm>
            <a:off x="402073" y="561417"/>
            <a:ext cx="8616598" cy="62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80000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Storage- What wrong with this picture?  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shelf in a store&#10;&#10;Description automatically generated">
            <a:extLst>
              <a:ext uri="{FF2B5EF4-FFF2-40B4-BE49-F238E27FC236}">
                <a16:creationId xmlns:a16="http://schemas.microsoft.com/office/drawing/2014/main" id="{BBF1C6C2-994C-4C10-AD33-5F4614A5C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030" y="1269947"/>
            <a:ext cx="2832109" cy="2501210"/>
          </a:xfrm>
          <a:prstGeom prst="rect">
            <a:avLst/>
          </a:prstGeom>
        </p:spPr>
      </p:pic>
      <p:pic>
        <p:nvPicPr>
          <p:cNvPr id="10" name="Picture 9" descr="A close up of a bottle&#10;&#10;Description automatically generated">
            <a:extLst>
              <a:ext uri="{FF2B5EF4-FFF2-40B4-BE49-F238E27FC236}">
                <a16:creationId xmlns:a16="http://schemas.microsoft.com/office/drawing/2014/main" id="{856EF2AE-380E-474B-B889-2B7A2788C7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409" y="1269947"/>
            <a:ext cx="3691411" cy="2501210"/>
          </a:xfrm>
          <a:prstGeom prst="rect">
            <a:avLst/>
          </a:prstGeom>
        </p:spPr>
      </p:pic>
      <p:pic>
        <p:nvPicPr>
          <p:cNvPr id="12" name="Picture 11" descr="A bottle of wine&#10;&#10;Description automatically generated">
            <a:extLst>
              <a:ext uri="{FF2B5EF4-FFF2-40B4-BE49-F238E27FC236}">
                <a16:creationId xmlns:a16="http://schemas.microsoft.com/office/drawing/2014/main" id="{68BF5C84-6ADC-4C60-A354-89588F2A5F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689" y="3853387"/>
            <a:ext cx="3413131" cy="2022756"/>
          </a:xfrm>
          <a:prstGeom prst="rect">
            <a:avLst/>
          </a:prstGeom>
        </p:spPr>
      </p:pic>
      <p:pic>
        <p:nvPicPr>
          <p:cNvPr id="14" name="Picture 13" descr="A bottle of wine&#10;&#10;Description automatically generated">
            <a:extLst>
              <a:ext uri="{FF2B5EF4-FFF2-40B4-BE49-F238E27FC236}">
                <a16:creationId xmlns:a16="http://schemas.microsoft.com/office/drawing/2014/main" id="{A9F1B31B-BB19-440E-A8BA-1DD915F7CD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80" y="3374933"/>
            <a:ext cx="2441468" cy="250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34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74149"/>
            <a:ext cx="9144000" cy="1114263"/>
          </a:xfrm>
        </p:spPr>
        <p:txBody>
          <a:bodyPr/>
          <a:lstStyle/>
          <a:p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Chemical Spill Response Guidelines</a:t>
            </a:r>
            <a:b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b="0" u="sng" dirty="0">
                <a:solidFill>
                  <a:srgbClr val="1125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CHP Appendix F</a:t>
            </a:r>
          </a:p>
        </p:txBody>
      </p:sp>
      <p:pic>
        <p:nvPicPr>
          <p:cNvPr id="6" name="Picture 5" descr="A picture containing bottle, indoor, wall&#10;&#10;Description generated with very high confidence">
            <a:extLst>
              <a:ext uri="{FF2B5EF4-FFF2-40B4-BE49-F238E27FC236}">
                <a16:creationId xmlns:a16="http://schemas.microsoft.com/office/drawing/2014/main" id="{3AAAA1D3-C2ED-4C2C-82E8-8F47B4806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26" y="1134462"/>
            <a:ext cx="2811860" cy="2337571"/>
          </a:xfrm>
          <a:prstGeom prst="rect">
            <a:avLst/>
          </a:prstGeom>
        </p:spPr>
      </p:pic>
      <p:pic>
        <p:nvPicPr>
          <p:cNvPr id="8" name="Picture 7" descr="A picture containing toiletry&#10;&#10;Description generated with very high confidence">
            <a:extLst>
              <a:ext uri="{FF2B5EF4-FFF2-40B4-BE49-F238E27FC236}">
                <a16:creationId xmlns:a16="http://schemas.microsoft.com/office/drawing/2014/main" id="{2A3C89AE-D284-4A23-8F2D-688CF0431C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999" y="1536377"/>
            <a:ext cx="2229161" cy="1533739"/>
          </a:xfrm>
          <a:prstGeom prst="rect">
            <a:avLst/>
          </a:prstGeom>
        </p:spPr>
      </p:pic>
      <p:pic>
        <p:nvPicPr>
          <p:cNvPr id="10" name="Picture 9" descr="A picture containing wall, indoor, floor, yellow&#10;&#10;Description generated with very high confidence">
            <a:extLst>
              <a:ext uri="{FF2B5EF4-FFF2-40B4-BE49-F238E27FC236}">
                <a16:creationId xmlns:a16="http://schemas.microsoft.com/office/drawing/2014/main" id="{51DBC7BF-2BCA-4805-BFA0-A98F545031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973" y="1134462"/>
            <a:ext cx="1753178" cy="233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84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74" y="561417"/>
            <a:ext cx="8616598" cy="626300"/>
          </a:xfrm>
        </p:spPr>
        <p:txBody>
          <a:bodyPr/>
          <a:lstStyle/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 kit is where?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074" y="1187717"/>
            <a:ext cx="8350040" cy="510454"/>
          </a:xfrm>
        </p:spPr>
        <p:txBody>
          <a:bodyPr/>
          <a:lstStyle/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rgbClr val="1125E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CHP-Appendix F.1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Spill Kits and Safety Equipment Maps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427740-CD73-477C-B500-7C7C29B8F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" y="1698171"/>
            <a:ext cx="9134461" cy="409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658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518" y="603362"/>
            <a:ext cx="8616598" cy="626300"/>
          </a:xfrm>
        </p:spPr>
        <p:txBody>
          <a:bodyPr/>
          <a:lstStyle/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Hazardous Waste Management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83ABDDB8-DB88-4A7F-A10F-DB1BE629C0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194" y="1229662"/>
            <a:ext cx="6367245" cy="467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42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F6AA21C-6DB4-4038-9190-8511F69A8FF6}"/>
              </a:ext>
            </a:extLst>
          </p:cNvPr>
          <p:cNvSpPr txBox="1">
            <a:spLocks/>
          </p:cNvSpPr>
          <p:nvPr/>
        </p:nvSpPr>
        <p:spPr bwMode="auto">
          <a:xfrm>
            <a:off x="402073" y="561417"/>
            <a:ext cx="8616598" cy="62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80000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Incompatible Chemicals 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C87424A-DC4E-41AA-A44F-9DBCF40E4022}"/>
              </a:ext>
            </a:extLst>
          </p:cNvPr>
          <p:cNvSpPr txBox="1">
            <a:spLocks/>
          </p:cNvSpPr>
          <p:nvPr/>
        </p:nvSpPr>
        <p:spPr bwMode="auto">
          <a:xfrm>
            <a:off x="0" y="1187717"/>
            <a:ext cx="9144000" cy="52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defRPr sz="3200" kern="120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–"/>
              <a:defRPr sz="28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–"/>
              <a:defRPr sz="20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»"/>
              <a:defRPr sz="20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indent="0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Here at ODHL</a:t>
            </a: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7CA217-E33F-4CB7-A38F-A2E36910C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20" y="1841087"/>
            <a:ext cx="4409857" cy="281950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C0BE608-1138-4A2F-B2E1-7BE3DDF6D433}"/>
              </a:ext>
            </a:extLst>
          </p:cNvPr>
          <p:cNvSpPr txBox="1">
            <a:spLocks/>
          </p:cNvSpPr>
          <p:nvPr/>
        </p:nvSpPr>
        <p:spPr bwMode="auto">
          <a:xfrm>
            <a:off x="0" y="4790918"/>
            <a:ext cx="9144000" cy="1089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defRPr sz="3200" kern="120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–"/>
              <a:defRPr sz="28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–"/>
              <a:defRPr sz="20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»"/>
              <a:defRPr sz="20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indent="0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Dispose down the drain with plenty of water</a:t>
            </a:r>
          </a:p>
          <a:p>
            <a:pPr marL="137160" indent="0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NEVER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put bleach right after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A8CE5E-B57C-4705-B694-2ACB6C5DD7C2}"/>
              </a:ext>
            </a:extLst>
          </p:cNvPr>
          <p:cNvSpPr/>
          <p:nvPr/>
        </p:nvSpPr>
        <p:spPr>
          <a:xfrm>
            <a:off x="5862526" y="2589120"/>
            <a:ext cx="24747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+mn-lt"/>
                <a:ea typeface="Georgia" panose="02040502050405020303" pitchFamily="18" charset="0"/>
                <a:cs typeface="Georgia" panose="02040502050405020303" pitchFamily="18" charset="0"/>
              </a:rPr>
              <a:t>Toxic gases </a:t>
            </a:r>
            <a:r>
              <a:rPr lang="en-US" sz="2000" dirty="0">
                <a:solidFill>
                  <a:srgbClr val="0996FF"/>
                </a:solidFill>
                <a:latin typeface="+mn-lt"/>
                <a:ea typeface="Georgia" panose="02040502050405020303" pitchFamily="18" charset="0"/>
                <a:cs typeface="Georgia" panose="02040502050405020303" pitchFamily="18" charset="0"/>
              </a:rPr>
              <a:t>which can include chloramines, chlorine &amp; hydrogen cyanide </a:t>
            </a:r>
            <a:endParaRPr lang="en-US" sz="2000" dirty="0">
              <a:solidFill>
                <a:srgbClr val="0996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641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174102-AE1E-4A60-88FE-9F0593725DAE}"/>
              </a:ext>
            </a:extLst>
          </p:cNvPr>
          <p:cNvSpPr/>
          <p:nvPr/>
        </p:nvSpPr>
        <p:spPr>
          <a:xfrm>
            <a:off x="0" y="533375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>
                <a:solidFill>
                  <a:srgbClr val="0F21CF"/>
                </a:solidFill>
              </a:rPr>
              <a:t>G:\LABORATORY PROCEDURES\Quality Assurance and Compliance\Chemical Inventory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E0527E4-D468-44ED-982D-272D81E0ED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26082"/>
              </p:ext>
            </p:extLst>
          </p:nvPr>
        </p:nvGraphicFramePr>
        <p:xfrm>
          <a:off x="180364" y="1129407"/>
          <a:ext cx="8783271" cy="4599186"/>
        </p:xfrm>
        <a:graphic>
          <a:graphicData uri="http://schemas.openxmlformats.org/drawingml/2006/table">
            <a:tbl>
              <a:tblPr/>
              <a:tblGrid>
                <a:gridCol w="1224792">
                  <a:extLst>
                    <a:ext uri="{9D8B030D-6E8A-4147-A177-3AD203B41FA5}">
                      <a16:colId xmlns:a16="http://schemas.microsoft.com/office/drawing/2014/main" val="1795465969"/>
                    </a:ext>
                  </a:extLst>
                </a:gridCol>
                <a:gridCol w="909214">
                  <a:extLst>
                    <a:ext uri="{9D8B030D-6E8A-4147-A177-3AD203B41FA5}">
                      <a16:colId xmlns:a16="http://schemas.microsoft.com/office/drawing/2014/main" val="3809121699"/>
                    </a:ext>
                  </a:extLst>
                </a:gridCol>
                <a:gridCol w="909214">
                  <a:extLst>
                    <a:ext uri="{9D8B030D-6E8A-4147-A177-3AD203B41FA5}">
                      <a16:colId xmlns:a16="http://schemas.microsoft.com/office/drawing/2014/main" val="2324656241"/>
                    </a:ext>
                  </a:extLst>
                </a:gridCol>
                <a:gridCol w="909214">
                  <a:extLst>
                    <a:ext uri="{9D8B030D-6E8A-4147-A177-3AD203B41FA5}">
                      <a16:colId xmlns:a16="http://schemas.microsoft.com/office/drawing/2014/main" val="2878157117"/>
                    </a:ext>
                  </a:extLst>
                </a:gridCol>
                <a:gridCol w="909214">
                  <a:extLst>
                    <a:ext uri="{9D8B030D-6E8A-4147-A177-3AD203B41FA5}">
                      <a16:colId xmlns:a16="http://schemas.microsoft.com/office/drawing/2014/main" val="220074975"/>
                    </a:ext>
                  </a:extLst>
                </a:gridCol>
                <a:gridCol w="909214">
                  <a:extLst>
                    <a:ext uri="{9D8B030D-6E8A-4147-A177-3AD203B41FA5}">
                      <a16:colId xmlns:a16="http://schemas.microsoft.com/office/drawing/2014/main" val="1184540028"/>
                    </a:ext>
                  </a:extLst>
                </a:gridCol>
                <a:gridCol w="1254917">
                  <a:extLst>
                    <a:ext uri="{9D8B030D-6E8A-4147-A177-3AD203B41FA5}">
                      <a16:colId xmlns:a16="http://schemas.microsoft.com/office/drawing/2014/main" val="2683396981"/>
                    </a:ext>
                  </a:extLst>
                </a:gridCol>
                <a:gridCol w="1757492">
                  <a:extLst>
                    <a:ext uri="{9D8B030D-6E8A-4147-A177-3AD203B41FA5}">
                      <a16:colId xmlns:a16="http://schemas.microsoft.com/office/drawing/2014/main" val="2093508688"/>
                    </a:ext>
                  </a:extLst>
                </a:gridCol>
              </a:tblGrid>
              <a:tr h="8388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Name of Chemical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Chemical Resistance Materials                                                                    SDS = Recommend in SDS     Blank = No Info                                                 </a:t>
                      </a:r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Red = Poor/Not Recommend      </a:t>
                      </a:r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Orange = Fair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</a:t>
                      </a:r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Green = Good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Chemical Used in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288900"/>
                  </a:ext>
                </a:extLst>
              </a:tr>
              <a:tr h="27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Butyl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Neoprene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PVC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Nitrile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Latex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25643"/>
                  </a:ext>
                </a:extLst>
              </a:tr>
              <a:tr h="272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Acetaldehyde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BADT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901568"/>
                  </a:ext>
                </a:extLst>
              </a:tr>
              <a:tr h="272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Acetone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SDS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10 mins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10 mins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VIR/BADT/Rad Chem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918772"/>
                  </a:ext>
                </a:extLst>
              </a:tr>
              <a:tr h="272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Acetonitrile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NBS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937341"/>
                  </a:ext>
                </a:extLst>
              </a:tr>
              <a:tr h="272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Chloroform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PARA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401218"/>
                  </a:ext>
                </a:extLst>
              </a:tr>
              <a:tr h="272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Ethyl Acetate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 mins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PARA/NBS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182886"/>
                  </a:ext>
                </a:extLst>
              </a:tr>
              <a:tr h="272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Formic Acid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SDS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NBS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360671"/>
                  </a:ext>
                </a:extLst>
              </a:tr>
              <a:tr h="272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Methanol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32 mins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BADT/BT/NBS/PARA/TB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829331"/>
                  </a:ext>
                </a:extLst>
              </a:tr>
              <a:tr h="272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Nitric acid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12 mins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Rad Chem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854053"/>
                  </a:ext>
                </a:extLst>
              </a:tr>
              <a:tr h="272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Phenol Liquid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39 mins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BT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597351"/>
                  </a:ext>
                </a:extLst>
              </a:tr>
              <a:tr h="272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Sulfuric acid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E26B0A"/>
                          </a:solidFill>
                          <a:effectLst/>
                          <a:latin typeface="+mn-lt"/>
                        </a:rPr>
                        <a:t>1.9 hrs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Rad Chem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680477"/>
                  </a:ext>
                </a:extLst>
              </a:tr>
              <a:tr h="272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Toluene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 mins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11 mins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Viton &gt;16 hrs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BADT  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548190"/>
                  </a:ext>
                </a:extLst>
              </a:tr>
              <a:tr h="272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Xylene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21 mins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Viton &gt;8 hrs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BT 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696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2051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74" y="561417"/>
            <a:ext cx="8616598" cy="626300"/>
          </a:xfrm>
        </p:spPr>
        <p:txBody>
          <a:bodyPr/>
          <a:lstStyle/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Why?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074" y="1279997"/>
            <a:ext cx="8373758" cy="4801626"/>
          </a:xfrm>
        </p:spPr>
        <p:txBody>
          <a:bodyPr/>
          <a:lstStyle/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OSHA Hazard communication standard (HCS) </a:t>
            </a:r>
            <a:r>
              <a:rPr lang="en-US" sz="2400" u="sng" dirty="0">
                <a:solidFill>
                  <a:srgbClr val="1125E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29 CFR 1910.1200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states employee has the right-to-know…</a:t>
            </a: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-The standard (CHP </a:t>
            </a:r>
            <a:r>
              <a:rPr lang="en-US" sz="2400" u="sng" dirty="0">
                <a:solidFill>
                  <a:srgbClr val="1125E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Appendix B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-Hazardous chemicals &amp; products in the workplace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-Methods of protecting themselves from exposure</a:t>
            </a:r>
          </a:p>
          <a:p>
            <a:pPr marL="137160" lvl="0" indent="0" algn="l" defTabSz="914400" fontAlgn="auto">
              <a:spcAft>
                <a:spcPts val="0"/>
              </a:spcAft>
              <a:buClrTx/>
              <a:buSzPct val="100000"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Tx/>
              <a:buSzPct val="100000"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Tx/>
              <a:buSzPct val="100000"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person holding a sign&#10;&#10;Description generated with high confidence">
            <a:extLst>
              <a:ext uri="{FF2B5EF4-FFF2-40B4-BE49-F238E27FC236}">
                <a16:creationId xmlns:a16="http://schemas.microsoft.com/office/drawing/2014/main" id="{A65D03B9-7C84-4801-8307-FC9E0319CC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375" y="2259144"/>
            <a:ext cx="1279996" cy="182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48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0569322-4B81-45EF-A91E-04795AB18BF7}"/>
              </a:ext>
            </a:extLst>
          </p:cNvPr>
          <p:cNvSpPr/>
          <p:nvPr/>
        </p:nvSpPr>
        <p:spPr>
          <a:xfrm>
            <a:off x="347844" y="1226029"/>
            <a:ext cx="8448311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Acids with cyanide	highly toxic hydrogen cyanide gas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Acids (Vinegar) with bleach	     highly toxic chlorine gas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Nitric acid or solid oxidizer (Nitrates)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with combustible materials (Paper/alcohols/solvents)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May result in</a:t>
            </a:r>
          </a:p>
          <a:p>
            <a:pPr>
              <a:buClr>
                <a:srgbClr val="C00000"/>
              </a:buClr>
            </a:pPr>
            <a:endParaRPr lang="en-US" sz="4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Hydrogen peroxide/sulfuric acid mixtures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		May spontaneously detonate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093DE46-9419-4CC4-A99C-14FE2D44CA7C}"/>
              </a:ext>
            </a:extLst>
          </p:cNvPr>
          <p:cNvSpPr/>
          <p:nvPr/>
        </p:nvSpPr>
        <p:spPr>
          <a:xfrm>
            <a:off x="1624664" y="3943078"/>
            <a:ext cx="582734" cy="454081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C980F5E8-8EE9-4ED9-9D14-08D25AFAEC54}"/>
              </a:ext>
            </a:extLst>
          </p:cNvPr>
          <p:cNvSpPr/>
          <p:nvPr/>
        </p:nvSpPr>
        <p:spPr>
          <a:xfrm>
            <a:off x="1624664" y="5457181"/>
            <a:ext cx="582734" cy="45408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83BBEC68-AF94-4D01-980C-29A3B5866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05855" y="1226029"/>
            <a:ext cx="592139" cy="628618"/>
          </a:xfrm>
          <a:prstGeom prst="rect">
            <a:avLst/>
          </a:prstGeom>
        </p:spPr>
      </p:pic>
      <p:pic>
        <p:nvPicPr>
          <p:cNvPr id="14" name="Picture 13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F27F37B9-5321-44D1-B2EA-CA527845DA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10372" y="2011615"/>
            <a:ext cx="592139" cy="628618"/>
          </a:xfrm>
          <a:prstGeom prst="rect">
            <a:avLst/>
          </a:prstGeom>
        </p:spPr>
      </p:pic>
      <p:pic>
        <p:nvPicPr>
          <p:cNvPr id="16" name="Picture 15" descr="A close up of smoke&#10;&#10;Description generated with high confidence">
            <a:extLst>
              <a:ext uri="{FF2B5EF4-FFF2-40B4-BE49-F238E27FC236}">
                <a16:creationId xmlns:a16="http://schemas.microsoft.com/office/drawing/2014/main" id="{32A3F5FD-EE53-461C-8E84-881F7F7F8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657" y="3742268"/>
            <a:ext cx="2237826" cy="112148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8530CE9-3B6F-4399-AE55-0E8A1F00C618}"/>
              </a:ext>
            </a:extLst>
          </p:cNvPr>
          <p:cNvSpPr txBox="1">
            <a:spLocks/>
          </p:cNvSpPr>
          <p:nvPr/>
        </p:nvSpPr>
        <p:spPr bwMode="auto">
          <a:xfrm>
            <a:off x="402073" y="561417"/>
            <a:ext cx="8616598" cy="62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80000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Incompatible Chemicals (Cont’d)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95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0569322-4B81-45EF-A91E-04795AB18BF7}"/>
              </a:ext>
            </a:extLst>
          </p:cNvPr>
          <p:cNvSpPr/>
          <p:nvPr/>
        </p:nvSpPr>
        <p:spPr>
          <a:xfrm>
            <a:off x="418851" y="612844"/>
            <a:ext cx="8448311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CHP: </a:t>
            </a:r>
          </a:p>
          <a:p>
            <a:pPr>
              <a:buClr>
                <a:srgbClr val="C00000"/>
              </a:buClr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file"/>
              </a:rPr>
              <a:t>G:\LABORATORY PROCEDURES\Safety and Security\Laboratory Chemical Hygiene Plan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MediaLab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# 51793.768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418845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ign on the side of a road&#10;&#10;Description generated with very high confidence">
            <a:extLst>
              <a:ext uri="{FF2B5EF4-FFF2-40B4-BE49-F238E27FC236}">
                <a16:creationId xmlns:a16="http://schemas.microsoft.com/office/drawing/2014/main" id="{B4FFB65B-6C5B-4DB5-9E03-412AC328B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536"/>
            <a:ext cx="9144000" cy="521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83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74" y="561417"/>
            <a:ext cx="8616598" cy="626300"/>
          </a:xfrm>
        </p:spPr>
        <p:txBody>
          <a:bodyPr/>
          <a:lstStyle/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Why? (Cont’d)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074" y="1279997"/>
            <a:ext cx="8373758" cy="1816981"/>
          </a:xfrm>
        </p:spPr>
        <p:txBody>
          <a:bodyPr/>
          <a:lstStyle/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OSHA, employer is responsible for providing a safe &amp; healthful workplace  </a:t>
            </a: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-but employees are responsible for their own safety &amp; 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the safety of the others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Tx/>
              <a:buSzPct val="100000"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Tx/>
              <a:buSzPct val="100000"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Tx/>
              <a:buSzPct val="100000"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person, man, outdoor, table&#10;&#10;Description generated with high confidence">
            <a:extLst>
              <a:ext uri="{FF2B5EF4-FFF2-40B4-BE49-F238E27FC236}">
                <a16:creationId xmlns:a16="http://schemas.microsoft.com/office/drawing/2014/main" id="{7809896D-11D8-4654-AC07-AC20B0B35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67" y="3331985"/>
            <a:ext cx="2762939" cy="25706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1D1F62A-A03E-4DCA-BE1D-4870A3D15C4B}"/>
              </a:ext>
            </a:extLst>
          </p:cNvPr>
          <p:cNvSpPr txBox="1"/>
          <p:nvPr/>
        </p:nvSpPr>
        <p:spPr>
          <a:xfrm>
            <a:off x="4333530" y="4065767"/>
            <a:ext cx="510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VS</a:t>
            </a:r>
          </a:p>
        </p:txBody>
      </p:sp>
      <p:pic>
        <p:nvPicPr>
          <p:cNvPr id="14" name="Picture 13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007635DC-B038-46C4-A1D4-CEB1A4A2DA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399" y="3145508"/>
            <a:ext cx="1323081" cy="2763848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8F7016EF-770E-405B-92D7-000A6E080099}"/>
              </a:ext>
            </a:extLst>
          </p:cNvPr>
          <p:cNvSpPr/>
          <p:nvPr/>
        </p:nvSpPr>
        <p:spPr>
          <a:xfrm>
            <a:off x="102881" y="3761023"/>
            <a:ext cx="1602377" cy="1071154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Mad Scientist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913260E-1A39-4A90-91C0-6B0912063ED5}"/>
              </a:ext>
            </a:extLst>
          </p:cNvPr>
          <p:cNvSpPr/>
          <p:nvPr/>
        </p:nvSpPr>
        <p:spPr>
          <a:xfrm flipH="1">
            <a:off x="7215504" y="3045539"/>
            <a:ext cx="1473528" cy="107115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Proper PPE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BF7E84-D379-45DA-B89A-E085FFCA20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4639" y="4211365"/>
            <a:ext cx="1445587" cy="166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55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5C6CCF17-42AF-4926-9D64-97E61D52C9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1638" y="583701"/>
            <a:ext cx="8616950" cy="625475"/>
          </a:xfrm>
        </p:spPr>
        <p:txBody>
          <a:bodyPr/>
          <a:lstStyle/>
          <a:p>
            <a:pPr algn="l"/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Hazard Communication GHS Elements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0F3726CB-2B29-4487-B961-1ABF9E14C9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1638" y="1209176"/>
            <a:ext cx="8137525" cy="4201024"/>
          </a:xfrm>
        </p:spPr>
        <p:txBody>
          <a:bodyPr/>
          <a:lstStyle/>
          <a:p>
            <a:pPr marL="457200" lvl="1" indent="0" eaLnBrk="1" hangingPunct="1">
              <a:buFont typeface="Arial" charset="0"/>
              <a:buNone/>
              <a:defRPr/>
            </a:pPr>
            <a:endParaRPr lang="en-US" altLang="en-US" sz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eaLnBrk="1" hangingPunct="1">
              <a:buFont typeface="Arial" charset="0"/>
              <a:buNone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1. Labels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04645A-C1C0-4F4F-8589-54A1EDE0C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566" y="1209176"/>
            <a:ext cx="5965370" cy="467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EB7F6A5-AD89-4ED8-A581-C1C1ACD36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15" y="583679"/>
            <a:ext cx="6978769" cy="530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048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4">
            <a:extLst>
              <a:ext uri="{FF2B5EF4-FFF2-40B4-BE49-F238E27FC236}">
                <a16:creationId xmlns:a16="http://schemas.microsoft.com/office/drawing/2014/main" id="{6FFEA8E4-EE63-4B97-A208-FCECC495C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1266388"/>
            <a:ext cx="27305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12">
            <a:extLst>
              <a:ext uri="{FF2B5EF4-FFF2-40B4-BE49-F238E27FC236}">
                <a16:creationId xmlns:a16="http://schemas.microsoft.com/office/drawing/2014/main" id="{68C4BAAF-E381-418D-ABF6-8570BEE70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2861826"/>
            <a:ext cx="3201987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10">
            <a:extLst>
              <a:ext uri="{FF2B5EF4-FFF2-40B4-BE49-F238E27FC236}">
                <a16:creationId xmlns:a16="http://schemas.microsoft.com/office/drawing/2014/main" id="{9A6B68BF-06B8-4B4D-92B9-6D33CE996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5" y="1271975"/>
            <a:ext cx="306705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6">
            <a:extLst>
              <a:ext uri="{FF2B5EF4-FFF2-40B4-BE49-F238E27FC236}">
                <a16:creationId xmlns:a16="http://schemas.microsoft.com/office/drawing/2014/main" id="{85E8675F-B80F-4651-AB67-E702640BD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99" y="1266388"/>
            <a:ext cx="27352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TextBox 15">
            <a:extLst>
              <a:ext uri="{FF2B5EF4-FFF2-40B4-BE49-F238E27FC236}">
                <a16:creationId xmlns:a16="http://schemas.microsoft.com/office/drawing/2014/main" id="{98F79EAA-E453-40C6-98A0-B3B85A272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3" y="732473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20000"/>
              </a:spcBef>
              <a:buFont typeface="Arial" panose="020B0604020202020204" pitchFamily="34" charset="0"/>
              <a:defRPr sz="3200">
                <a:solidFill>
                  <a:srgbClr val="59595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2. 16 sections Format Safety Data Sheets (SDSs) (</a:t>
            </a:r>
            <a:r>
              <a:rPr lang="en-GB" altLang="en-US" sz="2400" u="sng" dirty="0">
                <a:solidFill>
                  <a:srgbClr val="1125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Appendix M</a:t>
            </a:r>
            <a: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A934CA-F6CC-4CC9-876B-D58069B624A3}"/>
              </a:ext>
            </a:extLst>
          </p:cNvPr>
          <p:cNvSpPr txBox="1"/>
          <p:nvPr/>
        </p:nvSpPr>
        <p:spPr>
          <a:xfrm>
            <a:off x="-2300" y="5456564"/>
            <a:ext cx="9135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highlight>
                  <a:srgbClr val="FFFF00"/>
                </a:highlight>
              </a:rPr>
              <a:t>Non-mandatory Sections 12- 15 for OSHA are regulated by EPA or DOT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EE31A9D-A890-4514-A8AB-B9CFD2C11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13702"/>
            <a:ext cx="6383583" cy="4309968"/>
          </a:xfrm>
          <a:prstGeom prst="rect">
            <a:avLst/>
          </a:prstGeom>
        </p:spPr>
      </p:pic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F502C63-86BD-4B82-8D62-D69333DB8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052" y="2874468"/>
            <a:ext cx="7362948" cy="209181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C72727E-4236-4303-8B71-182E539AE87B}"/>
              </a:ext>
            </a:extLst>
          </p:cNvPr>
          <p:cNvSpPr/>
          <p:nvPr/>
        </p:nvSpPr>
        <p:spPr>
          <a:xfrm>
            <a:off x="-1" y="2474752"/>
            <a:ext cx="2248251" cy="738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B38F46A5-EE2F-4BB0-A5F1-4D4DCB79D8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3" y="4966282"/>
            <a:ext cx="7338805" cy="912847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F6C38DF6-AE2E-4EF6-9118-CE42FADA7823}"/>
              </a:ext>
            </a:extLst>
          </p:cNvPr>
          <p:cNvSpPr/>
          <p:nvPr/>
        </p:nvSpPr>
        <p:spPr>
          <a:xfrm>
            <a:off x="24143" y="5444455"/>
            <a:ext cx="4427990" cy="5117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B933FF3-DB4F-4A05-BACA-1CFD5738BBCA}"/>
              </a:ext>
            </a:extLst>
          </p:cNvPr>
          <p:cNvSpPr/>
          <p:nvPr/>
        </p:nvSpPr>
        <p:spPr>
          <a:xfrm>
            <a:off x="3825484" y="4655891"/>
            <a:ext cx="4427990" cy="4025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665B7D-41A4-46E5-8769-D805F25F328D}"/>
              </a:ext>
            </a:extLst>
          </p:cNvPr>
          <p:cNvSpPr txBox="1"/>
          <p:nvPr/>
        </p:nvSpPr>
        <p:spPr>
          <a:xfrm>
            <a:off x="7097086" y="1182848"/>
            <a:ext cx="1845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solidFill>
                  <a:srgbClr val="0F21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Bleach SDS</a:t>
            </a:r>
          </a:p>
        </p:txBody>
      </p:sp>
    </p:spTree>
    <p:extLst>
      <p:ext uri="{BB962C8B-B14F-4D97-AF65-F5344CB8AC3E}">
        <p14:creationId xmlns:p14="http://schemas.microsoft.com/office/powerpoint/2010/main" val="41053871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B1ED8BD-0F0A-4427-9CB8-AD16D3361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7301"/>
            <a:ext cx="9144000" cy="1368641"/>
          </a:xfrm>
          <a:prstGeom prst="rect">
            <a:avLst/>
          </a:prstGeom>
        </p:spPr>
      </p:pic>
      <p:pic>
        <p:nvPicPr>
          <p:cNvPr id="10" name="Picture 9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3524C70-8C5E-4289-BBD0-1DD831518F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9178"/>
            <a:ext cx="9144000" cy="3040352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CB933FF3-DB4F-4A05-BACA-1CFD5738BBCA}"/>
              </a:ext>
            </a:extLst>
          </p:cNvPr>
          <p:cNvSpPr/>
          <p:nvPr/>
        </p:nvSpPr>
        <p:spPr>
          <a:xfrm>
            <a:off x="58723" y="1803634"/>
            <a:ext cx="1409350" cy="19758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513B5F1D-04DD-47C0-81D5-939DB471A46E}"/>
              </a:ext>
            </a:extLst>
          </p:cNvPr>
          <p:cNvSpPr/>
          <p:nvPr/>
        </p:nvSpPr>
        <p:spPr>
          <a:xfrm>
            <a:off x="6241409" y="2171270"/>
            <a:ext cx="176169" cy="176168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BDB8072C-6F7B-4D49-BB4B-6CE4AE230A2F}"/>
              </a:ext>
            </a:extLst>
          </p:cNvPr>
          <p:cNvSpPr/>
          <p:nvPr/>
        </p:nvSpPr>
        <p:spPr>
          <a:xfrm>
            <a:off x="135622" y="4017114"/>
            <a:ext cx="176169" cy="176168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C6CA53-92E6-4106-97E7-977E575BD892}"/>
              </a:ext>
            </a:extLst>
          </p:cNvPr>
          <p:cNvSpPr txBox="1"/>
          <p:nvPr/>
        </p:nvSpPr>
        <p:spPr>
          <a:xfrm>
            <a:off x="410255" y="3898626"/>
            <a:ext cx="8598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Pulmonary edema is a condition caused by excess fluid in the lungs</a:t>
            </a:r>
          </a:p>
        </p:txBody>
      </p:sp>
    </p:spTree>
    <p:extLst>
      <p:ext uri="{BB962C8B-B14F-4D97-AF65-F5344CB8AC3E}">
        <p14:creationId xmlns:p14="http://schemas.microsoft.com/office/powerpoint/2010/main" val="353177719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2D2C04D-B62A-411B-AB8A-732913B55FF9}"/>
              </a:ext>
            </a:extLst>
          </p:cNvPr>
          <p:cNvSpPr txBox="1">
            <a:spLocks/>
          </p:cNvSpPr>
          <p:nvPr/>
        </p:nvSpPr>
        <p:spPr bwMode="auto">
          <a:xfrm>
            <a:off x="263701" y="534838"/>
            <a:ext cx="8616598" cy="97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defRPr sz="3200" kern="120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–"/>
              <a:defRPr sz="28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–"/>
              <a:defRPr sz="20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»"/>
              <a:defRPr sz="20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Current inventory &amp; SDSs are accessible on: </a:t>
            </a:r>
          </a:p>
          <a:p>
            <a:pPr marL="13716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     G:/drive &amp; </a:t>
            </a:r>
            <a:r>
              <a:rPr lang="en-US" sz="2400" u="sng" dirty="0">
                <a:solidFill>
                  <a:srgbClr val="0996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MSDS Online link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FD4CAA-E431-4D1C-BAFD-8187747AD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6499" y="1509624"/>
            <a:ext cx="6737038" cy="431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50633"/>
      </p:ext>
    </p:extLst>
  </p:cSld>
  <p:clrMapOvr>
    <a:masterClrMapping/>
  </p:clrMapOvr>
</p:sld>
</file>

<file path=ppt/theme/theme1.xml><?xml version="1.0" encoding="utf-8"?>
<a:theme xmlns:a="http://schemas.openxmlformats.org/drawingml/2006/main" name="2004-ODH PPT Template 2017b">
  <a:themeElements>
    <a:clrScheme name="Custom 5">
      <a:dk1>
        <a:sysClr val="windowText" lastClr="000000"/>
      </a:dk1>
      <a:lt1>
        <a:sysClr val="window" lastClr="FFFFFF"/>
      </a:lt1>
      <a:dk2>
        <a:srgbClr val="3C1017"/>
      </a:dk2>
      <a:lt2>
        <a:srgbClr val="EEECE1"/>
      </a:lt2>
      <a:accent1>
        <a:srgbClr val="CD0920"/>
      </a:accent1>
      <a:accent2>
        <a:srgbClr val="C0504D"/>
      </a:accent2>
      <a:accent3>
        <a:srgbClr val="AB0E25"/>
      </a:accent3>
      <a:accent4>
        <a:srgbClr val="470F17"/>
      </a:accent4>
      <a:accent5>
        <a:srgbClr val="212424"/>
      </a:accent5>
      <a:accent6>
        <a:srgbClr val="141313"/>
      </a:accent6>
      <a:hlink>
        <a:srgbClr val="3C1017"/>
      </a:hlink>
      <a:folHlink>
        <a:srgbClr val="004C8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ODH+PPT+powerpoint+template+2020</Template>
  <TotalTime>6327</TotalTime>
  <Words>489</Words>
  <Application>Microsoft Office PowerPoint</Application>
  <PresentationFormat>On-screen Show (4:3)</PresentationFormat>
  <Paragraphs>224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2004-ODH PPT Template 2017b</vt:lpstr>
      <vt:lpstr>Laboratory Chemical Hygiene Plan</vt:lpstr>
      <vt:lpstr>Why?</vt:lpstr>
      <vt:lpstr>Why? (Cont’d)</vt:lpstr>
      <vt:lpstr>Hazard Communication GHS Elements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Hazardous Chemical SOPs (CHP Appendix E)</vt:lpstr>
      <vt:lpstr>PowerPoint Presentation</vt:lpstr>
      <vt:lpstr>PowerPoint Presentation</vt:lpstr>
      <vt:lpstr>PowerPoint Presentation</vt:lpstr>
      <vt:lpstr>PowerPoint Presentation</vt:lpstr>
      <vt:lpstr>Chemical Spill Response Guidelines CHP Appendix F</vt:lpstr>
      <vt:lpstr>What kit is where?</vt:lpstr>
      <vt:lpstr>Hazardous Waste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Protection Program</dc:title>
  <dc:creator>Lai Ming Woo</dc:creator>
  <cp:lastModifiedBy>Woo, Laiming</cp:lastModifiedBy>
  <cp:revision>516</cp:revision>
  <dcterms:created xsi:type="dcterms:W3CDTF">2017-06-22T19:39:28Z</dcterms:created>
  <dcterms:modified xsi:type="dcterms:W3CDTF">2020-03-31T13:50:58Z</dcterms:modified>
</cp:coreProperties>
</file>