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4"/>
  </p:notesMasterIdLst>
  <p:sldIdLst>
    <p:sldId id="256" r:id="rId2"/>
    <p:sldId id="263" r:id="rId3"/>
    <p:sldId id="310" r:id="rId4"/>
    <p:sldId id="274" r:id="rId5"/>
    <p:sldId id="337" r:id="rId6"/>
    <p:sldId id="264" r:id="rId7"/>
    <p:sldId id="331" r:id="rId8"/>
    <p:sldId id="303" r:id="rId9"/>
    <p:sldId id="304" r:id="rId10"/>
    <p:sldId id="307" r:id="rId11"/>
    <p:sldId id="292" r:id="rId12"/>
    <p:sldId id="325" r:id="rId13"/>
    <p:sldId id="343" r:id="rId14"/>
    <p:sldId id="276" r:id="rId15"/>
    <p:sldId id="346" r:id="rId16"/>
    <p:sldId id="347" r:id="rId17"/>
    <p:sldId id="291" r:id="rId18"/>
    <p:sldId id="280" r:id="rId19"/>
    <p:sldId id="281" r:id="rId20"/>
    <p:sldId id="333" r:id="rId21"/>
    <p:sldId id="329" r:id="rId22"/>
    <p:sldId id="330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25E5"/>
    <a:srgbClr val="0996FF"/>
    <a:srgbClr val="1A2EEE"/>
    <a:srgbClr val="0E20C8"/>
    <a:srgbClr val="0F21CF"/>
    <a:srgbClr val="0755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DA28A-890C-42EA-B1E3-A1785428D214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4EB7B-30BF-4B33-A8D0-292765D50A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5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48006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287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04800"/>
            <a:ext cx="9144000" cy="624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36420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5686425" cy="625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00400" y="-228600"/>
            <a:ext cx="3200400" cy="838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3340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39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4371359" y="-2618759"/>
            <a:ext cx="1447800" cy="8056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838449" y="552448"/>
            <a:ext cx="3657602" cy="6972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4864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25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85900" y="12128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0" y="12128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696499"/>
            <a:ext cx="8616598" cy="626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582182"/>
            <a:ext cx="8137219" cy="1321024"/>
          </a:xfrm>
        </p:spPr>
        <p:txBody>
          <a:bodyPr/>
          <a:lstStyle>
            <a:lvl1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rgbClr val="000000"/>
                </a:solidFill>
              </a:defRPr>
            </a:lvl1pPr>
            <a:lvl2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rgbClr val="000000"/>
                </a:solidFill>
              </a:defRPr>
            </a:lvl2pPr>
            <a:lvl3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rgbClr val="000000"/>
                </a:solidFill>
              </a:defRPr>
            </a:lvl3pPr>
            <a:lvl4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rgbClr val="000000"/>
                </a:solidFill>
              </a:defRPr>
            </a:lvl4pPr>
            <a:lvl5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49530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85900" y="12128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604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764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505200"/>
            <a:ext cx="7772400" cy="533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2578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60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610600" cy="625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45720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5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686800" cy="625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3340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7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133600"/>
            <a:ext cx="4522788" cy="1387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5626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5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3340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87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3657600" cy="533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990600"/>
            <a:ext cx="5111750" cy="505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1"/>
            <a:ext cx="3008313" cy="4038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8674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7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3340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08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0" y="2630488"/>
            <a:ext cx="520858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of Presentation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91000" y="3586163"/>
            <a:ext cx="44958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Secondary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309090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800000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</a:defRPr>
      </a:lvl9pPr>
    </p:titleStyle>
    <p:bodyStyle>
      <a:lvl1pPr marL="342900" indent="-342900" algn="ctr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32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time.com/5722129/buffalo-wild-wings-employee-dies-fume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17079"/>
            <a:ext cx="9144000" cy="1114263"/>
          </a:xfrm>
        </p:spPr>
        <p:txBody>
          <a:bodyPr/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Chemical Inventory, Ordering and Labeling</a:t>
            </a:r>
            <a:endParaRPr lang="en-US" sz="3800" b="0" u="sng" dirty="0">
              <a:solidFill>
                <a:srgbClr val="1125E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728004" y="5492359"/>
            <a:ext cx="2348427" cy="579930"/>
          </a:xfrm>
        </p:spPr>
        <p:txBody>
          <a:bodyPr/>
          <a:lstStyle/>
          <a:p>
            <a:pPr algn="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By Lai Ming Woo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6742ED-6B3E-4D25-997C-E76A9EF1C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12" y="635285"/>
            <a:ext cx="5913160" cy="31843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FB4FBC-3C5E-4E16-8D0D-52C67848E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146" y="1251286"/>
            <a:ext cx="3777716" cy="280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58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87424A-DC4E-41AA-A44F-9DBCF40E4022}"/>
              </a:ext>
            </a:extLst>
          </p:cNvPr>
          <p:cNvSpPr txBox="1">
            <a:spLocks/>
          </p:cNvSpPr>
          <p:nvPr/>
        </p:nvSpPr>
        <p:spPr bwMode="auto">
          <a:xfrm>
            <a:off x="301924" y="574158"/>
            <a:ext cx="8540151" cy="529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defRPr sz="32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8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Lesson Learned (Cont’d):</a:t>
            </a:r>
          </a:p>
          <a:p>
            <a:pPr algn="l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Safety Culture Issues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 </a:t>
            </a:r>
            <a:r>
              <a:rPr lang="en-US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95% grad students interviewed said they won’t report a   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safety hazard due to fear of reprisals</a:t>
            </a:r>
          </a:p>
          <a:p>
            <a:pPr algn="l"/>
            <a:r>
              <a:rPr lang="en-US" sz="2400" dirty="0">
                <a:solidFill>
                  <a:srgbClr val="099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>
                <a:solidFill>
                  <a:srgbClr val="099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400" i="1" u="sng" dirty="0">
                <a:solidFill>
                  <a:srgbClr val="099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happened before &amp; it's not something where you get        </a:t>
            </a:r>
            <a:endParaRPr lang="en-US" sz="2400" u="sng" dirty="0">
              <a:solidFill>
                <a:srgbClr val="099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i="1" u="sng" dirty="0">
                <a:solidFill>
                  <a:srgbClr val="099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alarmed</a:t>
            </a:r>
            <a:r>
              <a:rPr lang="en-US" sz="2400" dirty="0">
                <a:solidFill>
                  <a:srgbClr val="099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Hexane shower should never be a norm!</a:t>
            </a:r>
          </a:p>
          <a:p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Lack of training on chemical SDS, handling, spill responses…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56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C6CCF17-42AF-4926-9D64-97E61D52C9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1638" y="583701"/>
            <a:ext cx="8616950" cy="625475"/>
          </a:xfrm>
        </p:spPr>
        <p:txBody>
          <a:bodyPr/>
          <a:lstStyle/>
          <a:p>
            <a:pPr algn="l"/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Hazard Communication GHS Elements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F3726CB-2B29-4487-B961-1ABF9E14C9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1638" y="1209176"/>
            <a:ext cx="8137525" cy="4201024"/>
          </a:xfrm>
        </p:spPr>
        <p:txBody>
          <a:bodyPr/>
          <a:lstStyle/>
          <a:p>
            <a:pPr marL="457200" lvl="1" indent="0" eaLnBrk="1" hangingPunct="1">
              <a:buFont typeface="Arial" charset="0"/>
              <a:buNone/>
              <a:defRPr/>
            </a:pPr>
            <a:endParaRPr lang="en-US" altLang="en-US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1. Labels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04645A-C1C0-4F4F-8589-54A1EDE0C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566" y="1209176"/>
            <a:ext cx="5965370" cy="467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4">
            <a:extLst>
              <a:ext uri="{FF2B5EF4-FFF2-40B4-BE49-F238E27FC236}">
                <a16:creationId xmlns:a16="http://schemas.microsoft.com/office/drawing/2014/main" id="{6FFEA8E4-EE63-4B97-A208-FCECC495C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1266388"/>
            <a:ext cx="27305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12">
            <a:extLst>
              <a:ext uri="{FF2B5EF4-FFF2-40B4-BE49-F238E27FC236}">
                <a16:creationId xmlns:a16="http://schemas.microsoft.com/office/drawing/2014/main" id="{68C4BAAF-E381-418D-ABF6-8570BEE70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2861826"/>
            <a:ext cx="3201987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10">
            <a:extLst>
              <a:ext uri="{FF2B5EF4-FFF2-40B4-BE49-F238E27FC236}">
                <a16:creationId xmlns:a16="http://schemas.microsoft.com/office/drawing/2014/main" id="{9A6B68BF-06B8-4B4D-92B9-6D33CE996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5" y="1271975"/>
            <a:ext cx="30670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6">
            <a:extLst>
              <a:ext uri="{FF2B5EF4-FFF2-40B4-BE49-F238E27FC236}">
                <a16:creationId xmlns:a16="http://schemas.microsoft.com/office/drawing/2014/main" id="{85E8675F-B80F-4651-AB67-E702640BD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9" y="1266388"/>
            <a:ext cx="27352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Box 15">
            <a:extLst>
              <a:ext uri="{FF2B5EF4-FFF2-40B4-BE49-F238E27FC236}">
                <a16:creationId xmlns:a16="http://schemas.microsoft.com/office/drawing/2014/main" id="{98F79EAA-E453-40C6-98A0-B3B85A272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" y="732473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32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2. 16 sections Format Safety Data Sheets (SDSs) (</a:t>
            </a:r>
            <a:r>
              <a:rPr lang="en-GB" altLang="en-US" sz="2400" u="sng" dirty="0">
                <a:solidFill>
                  <a:srgbClr val="1125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Appendix M</a:t>
            </a: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A934CA-F6CC-4CC9-876B-D58069B624A3}"/>
              </a:ext>
            </a:extLst>
          </p:cNvPr>
          <p:cNvSpPr txBox="1"/>
          <p:nvPr/>
        </p:nvSpPr>
        <p:spPr>
          <a:xfrm>
            <a:off x="-2300" y="5456564"/>
            <a:ext cx="9135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highlight>
                  <a:srgbClr val="FFFF00"/>
                </a:highlight>
              </a:rPr>
              <a:t>Non-mandatory Sections 12- 15 for OSHA are regulated by EPA or DOT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Chemical labeling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305163"/>
            <a:ext cx="8373758" cy="4567132"/>
          </a:xfrm>
        </p:spPr>
        <p:txBody>
          <a:bodyPr/>
          <a:lstStyle/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Supervisor will ensure primary &amp; secondary chemical container labels meet GHS standards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arrives w/ improper/mutilated labels        contact </a:t>
            </a:r>
            <a:r>
              <a:rPr lang="en-US" sz="2400" b="1" dirty="0">
                <a:solidFill>
                  <a:srgbClr val="0996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LSO</a:t>
            </a: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Received &amp; opened dates are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required on all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including containers inside a kit</a:t>
            </a: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Upon request,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will provide labels</a:t>
            </a: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800" u="sng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2A066AE-8670-4E88-B3DF-C4118034EC3E}"/>
              </a:ext>
            </a:extLst>
          </p:cNvPr>
          <p:cNvSpPr/>
          <p:nvPr/>
        </p:nvSpPr>
        <p:spPr>
          <a:xfrm>
            <a:off x="7087250" y="2631808"/>
            <a:ext cx="457200" cy="3364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0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EB7F6A5-AD89-4ED8-A581-C1C1ACD36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15" y="583679"/>
            <a:ext cx="6978769" cy="530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48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to read your SDSs? (</a:t>
            </a:r>
            <a:r>
              <a:rPr lang="en-US" sz="2800" u="sng" dirty="0">
                <a:ln w="6350">
                  <a:noFill/>
                </a:ln>
                <a:solidFill>
                  <a:srgbClr val="1125E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Appendix M</a:t>
            </a:r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287" y="1202242"/>
            <a:ext cx="8695426" cy="4764509"/>
          </a:xfrm>
        </p:spPr>
        <p:txBody>
          <a:bodyPr/>
          <a:lstStyle/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2   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Signal word, hazard &amp; precautionary  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statements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4   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First aid measures &amp; symptoms/effects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7   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Handling &amp; storage conditions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8   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Exposure control limits, engineering controls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&amp; PPE selection recommendations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10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Stability, reactivity, conditions to avoid &amp;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incompatible materials. Store away from incompatibles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11 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toxicological effects</a:t>
            </a: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800" u="sng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7148F-EE11-4BBE-84D9-CC971F59FAE9}"/>
              </a:ext>
            </a:extLst>
          </p:cNvPr>
          <p:cNvSpPr txBox="1"/>
          <p:nvPr/>
        </p:nvSpPr>
        <p:spPr>
          <a:xfrm>
            <a:off x="5234730" y="5194093"/>
            <a:ext cx="3909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https://time.com/5722129/buffalo-wild-wings-employee-dies-fumes/</a:t>
            </a:r>
            <a:endParaRPr lang="en-US" dirty="0"/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A5A62CF-DC62-49B8-8CAC-5E569403CE81}"/>
              </a:ext>
            </a:extLst>
          </p:cNvPr>
          <p:cNvSpPr/>
          <p:nvPr/>
        </p:nvSpPr>
        <p:spPr>
          <a:xfrm>
            <a:off x="1493240" y="4750422"/>
            <a:ext cx="3447876" cy="56206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1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Spotcheck Neonatal GALT Microplate Reagent Kit 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383" y="1763154"/>
            <a:ext cx="2373331" cy="1455895"/>
          </a:xfrm>
        </p:spPr>
        <p:txBody>
          <a:bodyPr/>
          <a:lstStyle/>
          <a:p>
            <a:pPr marL="137160" lvl="0" indent="0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u="sng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GALT MP Color Reagent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SDS Section 2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4DF54B-0D1B-40BE-AADD-503F5997C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890" y="1117952"/>
            <a:ext cx="5836291" cy="475726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606554D-82B8-48A4-A594-7BDDCC8A6163}"/>
              </a:ext>
            </a:extLst>
          </p:cNvPr>
          <p:cNvSpPr/>
          <p:nvPr/>
        </p:nvSpPr>
        <p:spPr>
          <a:xfrm>
            <a:off x="3649508" y="2370966"/>
            <a:ext cx="3026421" cy="43697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1637C4B-F4B5-4DCC-AA19-1AE486694336}"/>
              </a:ext>
            </a:extLst>
          </p:cNvPr>
          <p:cNvSpPr/>
          <p:nvPr/>
        </p:nvSpPr>
        <p:spPr>
          <a:xfrm>
            <a:off x="3447207" y="3568587"/>
            <a:ext cx="679731" cy="3578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5BEDD07-D30B-42C0-B4CE-CB4836DC3099}"/>
              </a:ext>
            </a:extLst>
          </p:cNvPr>
          <p:cNvSpPr/>
          <p:nvPr/>
        </p:nvSpPr>
        <p:spPr>
          <a:xfrm>
            <a:off x="3447206" y="5250382"/>
            <a:ext cx="679731" cy="35786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4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485615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4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does             mean?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BD9DD7-D202-44CC-8D21-779C3E322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801" y="561417"/>
            <a:ext cx="567468" cy="5674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272588-67B3-4357-AA0C-D0BE48D05A8F}"/>
              </a:ext>
            </a:extLst>
          </p:cNvPr>
          <p:cNvSpPr txBox="1"/>
          <p:nvPr/>
        </p:nvSpPr>
        <p:spPr>
          <a:xfrm>
            <a:off x="469783" y="1260973"/>
            <a:ext cx="82044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u="sng" dirty="0">
                <a:solidFill>
                  <a:srgbClr val="1125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Appendix E: ODHL Hazardous Chemical SOPs-Toxic or Highly Toxic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Exposure ≠ 100% Death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Lethal Dose, 50% (LD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)- amount given all at once causes death of 50% of a group of test animals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Lethal Concentration, 50% (LC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)- concentration of a chemical in air/water causes death of 50%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=  Highly Toxic  =  Low LD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LC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571CBA-3067-4A92-A346-8B90B5317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344" y="5154681"/>
            <a:ext cx="697912" cy="69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39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Hazardous Chemical List and SOPs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187717"/>
            <a:ext cx="8373758" cy="4773136"/>
          </a:xfrm>
        </p:spPr>
        <p:txBody>
          <a:bodyPr/>
          <a:lstStyle/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Hazardous Chemical List</a:t>
            </a:r>
            <a:endParaRPr lang="en-US" sz="1000" u="sng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u="sng" dirty="0">
                <a:solidFill>
                  <a:srgbClr val="1125E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G:\LABORATORY PROCEDURES\Quality Assurance and Compliance\Chemical Inventory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-hazards info from SDSs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-Updates by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-When receive newer version/new SDS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SOPs for each hazard on the list &amp; some highly hazardous chemicals (</a:t>
            </a:r>
            <a:r>
              <a:rPr lang="en-US" sz="2400" u="sng" dirty="0">
                <a:solidFill>
                  <a:srgbClr val="1125E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CHP Appendix E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-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SOPs &amp; SDSs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together provide instructions to work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with hazardous chemicals safely</a:t>
            </a: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800" u="sng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37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Hazardous Chemical List and SOPs (Cont’d)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187717"/>
            <a:ext cx="8373758" cy="4567132"/>
          </a:xfrm>
        </p:spPr>
        <p:txBody>
          <a:bodyPr/>
          <a:lstStyle/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Uncheck ‘(Blanks)’ from Filter of the hazard column to view the list of chemicals with that hazard</a:t>
            </a: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800" u="sng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0959377D-3CBD-4CB3-842F-D3A4E2F3C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03482"/>
            <a:ext cx="7772399" cy="3729005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9EE3C2BC-8F1E-4BB9-B91E-D06BCB2F7470}"/>
              </a:ext>
            </a:extLst>
          </p:cNvPr>
          <p:cNvSpPr/>
          <p:nvPr/>
        </p:nvSpPr>
        <p:spPr>
          <a:xfrm>
            <a:off x="4184162" y="2281147"/>
            <a:ext cx="526211" cy="2156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426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Why Chemical Inventory and Labeling?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279997"/>
            <a:ext cx="8373758" cy="4801626"/>
          </a:xfrm>
        </p:spPr>
        <p:txBody>
          <a:bodyPr/>
          <a:lstStyle/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OSHA Hazard communication standard (HCS) </a:t>
            </a:r>
            <a:r>
              <a:rPr lang="en-US" sz="2400" u="sng" dirty="0">
                <a:solidFill>
                  <a:srgbClr val="1125E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 CFR 1910.1200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states employee has the right-to-know…</a:t>
            </a: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-The standard (CHP </a:t>
            </a:r>
            <a:r>
              <a:rPr lang="en-US" sz="2400" u="sng" dirty="0">
                <a:solidFill>
                  <a:srgbClr val="1125E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Appendix B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);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-Hazardous chemicals &amp; products in the workplace;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-Methods of protecting themselves from exposure</a:t>
            </a:r>
          </a:p>
          <a:p>
            <a:pPr marL="137160" lvl="0" indent="0" algn="l" defTabSz="914400" fontAlgn="auto">
              <a:spcAft>
                <a:spcPts val="0"/>
              </a:spcAft>
              <a:buClrTx/>
              <a:buSzPct val="100000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Tx/>
              <a:buSzPct val="100000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Tx/>
              <a:buSzPct val="100000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erson holding a sign&#10;&#10;Description generated with high confidence">
            <a:extLst>
              <a:ext uri="{FF2B5EF4-FFF2-40B4-BE49-F238E27FC236}">
                <a16:creationId xmlns:a16="http://schemas.microsoft.com/office/drawing/2014/main" id="{A65D03B9-7C84-4801-8307-FC9E0319C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75" y="2259144"/>
            <a:ext cx="1279996" cy="182481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F0E4DAF-CE57-408D-BE73-8A1210AABA14}"/>
              </a:ext>
            </a:extLst>
          </p:cNvPr>
          <p:cNvSpPr/>
          <p:nvPr/>
        </p:nvSpPr>
        <p:spPr>
          <a:xfrm>
            <a:off x="520117" y="4622334"/>
            <a:ext cx="8373758" cy="8192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569322-4B81-45EF-A91E-04795AB18BF7}"/>
              </a:ext>
            </a:extLst>
          </p:cNvPr>
          <p:cNvSpPr/>
          <p:nvPr/>
        </p:nvSpPr>
        <p:spPr>
          <a:xfrm>
            <a:off x="347844" y="1226029"/>
            <a:ext cx="8448311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Acids with cyanide	highly toxic hydrogen cyanide gas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Acids (Vinegar) with bleach	     highly toxic chlorine gas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Nitric acid or solid oxidizer (Nitrates)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with combustible materials (Paper/alcohols/solvents)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May result in</a:t>
            </a:r>
          </a:p>
          <a:p>
            <a:pPr>
              <a:buClr>
                <a:srgbClr val="C00000"/>
              </a:buClr>
            </a:pPr>
            <a:endParaRPr lang="en-US" sz="4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 peroxide/sulfuric acid mixtures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		May spontaneously detonate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093DE46-9419-4CC4-A99C-14FE2D44CA7C}"/>
              </a:ext>
            </a:extLst>
          </p:cNvPr>
          <p:cNvSpPr/>
          <p:nvPr/>
        </p:nvSpPr>
        <p:spPr>
          <a:xfrm>
            <a:off x="1624664" y="3943078"/>
            <a:ext cx="582734" cy="454081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980F5E8-8EE9-4ED9-9D14-08D25AFAEC54}"/>
              </a:ext>
            </a:extLst>
          </p:cNvPr>
          <p:cNvSpPr/>
          <p:nvPr/>
        </p:nvSpPr>
        <p:spPr>
          <a:xfrm>
            <a:off x="1624664" y="5457181"/>
            <a:ext cx="582734" cy="4540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83BBEC68-AF94-4D01-980C-29A3B5866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5855" y="1226029"/>
            <a:ext cx="592139" cy="628618"/>
          </a:xfrm>
          <a:prstGeom prst="rect">
            <a:avLst/>
          </a:prstGeom>
        </p:spPr>
      </p:pic>
      <p:pic>
        <p:nvPicPr>
          <p:cNvPr id="14" name="Picture 13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F27F37B9-5321-44D1-B2EA-CA527845D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0372" y="2011615"/>
            <a:ext cx="592139" cy="628618"/>
          </a:xfrm>
          <a:prstGeom prst="rect">
            <a:avLst/>
          </a:prstGeom>
        </p:spPr>
      </p:pic>
      <p:pic>
        <p:nvPicPr>
          <p:cNvPr id="16" name="Picture 15" descr="A close up of smoke&#10;&#10;Description generated with high confidence">
            <a:extLst>
              <a:ext uri="{FF2B5EF4-FFF2-40B4-BE49-F238E27FC236}">
                <a16:creationId xmlns:a16="http://schemas.microsoft.com/office/drawing/2014/main" id="{32A3F5FD-EE53-461C-8E84-881F7F7F8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657" y="3742268"/>
            <a:ext cx="2237826" cy="112148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8530CE9-3B6F-4399-AE55-0E8A1F00C618}"/>
              </a:ext>
            </a:extLst>
          </p:cNvPr>
          <p:cNvSpPr txBox="1">
            <a:spLocks/>
          </p:cNvSpPr>
          <p:nvPr/>
        </p:nvSpPr>
        <p:spPr bwMode="auto">
          <a:xfrm>
            <a:off x="402073" y="561417"/>
            <a:ext cx="8616598" cy="62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8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Incompatible Chemicals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95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174102-AE1E-4A60-88FE-9F0593725DAE}"/>
              </a:ext>
            </a:extLst>
          </p:cNvPr>
          <p:cNvSpPr/>
          <p:nvPr/>
        </p:nvSpPr>
        <p:spPr>
          <a:xfrm>
            <a:off x="0" y="533375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0F21CF"/>
                </a:solidFill>
              </a:rPr>
              <a:t>G:\LABORATORY PROCEDURES\Quality Assurance and Compliance\Chemical Inventory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E0527E4-D468-44ED-982D-272D81E0ED53}"/>
              </a:ext>
            </a:extLst>
          </p:cNvPr>
          <p:cNvGraphicFramePr>
            <a:graphicFrameLocks noGrp="1"/>
          </p:cNvGraphicFramePr>
          <p:nvPr/>
        </p:nvGraphicFramePr>
        <p:xfrm>
          <a:off x="180364" y="1129407"/>
          <a:ext cx="8783271" cy="4599186"/>
        </p:xfrm>
        <a:graphic>
          <a:graphicData uri="http://schemas.openxmlformats.org/drawingml/2006/table">
            <a:tbl>
              <a:tblPr/>
              <a:tblGrid>
                <a:gridCol w="1224792">
                  <a:extLst>
                    <a:ext uri="{9D8B030D-6E8A-4147-A177-3AD203B41FA5}">
                      <a16:colId xmlns:a16="http://schemas.microsoft.com/office/drawing/2014/main" val="1795465969"/>
                    </a:ext>
                  </a:extLst>
                </a:gridCol>
                <a:gridCol w="909214">
                  <a:extLst>
                    <a:ext uri="{9D8B030D-6E8A-4147-A177-3AD203B41FA5}">
                      <a16:colId xmlns:a16="http://schemas.microsoft.com/office/drawing/2014/main" val="3809121699"/>
                    </a:ext>
                  </a:extLst>
                </a:gridCol>
                <a:gridCol w="909214">
                  <a:extLst>
                    <a:ext uri="{9D8B030D-6E8A-4147-A177-3AD203B41FA5}">
                      <a16:colId xmlns:a16="http://schemas.microsoft.com/office/drawing/2014/main" val="2324656241"/>
                    </a:ext>
                  </a:extLst>
                </a:gridCol>
                <a:gridCol w="909214">
                  <a:extLst>
                    <a:ext uri="{9D8B030D-6E8A-4147-A177-3AD203B41FA5}">
                      <a16:colId xmlns:a16="http://schemas.microsoft.com/office/drawing/2014/main" val="2878157117"/>
                    </a:ext>
                  </a:extLst>
                </a:gridCol>
                <a:gridCol w="909214">
                  <a:extLst>
                    <a:ext uri="{9D8B030D-6E8A-4147-A177-3AD203B41FA5}">
                      <a16:colId xmlns:a16="http://schemas.microsoft.com/office/drawing/2014/main" val="220074975"/>
                    </a:ext>
                  </a:extLst>
                </a:gridCol>
                <a:gridCol w="909214">
                  <a:extLst>
                    <a:ext uri="{9D8B030D-6E8A-4147-A177-3AD203B41FA5}">
                      <a16:colId xmlns:a16="http://schemas.microsoft.com/office/drawing/2014/main" val="1184540028"/>
                    </a:ext>
                  </a:extLst>
                </a:gridCol>
                <a:gridCol w="1254917">
                  <a:extLst>
                    <a:ext uri="{9D8B030D-6E8A-4147-A177-3AD203B41FA5}">
                      <a16:colId xmlns:a16="http://schemas.microsoft.com/office/drawing/2014/main" val="2683396981"/>
                    </a:ext>
                  </a:extLst>
                </a:gridCol>
                <a:gridCol w="1757492">
                  <a:extLst>
                    <a:ext uri="{9D8B030D-6E8A-4147-A177-3AD203B41FA5}">
                      <a16:colId xmlns:a16="http://schemas.microsoft.com/office/drawing/2014/main" val="2093508688"/>
                    </a:ext>
                  </a:extLst>
                </a:gridCol>
              </a:tblGrid>
              <a:tr h="8388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Name of Chemical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Chemical Resistance Materials                                                                    SDS = Recommend in SDS     Blank = No Info                                                 </a:t>
                      </a:r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Red = Poor/Not Recommend      </a:t>
                      </a:r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Orange = Fair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</a:t>
                      </a:r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Green = Good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Chemical Used in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288900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Butyl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Neoprene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PVC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Nitrile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Latex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25643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Acetaldehyde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BADT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901568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Acetone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SDS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 mins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 mins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VIR/BADT/Rad Chem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918772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Acetonitrile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937341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Chloroform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PARA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401218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Ethyl Acetate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 mins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PARA/NBS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182886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Formic Acid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SDS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360671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Methanol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32 mins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BADT/BT/NBS/PARA/TB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829331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Nitric acid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12 mins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Rad Chem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854053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Phenol Liquid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39 mins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BT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597351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Sulfuric acid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E26B0A"/>
                          </a:solidFill>
                          <a:effectLst/>
                          <a:latin typeface="+mn-lt"/>
                        </a:rPr>
                        <a:t>1.9 hrs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Rad Chem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680477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Toluene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 mins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11 mins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Viton &gt;16 hrs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BADT  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548190"/>
                  </a:ext>
                </a:extLst>
              </a:tr>
              <a:tr h="272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Xylene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21 mins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Viton &gt;8 hrs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BT </a:t>
                      </a:r>
                    </a:p>
                  </a:txBody>
                  <a:tcPr marL="3795" marR="3795" marT="3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96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051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on the side of a road&#10;&#10;Description generated with very high confidence">
            <a:extLst>
              <a:ext uri="{FF2B5EF4-FFF2-40B4-BE49-F238E27FC236}">
                <a16:creationId xmlns:a16="http://schemas.microsoft.com/office/drawing/2014/main" id="{B4FFB65B-6C5B-4DB5-9E03-412AC328B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536"/>
            <a:ext cx="9144000" cy="521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83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Why? (Cont’d)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279997"/>
            <a:ext cx="8373758" cy="1816981"/>
          </a:xfrm>
        </p:spPr>
        <p:txBody>
          <a:bodyPr/>
          <a:lstStyle/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OSHA, employer is responsible for providing a safe &amp; healthful workplace  </a:t>
            </a: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-but employees are responsible for their own safety &amp;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the safety of the others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Tx/>
              <a:buSzPct val="100000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Tx/>
              <a:buSzPct val="100000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Tx/>
              <a:buSzPct val="100000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person, man, outdoor, table&#10;&#10;Description generated with high confidence">
            <a:extLst>
              <a:ext uri="{FF2B5EF4-FFF2-40B4-BE49-F238E27FC236}">
                <a16:creationId xmlns:a16="http://schemas.microsoft.com/office/drawing/2014/main" id="{7809896D-11D8-4654-AC07-AC20B0B35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67" y="3331985"/>
            <a:ext cx="2762939" cy="25706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D1F62A-A03E-4DCA-BE1D-4870A3D15C4B}"/>
              </a:ext>
            </a:extLst>
          </p:cNvPr>
          <p:cNvSpPr txBox="1"/>
          <p:nvPr/>
        </p:nvSpPr>
        <p:spPr>
          <a:xfrm>
            <a:off x="4333530" y="4065767"/>
            <a:ext cx="510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VS</a:t>
            </a:r>
          </a:p>
        </p:txBody>
      </p:sp>
      <p:pic>
        <p:nvPicPr>
          <p:cNvPr id="14" name="Picture 13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007635DC-B038-46C4-A1D4-CEB1A4A2D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399" y="3145508"/>
            <a:ext cx="1323081" cy="2763848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8F7016EF-770E-405B-92D7-000A6E080099}"/>
              </a:ext>
            </a:extLst>
          </p:cNvPr>
          <p:cNvSpPr/>
          <p:nvPr/>
        </p:nvSpPr>
        <p:spPr>
          <a:xfrm>
            <a:off x="102881" y="3761023"/>
            <a:ext cx="1602377" cy="1071154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Mad Scientist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913260E-1A39-4A90-91C0-6B0912063ED5}"/>
              </a:ext>
            </a:extLst>
          </p:cNvPr>
          <p:cNvSpPr/>
          <p:nvPr/>
        </p:nvSpPr>
        <p:spPr>
          <a:xfrm flipH="1">
            <a:off x="7215504" y="3045539"/>
            <a:ext cx="1473528" cy="10711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Proper PPE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BF7E84-D379-45DA-B89A-E085FFCA2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639" y="4211365"/>
            <a:ext cx="1445587" cy="166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6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Why Chemical Inventory? (Cont’d)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271607"/>
            <a:ext cx="8373758" cy="4801626"/>
          </a:xfrm>
        </p:spPr>
        <p:txBody>
          <a:bodyPr/>
          <a:lstStyle/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Important to the safety of employees, first responders &amp; visitors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Tx/>
              <a:buSzPct val="100000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Obtain SDSs</a:t>
            </a:r>
          </a:p>
          <a:p>
            <a:pPr marL="137160" lvl="0" indent="0" algn="l" defTabSz="914400" fontAlgn="auto">
              <a:spcAft>
                <a:spcPts val="0"/>
              </a:spcAft>
              <a:buClrTx/>
              <a:buSzPct val="100000"/>
            </a:pP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Tx/>
              <a:buSzPct val="100000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Anticipate hazard control</a:t>
            </a:r>
          </a:p>
          <a:p>
            <a:pPr marL="137160" lvl="0" indent="0" algn="l" defTabSz="914400" fontAlgn="auto">
              <a:spcAft>
                <a:spcPts val="0"/>
              </a:spcAft>
              <a:buClrTx/>
              <a:buSzPct val="100000"/>
            </a:pP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Tx/>
              <a:buSzPct val="100000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Spill responses/ Cleanup requirements</a:t>
            </a:r>
          </a:p>
          <a:p>
            <a:pPr marL="137160" lvl="0" indent="0" algn="l" defTabSz="914400" fontAlgn="auto">
              <a:spcAft>
                <a:spcPts val="0"/>
              </a:spcAft>
              <a:buClrTx/>
              <a:buSzPct val="100000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Tx/>
              <a:buSzPct val="100000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7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D2C04D-B62A-411B-AB8A-732913B55FF9}"/>
              </a:ext>
            </a:extLst>
          </p:cNvPr>
          <p:cNvSpPr txBox="1">
            <a:spLocks/>
          </p:cNvSpPr>
          <p:nvPr/>
        </p:nvSpPr>
        <p:spPr bwMode="auto">
          <a:xfrm>
            <a:off x="263701" y="494950"/>
            <a:ext cx="8616598" cy="538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defRPr sz="32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8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Current inventory &amp; SDSs are accessible on: 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     G:/drive &amp; </a:t>
            </a:r>
            <a:r>
              <a:rPr lang="en-US" sz="2400" u="sng" dirty="0">
                <a:solidFill>
                  <a:srgbClr val="0996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MSDS Online link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u="sng" dirty="0">
              <a:solidFill>
                <a:srgbClr val="0996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u="sng" dirty="0">
              <a:solidFill>
                <a:srgbClr val="0996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u="sng" dirty="0">
              <a:solidFill>
                <a:srgbClr val="0996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u="sng" dirty="0">
              <a:solidFill>
                <a:srgbClr val="0996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u="sng" dirty="0">
              <a:solidFill>
                <a:srgbClr val="0996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800" u="sng" dirty="0">
              <a:solidFill>
                <a:srgbClr val="0996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600" u="sng" dirty="0">
              <a:solidFill>
                <a:srgbClr val="0996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Current CHP: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880110" lvl="1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G:\LABORATORY PROCEDURES\Safety and Security</a:t>
            </a:r>
          </a:p>
          <a:p>
            <a:pPr marL="880110" lvl="1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MediaLab # 51793.768</a:t>
            </a: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FD4CAA-E431-4D1C-BAFD-8187747AD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7103" y="1476068"/>
            <a:ext cx="4849793" cy="310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47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F6AA21C-6DB4-4038-9190-8511F69A8FF6}"/>
              </a:ext>
            </a:extLst>
          </p:cNvPr>
          <p:cNvSpPr txBox="1">
            <a:spLocks/>
          </p:cNvSpPr>
          <p:nvPr/>
        </p:nvSpPr>
        <p:spPr bwMode="auto">
          <a:xfrm>
            <a:off x="402074" y="561417"/>
            <a:ext cx="8616598" cy="62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8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Ordering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87424A-DC4E-41AA-A44F-9DBCF40E4022}"/>
              </a:ext>
            </a:extLst>
          </p:cNvPr>
          <p:cNvSpPr txBox="1">
            <a:spLocks/>
          </p:cNvSpPr>
          <p:nvPr/>
        </p:nvSpPr>
        <p:spPr bwMode="auto">
          <a:xfrm>
            <a:off x="402073" y="1187717"/>
            <a:ext cx="8388243" cy="46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defRPr sz="32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8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Purchasing the smallest amount required for work</a:t>
            </a: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6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indent="0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Disposal $$$/Hazards        Not cheaper to purchase in bulk</a:t>
            </a:r>
          </a:p>
          <a:p>
            <a:pPr marL="137160" indent="0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Ensuring proper storage available</a:t>
            </a: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Ensure capability to cleanup if the amount ordered is spilled; e.g. amount of absorbent &amp; PPE 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E3C5F450-4402-4B87-8880-515D1408A731}"/>
              </a:ext>
            </a:extLst>
          </p:cNvPr>
          <p:cNvSpPr/>
          <p:nvPr/>
        </p:nvSpPr>
        <p:spPr>
          <a:xfrm>
            <a:off x="172283" y="1593288"/>
            <a:ext cx="8616598" cy="714278"/>
          </a:xfrm>
          <a:prstGeom prst="cloud">
            <a:avLst/>
          </a:prstGeom>
          <a:noFill/>
          <a:ln>
            <a:solidFill>
              <a:srgbClr val="099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CACA80E-AF4B-4B33-B616-76F8A6FF393D}"/>
              </a:ext>
            </a:extLst>
          </p:cNvPr>
          <p:cNvSpPr/>
          <p:nvPr/>
        </p:nvSpPr>
        <p:spPr>
          <a:xfrm>
            <a:off x="3724597" y="2307566"/>
            <a:ext cx="250166" cy="152400"/>
          </a:xfrm>
          <a:prstGeom prst="ellipse">
            <a:avLst/>
          </a:prstGeom>
          <a:noFill/>
          <a:ln>
            <a:solidFill>
              <a:srgbClr val="099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8F4C11-9E0B-4461-B022-EE2E8E44C33E}"/>
              </a:ext>
            </a:extLst>
          </p:cNvPr>
          <p:cNvSpPr/>
          <p:nvPr/>
        </p:nvSpPr>
        <p:spPr>
          <a:xfrm>
            <a:off x="3489979" y="2403894"/>
            <a:ext cx="146649" cy="112144"/>
          </a:xfrm>
          <a:prstGeom prst="ellipse">
            <a:avLst/>
          </a:prstGeom>
          <a:solidFill>
            <a:schemeClr val="bg1"/>
          </a:solidFill>
          <a:ln>
            <a:solidFill>
              <a:srgbClr val="099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EDB59B59-30E5-40E8-8E46-C08A6F3AAE14}"/>
              </a:ext>
            </a:extLst>
          </p:cNvPr>
          <p:cNvSpPr/>
          <p:nvPr/>
        </p:nvSpPr>
        <p:spPr>
          <a:xfrm>
            <a:off x="3736959" y="1716527"/>
            <a:ext cx="267419" cy="370936"/>
          </a:xfrm>
          <a:prstGeom prst="up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87424A-DC4E-41AA-A44F-9DBCF40E4022}"/>
              </a:ext>
            </a:extLst>
          </p:cNvPr>
          <p:cNvSpPr txBox="1">
            <a:spLocks/>
          </p:cNvSpPr>
          <p:nvPr/>
        </p:nvSpPr>
        <p:spPr bwMode="auto">
          <a:xfrm>
            <a:off x="4286774" y="561418"/>
            <a:ext cx="4572554" cy="535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defRPr sz="32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8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b="1" u="sng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Secondary Containment </a:t>
            </a: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 be used to segregate chemicals or store chemicals on the floor</a:t>
            </a: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Should be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-sturdy, chemical resistant 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plastic </a:t>
            </a:r>
            <a:r>
              <a:rPr lang="en-US" sz="2400" b="1" u="sng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-able to hold the total 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volume of chemical inside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 QA if you need one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</a:t>
            </a: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7CA217-E33F-4CB7-A38F-A2E36910C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98" y="2376086"/>
            <a:ext cx="3275734" cy="210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6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F6AA21C-6DB4-4038-9190-8511F69A8FF6}"/>
              </a:ext>
            </a:extLst>
          </p:cNvPr>
          <p:cNvSpPr txBox="1">
            <a:spLocks/>
          </p:cNvSpPr>
          <p:nvPr/>
        </p:nvSpPr>
        <p:spPr bwMode="auto">
          <a:xfrm>
            <a:off x="402073" y="561417"/>
            <a:ext cx="8616598" cy="62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8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happened at OSU? 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87424A-DC4E-41AA-A44F-9DBCF40E4022}"/>
              </a:ext>
            </a:extLst>
          </p:cNvPr>
          <p:cNvSpPr txBox="1">
            <a:spLocks/>
          </p:cNvSpPr>
          <p:nvPr/>
        </p:nvSpPr>
        <p:spPr bwMode="auto">
          <a:xfrm>
            <a:off x="319177" y="1112809"/>
            <a:ext cx="8540151" cy="474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defRPr sz="32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8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Destroyed lab after April 8</a:t>
            </a:r>
            <a:r>
              <a:rPr lang="en-US" sz="2400" baseline="30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2005 explosion &amp; fire</a:t>
            </a:r>
          </a:p>
          <a:p>
            <a:pPr marL="13716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Took firefighters &gt;1 hour to extinguish</a:t>
            </a: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 recalled, “I was loading solvent bottles to the top shelf of a flammable cabinet...I put the 12th bottle up, the </a:t>
            </a:r>
            <a:r>
              <a:rPr lang="en-US" sz="2400" i="1" u="sng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shelf collapsed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…large amounts of hexane spilled on the floor &amp; my jeans were soaked…”</a:t>
            </a:r>
          </a:p>
        </p:txBody>
      </p:sp>
      <p:pic>
        <p:nvPicPr>
          <p:cNvPr id="9" name="Picture 8" descr="A close up of a factory&#10;&#10;Description generated with high confidence">
            <a:extLst>
              <a:ext uri="{FF2B5EF4-FFF2-40B4-BE49-F238E27FC236}">
                <a16:creationId xmlns:a16="http://schemas.microsoft.com/office/drawing/2014/main" id="{F6034BCE-4F52-446C-87C0-2090D45FD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09" y="1675159"/>
            <a:ext cx="2932981" cy="166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05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F6AA21C-6DB4-4038-9190-8511F69A8FF6}"/>
              </a:ext>
            </a:extLst>
          </p:cNvPr>
          <p:cNvSpPr txBox="1">
            <a:spLocks/>
          </p:cNvSpPr>
          <p:nvPr/>
        </p:nvSpPr>
        <p:spPr bwMode="auto">
          <a:xfrm>
            <a:off x="402073" y="561417"/>
            <a:ext cx="8616598" cy="62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8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00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happened at OSU? (Cont’d)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87424A-DC4E-41AA-A44F-9DBCF40E4022}"/>
              </a:ext>
            </a:extLst>
          </p:cNvPr>
          <p:cNvSpPr txBox="1">
            <a:spLocks/>
          </p:cNvSpPr>
          <p:nvPr/>
        </p:nvSpPr>
        <p:spPr bwMode="auto">
          <a:xfrm>
            <a:off x="301924" y="1119655"/>
            <a:ext cx="8540151" cy="474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defRPr sz="32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8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lang="en-US" sz="2400" i="1" u="sng" dirty="0">
                <a:solidFill>
                  <a:srgbClr val="0996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has happened before &amp; it's not something where you get too alarmed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…more concerned about breathing the vapors &amp; a small cut on my arm…within 5 minutes, the explosion occurred.”</a:t>
            </a: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Luckily, all 11 students evacuated because of the fumes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Lesson Learned:</a:t>
            </a:r>
          </a:p>
          <a:p>
            <a:pPr algn="l">
              <a:buSzPct val="65000"/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overload the shelves (weight limit?)</a:t>
            </a:r>
          </a:p>
          <a:p>
            <a:pPr algn="l">
              <a:buSzPct val="65000"/>
              <a:buFont typeface="Wingdings" panose="05000000000000000000" pitchFamily="2" charset="2"/>
              <a:buChar char="Ø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Investigation- the cabinet was properly vented but located close to a freezer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Vapor + Spark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006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F5F3023F-74EB-4627-93BB-5E9C3C8D2669}"/>
              </a:ext>
            </a:extLst>
          </p:cNvPr>
          <p:cNvSpPr/>
          <p:nvPr/>
        </p:nvSpPr>
        <p:spPr>
          <a:xfrm>
            <a:off x="402073" y="5581650"/>
            <a:ext cx="864752" cy="333375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4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04-ODH PPT Template 2017b">
  <a:themeElements>
    <a:clrScheme name="Custom 5">
      <a:dk1>
        <a:sysClr val="windowText" lastClr="000000"/>
      </a:dk1>
      <a:lt1>
        <a:sysClr val="window" lastClr="FFFFFF"/>
      </a:lt1>
      <a:dk2>
        <a:srgbClr val="3C1017"/>
      </a:dk2>
      <a:lt2>
        <a:srgbClr val="EEECE1"/>
      </a:lt2>
      <a:accent1>
        <a:srgbClr val="CD0920"/>
      </a:accent1>
      <a:accent2>
        <a:srgbClr val="C0504D"/>
      </a:accent2>
      <a:accent3>
        <a:srgbClr val="AB0E25"/>
      </a:accent3>
      <a:accent4>
        <a:srgbClr val="470F17"/>
      </a:accent4>
      <a:accent5>
        <a:srgbClr val="212424"/>
      </a:accent5>
      <a:accent6>
        <a:srgbClr val="141313"/>
      </a:accent6>
      <a:hlink>
        <a:srgbClr val="3C1017"/>
      </a:hlink>
      <a:folHlink>
        <a:srgbClr val="004C8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ODH+PPT+powerpoint+template+2020</Template>
  <TotalTime>5726</TotalTime>
  <Words>837</Words>
  <Application>Microsoft Office PowerPoint</Application>
  <PresentationFormat>On-screen Show (4:3)</PresentationFormat>
  <Paragraphs>280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Courier New</vt:lpstr>
      <vt:lpstr>Wingdings</vt:lpstr>
      <vt:lpstr>2004-ODH PPT Template 2017b</vt:lpstr>
      <vt:lpstr>Chemical Inventory, Ordering and Labeling</vt:lpstr>
      <vt:lpstr>Why Chemical Inventory and Labeling?</vt:lpstr>
      <vt:lpstr>Why? (Cont’d)</vt:lpstr>
      <vt:lpstr>Why Chemical Inventory? (Cont’d)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Hazard Communication GHS Elements</vt:lpstr>
      <vt:lpstr>PowerPoint Presentation</vt:lpstr>
      <vt:lpstr>Chemical labeling</vt:lpstr>
      <vt:lpstr>PowerPoint Presentation</vt:lpstr>
      <vt:lpstr>How to read your SDSs? (Appendix M)</vt:lpstr>
      <vt:lpstr>Spotcheck Neonatal GALT Microplate Reagent Kit </vt:lpstr>
      <vt:lpstr> What does             mean?</vt:lpstr>
      <vt:lpstr>Hazardous Chemical List and SOPs</vt:lpstr>
      <vt:lpstr>Hazardous Chemical List and SOPs (Cont’d)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Protection Program</dc:title>
  <dc:creator>Lai Ming Woo</dc:creator>
  <cp:lastModifiedBy>Woo, Laiming</cp:lastModifiedBy>
  <cp:revision>479</cp:revision>
  <dcterms:created xsi:type="dcterms:W3CDTF">2017-06-22T19:39:28Z</dcterms:created>
  <dcterms:modified xsi:type="dcterms:W3CDTF">2020-05-27T17:34:40Z</dcterms:modified>
</cp:coreProperties>
</file>