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2"/>
  </p:notesMasterIdLst>
  <p:sldIdLst>
    <p:sldId id="256" r:id="rId2"/>
    <p:sldId id="263" r:id="rId3"/>
    <p:sldId id="265" r:id="rId4"/>
    <p:sldId id="266" r:id="rId5"/>
    <p:sldId id="271" r:id="rId6"/>
    <p:sldId id="311" r:id="rId7"/>
    <p:sldId id="278" r:id="rId8"/>
    <p:sldId id="280" r:id="rId9"/>
    <p:sldId id="274" r:id="rId10"/>
    <p:sldId id="275" r:id="rId11"/>
    <p:sldId id="313" r:id="rId12"/>
    <p:sldId id="291" r:id="rId13"/>
    <p:sldId id="306" r:id="rId14"/>
    <p:sldId id="305" r:id="rId15"/>
    <p:sldId id="303" r:id="rId16"/>
    <p:sldId id="307" r:id="rId17"/>
    <p:sldId id="308" r:id="rId18"/>
    <p:sldId id="304" r:id="rId19"/>
    <p:sldId id="299" r:id="rId20"/>
    <p:sldId id="329" r:id="rId21"/>
    <p:sldId id="292" r:id="rId22"/>
    <p:sldId id="309" r:id="rId23"/>
    <p:sldId id="310" r:id="rId24"/>
    <p:sldId id="296" r:id="rId25"/>
    <p:sldId id="312" r:id="rId26"/>
    <p:sldId id="297" r:id="rId27"/>
    <p:sldId id="298" r:id="rId28"/>
    <p:sldId id="279" r:id="rId29"/>
    <p:sldId id="301" r:id="rId30"/>
    <p:sldId id="28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996FF"/>
    <a:srgbClr val="1A2EEE"/>
    <a:srgbClr val="FF6600"/>
    <a:srgbClr val="1125E5"/>
    <a:srgbClr val="663300"/>
    <a:srgbClr val="0E20C8"/>
    <a:srgbClr val="0F21CF"/>
    <a:srgbClr val="075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DA28A-890C-42EA-B1E3-A1785428D214}" type="datetimeFigureOut">
              <a:rPr lang="en-US" smtClean="0"/>
              <a:t>5/28/2020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EB7B-30BF-4B33-A8D0-292765D50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800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32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5686425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00400" y="-228600"/>
            <a:ext cx="3200400" cy="838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1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4371359" y="-2618759"/>
            <a:ext cx="1447800" cy="805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38449" y="552448"/>
            <a:ext cx="3657602" cy="697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486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4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96499"/>
            <a:ext cx="8616598" cy="626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582182"/>
            <a:ext cx="8137219" cy="1321024"/>
          </a:xfr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953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2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505200"/>
            <a:ext cx="7772400" cy="533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2578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6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10600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572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8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86800" cy="625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5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133600"/>
            <a:ext cx="4522788" cy="1387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562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1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0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6576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906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1"/>
            <a:ext cx="3008313" cy="4038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867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9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1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0" y="2630488"/>
            <a:ext cx="52085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Presentation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0" y="3586163"/>
            <a:ext cx="4495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5035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8jY_sKyPT9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4149"/>
            <a:ext cx="9144000" cy="1114263"/>
          </a:xfrm>
        </p:spPr>
        <p:txBody>
          <a:bodyPr/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Chemical Spill Response Guidelines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 Appendix F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93973" y="5188692"/>
            <a:ext cx="2348427" cy="579930"/>
          </a:xfrm>
        </p:spPr>
        <p:txBody>
          <a:bodyPr/>
          <a:lstStyle/>
          <a:p>
            <a:pPr algn="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By Lai Ming Woo</a:t>
            </a:r>
          </a:p>
        </p:txBody>
      </p:sp>
      <p:pic>
        <p:nvPicPr>
          <p:cNvPr id="6" name="Picture 5" descr="A picture containing bottle, indoor, wall&#10;&#10;Description generated with very high confidence">
            <a:extLst>
              <a:ext uri="{FF2B5EF4-FFF2-40B4-BE49-F238E27FC236}">
                <a16:creationId xmlns:a16="http://schemas.microsoft.com/office/drawing/2014/main" id="{3AAAA1D3-C2ED-4C2C-82E8-8F47B480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6" y="1134462"/>
            <a:ext cx="2811860" cy="2337571"/>
          </a:xfrm>
          <a:prstGeom prst="rect">
            <a:avLst/>
          </a:prstGeom>
        </p:spPr>
      </p:pic>
      <p:pic>
        <p:nvPicPr>
          <p:cNvPr id="8" name="Picture 7" descr="A picture containing toiletry&#10;&#10;Description generated with very high confidence">
            <a:extLst>
              <a:ext uri="{FF2B5EF4-FFF2-40B4-BE49-F238E27FC236}">
                <a16:creationId xmlns:a16="http://schemas.microsoft.com/office/drawing/2014/main" id="{2A3C89AE-D284-4A23-8F2D-688CF0431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99" y="1536377"/>
            <a:ext cx="2229161" cy="1533739"/>
          </a:xfrm>
          <a:prstGeom prst="rect">
            <a:avLst/>
          </a:prstGeom>
        </p:spPr>
      </p:pic>
      <p:pic>
        <p:nvPicPr>
          <p:cNvPr id="10" name="Picture 9" descr="A picture containing wall, indoor, floor, yellow&#10;&#10;Description generated with very high confidence">
            <a:extLst>
              <a:ext uri="{FF2B5EF4-FFF2-40B4-BE49-F238E27FC236}">
                <a16:creationId xmlns:a16="http://schemas.microsoft.com/office/drawing/2014/main" id="{51DBC7BF-2BCA-4805-BFA0-A98F54503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73" y="1134462"/>
            <a:ext cx="1753178" cy="23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58881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Ultimate Acid Eater Safety Spill Kit </a:t>
            </a:r>
            <a:r>
              <a:rPr lang="en-US" sz="2800" dirty="0">
                <a:ln w="6350">
                  <a:noFill/>
                </a:ln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2L</a:t>
            </a:r>
            <a:endParaRPr lang="en-US" sz="280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85181"/>
            <a:ext cx="8319304" cy="4600788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1-gal. Neutralizer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Directions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Accessories-2 Goggles, 2 Aprons, 4 PVC Gloves, 4 Hazmat Boot Covers &amp; a 20' Barrier Tape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Directions for use is printed on the 5-gallon container label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  </a:t>
            </a:r>
          </a:p>
        </p:txBody>
      </p:sp>
      <p:pic>
        <p:nvPicPr>
          <p:cNvPr id="5" name="Picture 4" descr="A picture containing indoor, sitting, table&#10;&#10;Description generated with high confidence">
            <a:extLst>
              <a:ext uri="{FF2B5EF4-FFF2-40B4-BE49-F238E27FC236}">
                <a16:creationId xmlns:a16="http://schemas.microsoft.com/office/drawing/2014/main" id="{E2EF95F0-952A-42D2-8FBB-EC9E5ABAC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98" y="1323447"/>
            <a:ext cx="3047030" cy="2262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11A81B-47F2-4BFD-85C5-BD36C19D6959}"/>
              </a:ext>
            </a:extLst>
          </p:cNvPr>
          <p:cNvSpPr/>
          <p:nvPr/>
        </p:nvSpPr>
        <p:spPr>
          <a:xfrm>
            <a:off x="957972" y="2754577"/>
            <a:ext cx="2904983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Check Current Chemical Inventory</a:t>
            </a:r>
          </a:p>
        </p:txBody>
      </p:sp>
    </p:spTree>
    <p:extLst>
      <p:ext uri="{BB962C8B-B14F-4D97-AF65-F5344CB8AC3E}">
        <p14:creationId xmlns:p14="http://schemas.microsoft.com/office/powerpoint/2010/main" val="318128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E26D27-4B49-44E8-927E-843A7679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21" y="2055773"/>
            <a:ext cx="1841971" cy="2298113"/>
          </a:xfrm>
        </p:spPr>
        <p:txBody>
          <a:bodyPr/>
          <a:lstStyle/>
          <a:p>
            <a:pPr algn="l"/>
            <a:r>
              <a:rPr lang="en-US" sz="2000" b="0" dirty="0">
                <a:ln w="6350">
                  <a:noFill/>
                </a:ln>
                <a:solidFill>
                  <a:srgbClr val="099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 Cleanup Determination Flowchart</a:t>
            </a:r>
            <a:r>
              <a:rPr lang="en-US" sz="2000" b="0" dirty="0">
                <a:ln w="635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lang="en-US" sz="2000" b="0" dirty="0">
                <a:ln w="635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000" b="0" dirty="0">
                <a:ln w="635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00" b="0" dirty="0">
                <a:ln w="635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 </a:t>
            </a:r>
            <a:r>
              <a:rPr lang="en-US" sz="2000" dirty="0">
                <a:ln w="6350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Spill-X Kit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DD993AC-F9F2-4960-90F0-0AD2D043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52" y="528290"/>
            <a:ext cx="6981248" cy="53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4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E26D27-4B49-44E8-927E-843A7679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Guidelines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2413DF-3F62-45B6-868B-44163F00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01" y="1191574"/>
            <a:ext cx="8616598" cy="447485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Immediately shake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Spill-X-FP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37% Formaldehyde &amp; Formalin to suppress vapor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-Room 143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-Under Enterics laboratory sink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7C77CE45-20F1-4172-BBAE-A2F8FA072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94" y="3429000"/>
            <a:ext cx="3694617" cy="2485267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F1971043-1112-4050-B253-FCF564503A5F}"/>
              </a:ext>
            </a:extLst>
          </p:cNvPr>
          <p:cNvSpPr/>
          <p:nvPr/>
        </p:nvSpPr>
        <p:spPr>
          <a:xfrm>
            <a:off x="5859379" y="4172322"/>
            <a:ext cx="3159293" cy="9986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Encircle</a:t>
            </a:r>
            <a:r>
              <a:rPr lang="en-US" sz="2400" b="1" dirty="0"/>
              <a:t> then </a:t>
            </a:r>
            <a:r>
              <a:rPr lang="en-US" sz="2400" b="1" i="1" dirty="0"/>
              <a:t>cover </a:t>
            </a:r>
          </a:p>
        </p:txBody>
      </p:sp>
    </p:spTree>
    <p:extLst>
      <p:ext uri="{BB962C8B-B14F-4D97-AF65-F5344CB8AC3E}">
        <p14:creationId xmlns:p14="http://schemas.microsoft.com/office/powerpoint/2010/main" val="171758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E26D27-4B49-44E8-927E-843A7679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Guidelines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2413DF-3F62-45B6-868B-44163F00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01" y="1292189"/>
            <a:ext cx="8342478" cy="4625326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absorb: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Strong oxidizers (Nitric/Sulfuric acid) with saw-dust or 	combustible absorbents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Flammable liquid with paper towels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Evaporation rate 	   Vapor concentration around the spill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82B8526-7BA6-4FA6-9C95-C2D1EBE62C1F}"/>
              </a:ext>
            </a:extLst>
          </p:cNvPr>
          <p:cNvSpPr/>
          <p:nvPr/>
        </p:nvSpPr>
        <p:spPr>
          <a:xfrm>
            <a:off x="537821" y="3290854"/>
            <a:ext cx="582734" cy="45408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smoke&#10;&#10;Description generated with high confidence">
            <a:extLst>
              <a:ext uri="{FF2B5EF4-FFF2-40B4-BE49-F238E27FC236}">
                <a16:creationId xmlns:a16="http://schemas.microsoft.com/office/drawing/2014/main" id="{9C09F8AB-BE04-4F90-8A0C-973E5F241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55" y="2855236"/>
            <a:ext cx="2644560" cy="1325319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53948129-9851-41FF-9F79-8E1BE2447A71}"/>
              </a:ext>
            </a:extLst>
          </p:cNvPr>
          <p:cNvSpPr/>
          <p:nvPr/>
        </p:nvSpPr>
        <p:spPr>
          <a:xfrm>
            <a:off x="2878603" y="5366173"/>
            <a:ext cx="394283" cy="37439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4072D6AA-8D7D-41BC-B892-A6C4FA13777C}"/>
              </a:ext>
            </a:extLst>
          </p:cNvPr>
          <p:cNvSpPr/>
          <p:nvPr/>
        </p:nvSpPr>
        <p:spPr>
          <a:xfrm>
            <a:off x="8316068" y="5366173"/>
            <a:ext cx="394283" cy="37439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E26D27-4B49-44E8-927E-843A7679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Guidelines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2413DF-3F62-45B6-868B-44163F00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01" y="1292189"/>
            <a:ext cx="8616598" cy="447485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Unknown Spills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</a:t>
            </a:r>
            <a:r>
              <a:rPr lang="en-US" sz="2400" b="1" u="sng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Evacuate &amp; Isolate the area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-Contact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QA/LSO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-Do not re-enter until notified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QA member/LSO is available        notify Supervisor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Evacuate &amp; isolate the area until the spill is cleaned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CC56B8E-4247-4782-87BE-F72D0EB6B8B9}"/>
              </a:ext>
            </a:extLst>
          </p:cNvPr>
          <p:cNvSpPr/>
          <p:nvPr/>
        </p:nvSpPr>
        <p:spPr>
          <a:xfrm>
            <a:off x="5178767" y="4555291"/>
            <a:ext cx="457768" cy="33418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69576-9677-4D5F-A547-3E2176F33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29" y="1429077"/>
            <a:ext cx="1458750" cy="996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E13D86-32E1-4EFD-AD37-B13C8D739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30" y="1485731"/>
            <a:ext cx="1689473" cy="8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4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263"/>
            <a:ext cx="9144000" cy="453651"/>
          </a:xfrm>
        </p:spPr>
        <p:txBody>
          <a:bodyPr/>
          <a:lstStyle/>
          <a:p>
            <a:r>
              <a:rPr lang="en-US" sz="2000" u="sng" dirty="0">
                <a:ln w="6350">
                  <a:noFill/>
                </a:ln>
                <a:solidFill>
                  <a:srgbClr val="1A2EE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 Cleanup Determination Flowchart</a:t>
            </a:r>
            <a:endParaRPr lang="en-US" sz="2000" u="sng" dirty="0">
              <a:solidFill>
                <a:srgbClr val="1A2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0DD08-5088-48F4-A3C2-5CA4D7586F79}"/>
              </a:ext>
            </a:extLst>
          </p:cNvPr>
          <p:cNvSpPr txBox="1"/>
          <p:nvPr/>
        </p:nvSpPr>
        <p:spPr>
          <a:xfrm>
            <a:off x="445195" y="2400912"/>
            <a:ext cx="5182684" cy="27699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PPE is not available or adequate? </a:t>
            </a:r>
            <a:r>
              <a:rPr lang="en-US" sz="2400" b="1" u="sng" dirty="0">
                <a:solidFill>
                  <a:srgbClr val="0070C0"/>
                </a:solidFill>
              </a:rPr>
              <a:t>OR</a:t>
            </a:r>
          </a:p>
          <a:p>
            <a:pPr marL="342900" indent="-342900">
              <a:buAutoNum type="arabicPeriod"/>
            </a:pPr>
            <a:endParaRPr lang="en-US" sz="1000" b="1" u="sng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Spill results in a fire or explosion? </a:t>
            </a:r>
            <a:r>
              <a:rPr lang="en-US" sz="2400" b="1" u="sng" dirty="0">
                <a:solidFill>
                  <a:srgbClr val="0070C0"/>
                </a:solidFill>
              </a:rPr>
              <a:t>OR</a:t>
            </a:r>
          </a:p>
          <a:p>
            <a:pPr marL="342900" indent="-342900">
              <a:buAutoNum type="arabicPeriod"/>
            </a:pPr>
            <a:endParaRPr lang="en-US" sz="1000" b="1" u="sng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Immediate risk for a fire or explosion? </a:t>
            </a:r>
            <a:r>
              <a:rPr lang="en-US" sz="2400" b="1" u="sng" dirty="0">
                <a:solidFill>
                  <a:srgbClr val="0070C0"/>
                </a:solidFill>
              </a:rPr>
              <a:t>OR</a:t>
            </a:r>
          </a:p>
          <a:p>
            <a:pPr marL="342900" indent="-342900">
              <a:buAutoNum type="arabicPeriod"/>
            </a:pPr>
            <a:endParaRPr lang="en-US" sz="1000" b="1" u="sng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/>
              <a:t>Spill results in personnel requiring medical attention? </a:t>
            </a:r>
          </a:p>
        </p:txBody>
      </p:sp>
      <p:sp>
        <p:nvSpPr>
          <p:cNvPr id="16" name="Star: 12 Points 15">
            <a:extLst>
              <a:ext uri="{FF2B5EF4-FFF2-40B4-BE49-F238E27FC236}">
                <a16:creationId xmlns:a16="http://schemas.microsoft.com/office/drawing/2014/main" id="{5AAC5E4A-6595-4B78-8D4A-EFB7E9F104BF}"/>
              </a:ext>
            </a:extLst>
          </p:cNvPr>
          <p:cNvSpPr/>
          <p:nvPr/>
        </p:nvSpPr>
        <p:spPr>
          <a:xfrm>
            <a:off x="6400800" y="2012951"/>
            <a:ext cx="2743200" cy="3871007"/>
          </a:xfrm>
          <a:prstGeom prst="star12">
            <a:avLst>
              <a:gd name="adj" fmla="val 39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Call 911 </a:t>
            </a:r>
          </a:p>
          <a:p>
            <a:pPr algn="ctr"/>
            <a:endParaRPr lang="en-US" sz="600" b="1" dirty="0"/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AND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/>
              <a:t>Notify Supervisor</a:t>
            </a:r>
          </a:p>
          <a:p>
            <a:pPr algn="ctr"/>
            <a:endParaRPr lang="en-US" sz="600" b="1" dirty="0"/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AND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/>
              <a:t>Call </a:t>
            </a:r>
          </a:p>
          <a:p>
            <a:pPr algn="ctr"/>
            <a:r>
              <a:rPr lang="en-US" b="1" dirty="0"/>
              <a:t>614-644-2563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to report 911 call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A4BD40-1BA5-4DA4-9C3A-03528711A455}"/>
              </a:ext>
            </a:extLst>
          </p:cNvPr>
          <p:cNvCxnSpPr>
            <a:cxnSpLocks/>
          </p:cNvCxnSpPr>
          <p:nvPr/>
        </p:nvCxnSpPr>
        <p:spPr>
          <a:xfrm flipV="1">
            <a:off x="5627879" y="3785905"/>
            <a:ext cx="836295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D93F8FC-874A-46AE-AB86-2E50EF1542E7}"/>
              </a:ext>
            </a:extLst>
          </p:cNvPr>
          <p:cNvSpPr txBox="1"/>
          <p:nvPr/>
        </p:nvSpPr>
        <p:spPr>
          <a:xfrm>
            <a:off x="5661449" y="3428999"/>
            <a:ext cx="59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23" name="Picture 22" descr="A yellow stuffed animal wearing a hat&#10;&#10;Description generated with high confidence">
            <a:extLst>
              <a:ext uri="{FF2B5EF4-FFF2-40B4-BE49-F238E27FC236}">
                <a16:creationId xmlns:a16="http://schemas.microsoft.com/office/drawing/2014/main" id="{57A09D03-E4AD-4FE8-8430-54699029B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4" y="913486"/>
            <a:ext cx="2068241" cy="14335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FAA750-68C9-4A8A-9461-5A423464FCF3}"/>
              </a:ext>
            </a:extLst>
          </p:cNvPr>
          <p:cNvSpPr txBox="1"/>
          <p:nvPr/>
        </p:nvSpPr>
        <p:spPr>
          <a:xfrm>
            <a:off x="2411746" y="5224745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0AB86-058B-445C-B604-318FCD8ED026}"/>
              </a:ext>
            </a:extLst>
          </p:cNvPr>
          <p:cNvSpPr txBox="1"/>
          <p:nvPr/>
        </p:nvSpPr>
        <p:spPr>
          <a:xfrm>
            <a:off x="6856316" y="1276334"/>
            <a:ext cx="1832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996FF"/>
                </a:solidFill>
              </a:rPr>
              <a:t>Evacuate &amp; </a:t>
            </a:r>
          </a:p>
          <a:p>
            <a:pPr algn="ctr"/>
            <a:r>
              <a:rPr lang="en-US" sz="2000" b="1" u="sng" dirty="0">
                <a:solidFill>
                  <a:srgbClr val="0996FF"/>
                </a:solidFill>
              </a:rPr>
              <a:t>isolate the area</a:t>
            </a:r>
          </a:p>
        </p:txBody>
      </p:sp>
    </p:spTree>
    <p:extLst>
      <p:ext uri="{BB962C8B-B14F-4D97-AF65-F5344CB8AC3E}">
        <p14:creationId xmlns:p14="http://schemas.microsoft.com/office/powerpoint/2010/main" val="12245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263"/>
            <a:ext cx="9144000" cy="453651"/>
          </a:xfrm>
        </p:spPr>
        <p:txBody>
          <a:bodyPr/>
          <a:lstStyle/>
          <a:p>
            <a:r>
              <a:rPr lang="en-US" sz="2000" u="sng" dirty="0">
                <a:ln w="6350">
                  <a:noFill/>
                </a:ln>
                <a:solidFill>
                  <a:srgbClr val="1A2EE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 Cleanup Determination Flowchart (Cont’d)</a:t>
            </a:r>
            <a:endParaRPr lang="en-US" sz="2000" u="sng" dirty="0">
              <a:solidFill>
                <a:srgbClr val="1A2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1ADA4-29D4-4D83-9C11-CFB8F0F6040E}"/>
              </a:ext>
            </a:extLst>
          </p:cNvPr>
          <p:cNvSpPr txBox="1"/>
          <p:nvPr/>
        </p:nvSpPr>
        <p:spPr>
          <a:xfrm>
            <a:off x="264775" y="1070759"/>
            <a:ext cx="5593348" cy="4201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Quantity:</a:t>
            </a:r>
          </a:p>
          <a:p>
            <a:endParaRPr lang="en-US" sz="1000" u="sng" dirty="0"/>
          </a:p>
          <a:p>
            <a:r>
              <a:rPr lang="en-US" sz="1600" b="1" dirty="0"/>
              <a:t>&gt; </a:t>
            </a:r>
            <a:r>
              <a:rPr lang="en-US" sz="1700" b="1" dirty="0"/>
              <a:t>100 ml </a:t>
            </a:r>
            <a:r>
              <a:rPr lang="en-US" sz="1700" dirty="0"/>
              <a:t>of 37% Formaldehyde/10% Formalin? </a:t>
            </a:r>
            <a:r>
              <a:rPr lang="en-US" sz="1700" b="1" u="sng" dirty="0">
                <a:solidFill>
                  <a:srgbClr val="0070C0"/>
                </a:solidFill>
              </a:rPr>
              <a:t>OR</a:t>
            </a:r>
          </a:p>
          <a:p>
            <a:endParaRPr lang="en-US" sz="1000" dirty="0"/>
          </a:p>
          <a:p>
            <a:r>
              <a:rPr lang="en-US" sz="1700" b="1" dirty="0"/>
              <a:t>&gt; 1L </a:t>
            </a:r>
            <a:r>
              <a:rPr lang="en-US" sz="1700" dirty="0"/>
              <a:t>of the list below?</a:t>
            </a:r>
          </a:p>
          <a:p>
            <a:r>
              <a:rPr lang="en-US" sz="1700" dirty="0"/>
              <a:t>Acetone			Lancer Clean Acid</a:t>
            </a:r>
          </a:p>
          <a:p>
            <a:r>
              <a:rPr lang="en-US" sz="1700" dirty="0"/>
              <a:t>Acetonitrile		Lancer Clean Detergent</a:t>
            </a:r>
          </a:p>
          <a:p>
            <a:r>
              <a:rPr lang="en-US" sz="1700" dirty="0"/>
              <a:t>Ammonium hydroxide 	Methanol	</a:t>
            </a:r>
          </a:p>
          <a:p>
            <a:r>
              <a:rPr lang="en-US" sz="1700" dirty="0"/>
              <a:t>Chloroform		Mineral Oil Scintillator</a:t>
            </a:r>
          </a:p>
          <a:p>
            <a:r>
              <a:rPr lang="en-US" sz="1700" dirty="0"/>
              <a:t>Ethyl Acetate		NeoBase Assay Solutions</a:t>
            </a:r>
          </a:p>
          <a:p>
            <a:r>
              <a:rPr lang="en-US" sz="1700" dirty="0"/>
              <a:t>Ethyl Alcohol		Nitric acid</a:t>
            </a:r>
          </a:p>
          <a:p>
            <a:r>
              <a:rPr lang="en-US" sz="1700" dirty="0"/>
              <a:t>Filter Count		N-Propanol</a:t>
            </a:r>
          </a:p>
          <a:p>
            <a:r>
              <a:rPr lang="en-US" sz="1700" dirty="0"/>
              <a:t>Hydrochloric acid		Sodium Hydroxide Solution</a:t>
            </a:r>
          </a:p>
          <a:p>
            <a:r>
              <a:rPr lang="en-US" sz="1700" dirty="0"/>
              <a:t>Insta-gel XF		Succinate Extraction Buffer</a:t>
            </a:r>
          </a:p>
          <a:p>
            <a:r>
              <a:rPr lang="en-US" sz="1700" dirty="0"/>
              <a:t>2-Propanol		Sulfuric acid</a:t>
            </a:r>
          </a:p>
          <a:p>
            <a:r>
              <a:rPr lang="en-US" sz="1700" dirty="0"/>
              <a:t>Isopropanol		Ultima Gold LLT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A4BD40-1BA5-4DA4-9C3A-03528711A455}"/>
              </a:ext>
            </a:extLst>
          </p:cNvPr>
          <p:cNvCxnSpPr>
            <a:cxnSpLocks/>
          </p:cNvCxnSpPr>
          <p:nvPr/>
        </p:nvCxnSpPr>
        <p:spPr>
          <a:xfrm flipV="1">
            <a:off x="5846862" y="2986668"/>
            <a:ext cx="547536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D93F8FC-874A-46AE-AB86-2E50EF1542E7}"/>
              </a:ext>
            </a:extLst>
          </p:cNvPr>
          <p:cNvSpPr txBox="1"/>
          <p:nvPr/>
        </p:nvSpPr>
        <p:spPr>
          <a:xfrm>
            <a:off x="5804290" y="2632131"/>
            <a:ext cx="59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055E4-7F72-4FA8-A1D8-4D448CC77606}"/>
              </a:ext>
            </a:extLst>
          </p:cNvPr>
          <p:cNvSpPr txBox="1"/>
          <p:nvPr/>
        </p:nvSpPr>
        <p:spPr>
          <a:xfrm>
            <a:off x="2584395" y="527190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4" name="Star: 12 Points 13">
            <a:extLst>
              <a:ext uri="{FF2B5EF4-FFF2-40B4-BE49-F238E27FC236}">
                <a16:creationId xmlns:a16="http://schemas.microsoft.com/office/drawing/2014/main" id="{985D523F-5DB4-46BF-9151-250F6C5E171E}"/>
              </a:ext>
            </a:extLst>
          </p:cNvPr>
          <p:cNvSpPr/>
          <p:nvPr/>
        </p:nvSpPr>
        <p:spPr>
          <a:xfrm>
            <a:off x="6394398" y="1982343"/>
            <a:ext cx="2743200" cy="3871007"/>
          </a:xfrm>
          <a:prstGeom prst="star12">
            <a:avLst>
              <a:gd name="adj" fmla="val 39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Call 911 </a:t>
            </a:r>
          </a:p>
          <a:p>
            <a:pPr algn="ctr"/>
            <a:endParaRPr lang="en-US" sz="600" b="1" dirty="0"/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AND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/>
              <a:t>Notify Supervisor</a:t>
            </a:r>
          </a:p>
          <a:p>
            <a:pPr algn="ctr"/>
            <a:endParaRPr lang="en-US" sz="600" b="1" dirty="0"/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AND</a:t>
            </a:r>
          </a:p>
          <a:p>
            <a:pPr algn="ctr"/>
            <a:endParaRPr lang="en-US" sz="600" b="1" dirty="0"/>
          </a:p>
          <a:p>
            <a:pPr algn="ctr"/>
            <a:r>
              <a:rPr lang="en-US" b="1" dirty="0"/>
              <a:t>Call </a:t>
            </a:r>
          </a:p>
          <a:p>
            <a:pPr algn="ctr"/>
            <a:r>
              <a:rPr lang="en-US" b="1" dirty="0"/>
              <a:t>614-644-2563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to report 911 call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F6023-7DC4-49B5-8EBB-6DA1C1EC8B7F}"/>
              </a:ext>
            </a:extLst>
          </p:cNvPr>
          <p:cNvSpPr txBox="1"/>
          <p:nvPr/>
        </p:nvSpPr>
        <p:spPr>
          <a:xfrm>
            <a:off x="6764037" y="1070759"/>
            <a:ext cx="1832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996FF"/>
                </a:solidFill>
              </a:rPr>
              <a:t>Evacuate &amp; </a:t>
            </a:r>
          </a:p>
          <a:p>
            <a:pPr algn="ctr"/>
            <a:r>
              <a:rPr lang="en-US" sz="2000" b="1" u="sng" dirty="0">
                <a:solidFill>
                  <a:srgbClr val="0996FF"/>
                </a:solidFill>
              </a:rPr>
              <a:t>isolate the area</a:t>
            </a:r>
          </a:p>
        </p:txBody>
      </p:sp>
    </p:spTree>
    <p:extLst>
      <p:ext uri="{BB962C8B-B14F-4D97-AF65-F5344CB8AC3E}">
        <p14:creationId xmlns:p14="http://schemas.microsoft.com/office/powerpoint/2010/main" val="13498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14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D93F8FC-874A-46AE-AB86-2E50EF1542E7}"/>
              </a:ext>
            </a:extLst>
          </p:cNvPr>
          <p:cNvSpPr txBox="1"/>
          <p:nvPr/>
        </p:nvSpPr>
        <p:spPr>
          <a:xfrm>
            <a:off x="0" y="54229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Quantity limit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AADAD5-465B-476A-BD1F-2C2D5A7E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48" y="1285306"/>
            <a:ext cx="8319304" cy="4578936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Leave nearby fume hood sash opens (If inside fume hood, shut the sash)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doors/turn off any ignition sources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Evacuate all personnel 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 area w/ ‘Chemical Spill Keep Out’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‘Do Not Enter’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7DD1AE-AE34-4E11-9429-0728D043C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75" y="3171667"/>
            <a:ext cx="1458750" cy="996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539DDF-CCFB-4E62-94D8-787B0EDE8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2" y="3133207"/>
            <a:ext cx="1689473" cy="8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2032"/>
            <a:ext cx="9144000" cy="453651"/>
          </a:xfrm>
        </p:spPr>
        <p:txBody>
          <a:bodyPr/>
          <a:lstStyle/>
          <a:p>
            <a:r>
              <a:rPr lang="en-US" sz="2000" u="sng" dirty="0">
                <a:ln w="6350">
                  <a:noFill/>
                </a:ln>
                <a:solidFill>
                  <a:srgbClr val="1A2EE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 Cleanup Determination Flowchart (Cont’d)</a:t>
            </a:r>
            <a:endParaRPr lang="en-US" sz="2000" u="sng" dirty="0">
              <a:solidFill>
                <a:srgbClr val="1A2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2255F-2360-4F12-89FC-5B2640D1E39F}"/>
              </a:ext>
            </a:extLst>
          </p:cNvPr>
          <p:cNvSpPr/>
          <p:nvPr/>
        </p:nvSpPr>
        <p:spPr>
          <a:xfrm>
            <a:off x="486812" y="1335448"/>
            <a:ext cx="4572000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000" dirty="0"/>
              <a:t>Not trained on spill cleanup? </a:t>
            </a:r>
            <a:r>
              <a:rPr lang="en-US" sz="2000" b="1" u="sng" dirty="0">
                <a:solidFill>
                  <a:srgbClr val="FF0000"/>
                </a:solidFill>
              </a:rPr>
              <a:t>AND</a:t>
            </a:r>
            <a:r>
              <a:rPr lang="en-US" sz="2000" dirty="0"/>
              <a:t> No other trained staff available?</a:t>
            </a:r>
            <a:r>
              <a:rPr lang="en-US" dirty="0"/>
              <a:t> </a:t>
            </a:r>
          </a:p>
          <a:p>
            <a:endParaRPr lang="en-US" b="1" u="sng" dirty="0">
              <a:solidFill>
                <a:srgbClr val="0070C0"/>
              </a:solidFill>
            </a:endParaRPr>
          </a:p>
          <a:p>
            <a:r>
              <a:rPr lang="en-US" sz="2000" b="1" u="sng" dirty="0">
                <a:solidFill>
                  <a:srgbClr val="0070C0"/>
                </a:solidFill>
              </a:rPr>
              <a:t>OR</a:t>
            </a:r>
            <a:r>
              <a:rPr lang="en-US" sz="2000" dirty="0"/>
              <a:t> Unknown spill?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694E0E-340B-47E8-B2EC-0F95DE18B42C}"/>
              </a:ext>
            </a:extLst>
          </p:cNvPr>
          <p:cNvSpPr/>
          <p:nvPr/>
        </p:nvSpPr>
        <p:spPr>
          <a:xfrm>
            <a:off x="268109" y="3229225"/>
            <a:ext cx="5154112" cy="9737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Determine Spill Type and Proceed with Spill Response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5EA62-4B09-49EE-B1A1-37BE72EDBAC8}"/>
              </a:ext>
            </a:extLst>
          </p:cNvPr>
          <p:cNvSpPr/>
          <p:nvPr/>
        </p:nvSpPr>
        <p:spPr>
          <a:xfrm>
            <a:off x="6379383" y="1519933"/>
            <a:ext cx="2277805" cy="9144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LSO/QA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Assistance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60CBE-40D3-4262-AB93-05F14E553892}"/>
              </a:ext>
            </a:extLst>
          </p:cNvPr>
          <p:cNvSpPr txBox="1"/>
          <p:nvPr/>
        </p:nvSpPr>
        <p:spPr>
          <a:xfrm>
            <a:off x="5422221" y="1508367"/>
            <a:ext cx="59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Yes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15F026-D6CB-424D-9688-064E1584C84C}"/>
              </a:ext>
            </a:extLst>
          </p:cNvPr>
          <p:cNvCxnSpPr>
            <a:cxnSpLocks/>
          </p:cNvCxnSpPr>
          <p:nvPr/>
        </p:nvCxnSpPr>
        <p:spPr>
          <a:xfrm flipV="1">
            <a:off x="5067802" y="1970032"/>
            <a:ext cx="1302591" cy="4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494617-647A-4BA0-8E4D-CE637B40B0A6}"/>
              </a:ext>
            </a:extLst>
          </p:cNvPr>
          <p:cNvSpPr txBox="1"/>
          <p:nvPr/>
        </p:nvSpPr>
        <p:spPr>
          <a:xfrm>
            <a:off x="2132772" y="1392358"/>
            <a:ext cx="131445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i="1" dirty="0">
                <a:solidFill>
                  <a:srgbClr val="00B050"/>
                </a:solidFill>
              </a:rPr>
              <a:t>No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CC3ECC-AC0C-441C-B0C8-3FE34141FFCF}"/>
              </a:ext>
            </a:extLst>
          </p:cNvPr>
          <p:cNvCxnSpPr>
            <a:cxnSpLocks/>
          </p:cNvCxnSpPr>
          <p:nvPr/>
        </p:nvCxnSpPr>
        <p:spPr>
          <a:xfrm flipH="1">
            <a:off x="2789997" y="2728724"/>
            <a:ext cx="4244" cy="3172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9F7E3AC-A116-4052-987F-421E612E066F}"/>
              </a:ext>
            </a:extLst>
          </p:cNvPr>
          <p:cNvSpPr txBox="1"/>
          <p:nvPr/>
        </p:nvSpPr>
        <p:spPr>
          <a:xfrm>
            <a:off x="356543" y="4886687"/>
            <a:ext cx="843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Up </a:t>
            </a:r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Spill Response Determination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/>
      <p:bldP spid="15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Spill Cleanup PPE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510278" cy="4567132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 Proper PPE          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PPE provided in kits for </a:t>
            </a:r>
            <a:r>
              <a:rPr lang="en-US" sz="2400" b="1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2L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Solvent/Acid spills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975CB-C681-499E-92F6-D8127822E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13" y="2108795"/>
            <a:ext cx="3459592" cy="31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chemical spill kits?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9997"/>
            <a:ext cx="8373758" cy="447485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OSHA, employer is responsible for providing a safe &amp; healthful workplace  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-but employees are responsible for their own safety &amp;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the safety of the others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spill kits are used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-for the safety of you &amp; others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-to protect lab equipment</a:t>
            </a:r>
          </a:p>
        </p:txBody>
      </p:sp>
      <p:pic>
        <p:nvPicPr>
          <p:cNvPr id="5" name="Picture 4" descr="A person wearing sunglasses&#10;&#10;Description generated with very high confidence">
            <a:extLst>
              <a:ext uri="{FF2B5EF4-FFF2-40B4-BE49-F238E27FC236}">
                <a16:creationId xmlns:a16="http://schemas.microsoft.com/office/drawing/2014/main" id="{494B3D0F-45E3-4A2E-939C-215C17C82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16" y="3026989"/>
            <a:ext cx="2920316" cy="248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74102-AE1E-4A60-88FE-9F0593725DAE}"/>
              </a:ext>
            </a:extLst>
          </p:cNvPr>
          <p:cNvSpPr/>
          <p:nvPr/>
        </p:nvSpPr>
        <p:spPr>
          <a:xfrm>
            <a:off x="0" y="53337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F21CF"/>
                </a:solidFill>
              </a:rPr>
              <a:t>G:\LABORATORY PROCEDURES\Quality Assurance and Compliance\Chemical Inventory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0527E4-D468-44ED-982D-272D81E0ED53}"/>
              </a:ext>
            </a:extLst>
          </p:cNvPr>
          <p:cNvGraphicFramePr>
            <a:graphicFrameLocks noGrp="1"/>
          </p:cNvGraphicFramePr>
          <p:nvPr/>
        </p:nvGraphicFramePr>
        <p:xfrm>
          <a:off x="180364" y="1129407"/>
          <a:ext cx="8783271" cy="4599186"/>
        </p:xfrm>
        <a:graphic>
          <a:graphicData uri="http://schemas.openxmlformats.org/drawingml/2006/table">
            <a:tbl>
              <a:tblPr/>
              <a:tblGrid>
                <a:gridCol w="1224792">
                  <a:extLst>
                    <a:ext uri="{9D8B030D-6E8A-4147-A177-3AD203B41FA5}">
                      <a16:colId xmlns:a16="http://schemas.microsoft.com/office/drawing/2014/main" val="1795465969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3809121699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324656241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878157117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20074975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1184540028"/>
                    </a:ext>
                  </a:extLst>
                </a:gridCol>
                <a:gridCol w="1254917">
                  <a:extLst>
                    <a:ext uri="{9D8B030D-6E8A-4147-A177-3AD203B41FA5}">
                      <a16:colId xmlns:a16="http://schemas.microsoft.com/office/drawing/2014/main" val="2683396981"/>
                    </a:ext>
                  </a:extLst>
                </a:gridCol>
                <a:gridCol w="1757492">
                  <a:extLst>
                    <a:ext uri="{9D8B030D-6E8A-4147-A177-3AD203B41FA5}">
                      <a16:colId xmlns:a16="http://schemas.microsoft.com/office/drawing/2014/main" val="2093508688"/>
                    </a:ext>
                  </a:extLst>
                </a:gridCol>
              </a:tblGrid>
              <a:tr h="838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 of Chemical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Chemical Resistance Materials                                                                    SDS = Recommend in SDS     Blank = No Info                                                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Red = Poor/Not Recommend      </a:t>
                      </a:r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Orange = Fair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Green = Good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Chemical Used in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288900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Butyl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Neoprene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Nitrile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Latex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5643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Acetaldehyde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01568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Acetone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SDS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VIR/BADT/Rad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18772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Acetonitrile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3734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Chloroform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01218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Ethyl Acetate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PARA/NBS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82886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SDS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6067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Methanol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BADT/BT/NBS/PARA/TB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2933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Nitric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54053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Phenol Liquid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BT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9735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Sulfuric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E26B0A"/>
                          </a:solidFill>
                          <a:effectLst/>
                          <a:latin typeface="+mn-lt"/>
                        </a:rPr>
                        <a:t>1.9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80477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Toluene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Viton &gt;16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  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48190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Xylene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Viton &gt;8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BT 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9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5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BC0B4C-9121-4CAB-9B2C-14A7A86F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24" y="505293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 Response Determination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078DD2-4FFC-4A42-9006-CD56562C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89" y="1248158"/>
            <a:ext cx="8319304" cy="4754375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E-ODHL Hazardous Chemical SOPs</a:t>
            </a:r>
            <a:r>
              <a:rPr lang="en-US" sz="2400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compressed gases, hydrogen gas &amp; liquid nitrogen leak responses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2 of SDS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u="sng" dirty="0">
                <a:solidFill>
                  <a:srgbClr val="1A2EE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Inventory List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the label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lvl="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u="sng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Non-hazardous spills</a:t>
            </a:r>
          </a:p>
          <a:p>
            <a:pPr marL="137160" lvl="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	Sweep up solid spill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	Absorb liquid spill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	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forceps/tongs to pick up sharps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F75883-E8D3-4F11-B89F-87757BC5EEB5}"/>
              </a:ext>
            </a:extLst>
          </p:cNvPr>
          <p:cNvCxnSpPr>
            <a:cxnSpLocks/>
          </p:cNvCxnSpPr>
          <p:nvPr/>
        </p:nvCxnSpPr>
        <p:spPr>
          <a:xfrm>
            <a:off x="4138863" y="4363547"/>
            <a:ext cx="3364170" cy="226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342801-2AEB-4181-A161-FB81D367CA90}"/>
              </a:ext>
            </a:extLst>
          </p:cNvPr>
          <p:cNvCxnSpPr>
            <a:cxnSpLocks/>
          </p:cNvCxnSpPr>
          <p:nvPr/>
        </p:nvCxnSpPr>
        <p:spPr>
          <a:xfrm>
            <a:off x="3862137" y="4986695"/>
            <a:ext cx="36408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5A1F2B-9733-4F6A-8A6A-F5C4A94D4FAC}"/>
              </a:ext>
            </a:extLst>
          </p:cNvPr>
          <p:cNvCxnSpPr>
            <a:cxnSpLocks/>
          </p:cNvCxnSpPr>
          <p:nvPr/>
        </p:nvCxnSpPr>
        <p:spPr>
          <a:xfrm flipV="1">
            <a:off x="6280484" y="5322686"/>
            <a:ext cx="1222549" cy="276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drawing of a face&#10;&#10;Description generated with high confidence">
            <a:extLst>
              <a:ext uri="{FF2B5EF4-FFF2-40B4-BE49-F238E27FC236}">
                <a16:creationId xmlns:a16="http://schemas.microsoft.com/office/drawing/2014/main" id="{41FC15AA-83F9-48D8-9C37-F03B653F6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84" y="4363547"/>
            <a:ext cx="1424338" cy="124629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39BE19-66E1-41BE-BEB1-22340FEF0CD5}"/>
              </a:ext>
            </a:extLst>
          </p:cNvPr>
          <p:cNvSpPr/>
          <p:nvPr/>
        </p:nvSpPr>
        <p:spPr>
          <a:xfrm>
            <a:off x="771787" y="2625756"/>
            <a:ext cx="7879106" cy="914398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BC0B4C-9121-4CAB-9B2C-14A7A86F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24" y="505293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 Response Determination (Cont’d)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078DD2-4FFC-4A42-9006-CD56562C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89" y="1258729"/>
            <a:ext cx="8319304" cy="4754375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“Hazardous-minor” Chemical Spill- 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lvl="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u="sng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Hazardous-minor Spill Response (No Spill Kit)</a:t>
            </a:r>
            <a:endParaRPr lang="en-US" sz="10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	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Spill of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Disinfectant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Household/office chemicals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Hazardous chemical &lt; 50 ml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Sweep up solid spill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	Absorb liquid spill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	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forceps/tongs to pick up sharps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F75883-E8D3-4F11-B89F-87757BC5EEB5}"/>
              </a:ext>
            </a:extLst>
          </p:cNvPr>
          <p:cNvCxnSpPr>
            <a:cxnSpLocks/>
          </p:cNvCxnSpPr>
          <p:nvPr/>
        </p:nvCxnSpPr>
        <p:spPr>
          <a:xfrm>
            <a:off x="4138863" y="4491048"/>
            <a:ext cx="3364170" cy="226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342801-2AEB-4181-A161-FB81D367CA90}"/>
              </a:ext>
            </a:extLst>
          </p:cNvPr>
          <p:cNvCxnSpPr>
            <a:cxnSpLocks/>
          </p:cNvCxnSpPr>
          <p:nvPr/>
        </p:nvCxnSpPr>
        <p:spPr>
          <a:xfrm>
            <a:off x="3862137" y="5100007"/>
            <a:ext cx="36408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5A1F2B-9733-4F6A-8A6A-F5C4A94D4FAC}"/>
              </a:ext>
            </a:extLst>
          </p:cNvPr>
          <p:cNvCxnSpPr>
            <a:cxnSpLocks/>
          </p:cNvCxnSpPr>
          <p:nvPr/>
        </p:nvCxnSpPr>
        <p:spPr>
          <a:xfrm flipV="1">
            <a:off x="6280484" y="5446570"/>
            <a:ext cx="1222549" cy="276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drawing of a face&#10;&#10;Description generated with high confidence">
            <a:extLst>
              <a:ext uri="{FF2B5EF4-FFF2-40B4-BE49-F238E27FC236}">
                <a16:creationId xmlns:a16="http://schemas.microsoft.com/office/drawing/2014/main" id="{41FC15AA-83F9-48D8-9C37-F03B653F6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84" y="4476860"/>
            <a:ext cx="1424338" cy="124629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7DC0588-D0CE-4EE1-AA21-7E354D6DD625}"/>
              </a:ext>
            </a:extLst>
          </p:cNvPr>
          <p:cNvSpPr/>
          <p:nvPr/>
        </p:nvSpPr>
        <p:spPr>
          <a:xfrm>
            <a:off x="626044" y="2750681"/>
            <a:ext cx="582734" cy="45408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078DD2-4FFC-4A42-9006-CD56562C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57" y="578841"/>
            <a:ext cx="8319304" cy="5268508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Hazardous-minor Spill Response (Spill Kit Needed)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u="sng" dirty="0">
              <a:ln w="6350">
                <a:noFill/>
              </a:ln>
              <a:solidFill>
                <a:srgbClr val="1125E5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Hazardous chemicals not on Spill Flowchart;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High-risk chemical spill &lt; listed volume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solid, sweep up to place in disposal bag from the kit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forceps/tongs to pick up sharps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ln w="6350"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n w="6350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en-US" sz="2400" u="sng" dirty="0">
                <a:ln w="6350">
                  <a:noFill/>
                </a:ln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F.2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7DC0588-D0CE-4EE1-AA21-7E354D6DD625}"/>
              </a:ext>
            </a:extLst>
          </p:cNvPr>
          <p:cNvSpPr/>
          <p:nvPr/>
        </p:nvSpPr>
        <p:spPr>
          <a:xfrm>
            <a:off x="647752" y="1195208"/>
            <a:ext cx="582734" cy="45408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D18365-F088-4F2E-9BA0-5F646A16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82" y="3533348"/>
            <a:ext cx="3336507" cy="25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48" y="645639"/>
            <a:ext cx="8616598" cy="999279"/>
          </a:xfrm>
        </p:spPr>
        <p:txBody>
          <a:bodyPr/>
          <a:lstStyle/>
          <a:p>
            <a:pPr algn="l"/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Hazardous-minor Spill Response (Spill Kit Needed) (Cont’d)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48" y="1644918"/>
            <a:ext cx="8319304" cy="4300352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Warn others &amp; evacuate all personnel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Isolate the area with ‘Chemical Spill Keep Out’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‘Do Not Enter’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spills ≥ 2 L (Follow kit’s </a:t>
            </a: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 Directions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BioRem-2000	Solvents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Ultimate Acid Eater		Acids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73BCBFA-5BE1-45EF-9454-690AE6549684}"/>
              </a:ext>
            </a:extLst>
          </p:cNvPr>
          <p:cNvSpPr/>
          <p:nvPr/>
        </p:nvSpPr>
        <p:spPr>
          <a:xfrm>
            <a:off x="3426440" y="4531355"/>
            <a:ext cx="582734" cy="454081"/>
          </a:xfrm>
          <a:prstGeom prst="rightArrow">
            <a:avLst/>
          </a:prstGeom>
          <a:solidFill>
            <a:srgbClr val="0996FF"/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7674D4B-81E4-46A0-8FC5-CADCD9D2FF18}"/>
              </a:ext>
            </a:extLst>
          </p:cNvPr>
          <p:cNvSpPr/>
          <p:nvPr/>
        </p:nvSpPr>
        <p:spPr>
          <a:xfrm>
            <a:off x="4280633" y="5164554"/>
            <a:ext cx="582734" cy="454081"/>
          </a:xfrm>
          <a:prstGeom prst="rightArrow">
            <a:avLst/>
          </a:prstGeom>
          <a:solidFill>
            <a:srgbClr val="00B050"/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15F64A-01AE-44B0-A2DB-ED76568FE59E}"/>
              </a:ext>
            </a:extLst>
          </p:cNvPr>
          <p:cNvSpPr/>
          <p:nvPr/>
        </p:nvSpPr>
        <p:spPr>
          <a:xfrm>
            <a:off x="6048461" y="4418306"/>
            <a:ext cx="2904983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Check Current Chemical Inventory</a:t>
            </a:r>
          </a:p>
        </p:txBody>
      </p:sp>
    </p:spTree>
    <p:extLst>
      <p:ext uri="{BB962C8B-B14F-4D97-AF65-F5344CB8AC3E}">
        <p14:creationId xmlns:p14="http://schemas.microsoft.com/office/powerpoint/2010/main" val="30567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48" y="1785888"/>
            <a:ext cx="8319304" cy="4226494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83C7CF7-94A6-4E85-9CF0-905460710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2" y="845618"/>
            <a:ext cx="4473338" cy="4926830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4492CC-BDBC-4C0F-8B55-4F1F75816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4" y="843918"/>
            <a:ext cx="3942824" cy="492853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F2F4B02-2FF1-4937-BD9D-669BDAAA9B81}"/>
              </a:ext>
            </a:extLst>
          </p:cNvPr>
          <p:cNvSpPr/>
          <p:nvPr/>
        </p:nvSpPr>
        <p:spPr>
          <a:xfrm>
            <a:off x="223952" y="4228052"/>
            <a:ext cx="4461657" cy="11358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8DB6D-2A3C-411E-A03A-32DE2521B234}"/>
              </a:ext>
            </a:extLst>
          </p:cNvPr>
          <p:cNvSpPr/>
          <p:nvPr/>
        </p:nvSpPr>
        <p:spPr>
          <a:xfrm>
            <a:off x="5082441" y="4311942"/>
            <a:ext cx="3837607" cy="6040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B5E4F91-B6BE-443A-A926-ABA7A623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Minor Spill Response with </a:t>
            </a:r>
            <a:r>
              <a:rPr lang="en-US" sz="2800" i="1" u="sng" dirty="0">
                <a:ln w="6350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Spill-X Kit</a:t>
            </a:r>
            <a:endParaRPr lang="en-US" sz="2800" i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6"/>
            <a:ext cx="8339854" cy="4698253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color-coded Chemical Inventory &amp;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Spill-X Spill Kit </a:t>
            </a:r>
            <a:r>
              <a:rPr lang="en-US" sz="2400" u="sng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Guide</a:t>
            </a:r>
            <a:r>
              <a:rPr lang="en-US" sz="240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spill kit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-Type/size of spill         Choice/amount of SPILL-X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-The Table is a list of chemicals which have been tested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by the company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  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442DAA3-4468-4773-B552-84AECAF5B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37" y="4046099"/>
            <a:ext cx="5894471" cy="183987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FE2F135-6625-4AC2-A02C-D754ADB4A0C3}"/>
              </a:ext>
            </a:extLst>
          </p:cNvPr>
          <p:cNvSpPr/>
          <p:nvPr/>
        </p:nvSpPr>
        <p:spPr>
          <a:xfrm>
            <a:off x="3469889" y="2436009"/>
            <a:ext cx="457768" cy="3341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349F378-6A4F-453F-96BD-2C70E54F57B3}"/>
              </a:ext>
            </a:extLst>
          </p:cNvPr>
          <p:cNvSpPr/>
          <p:nvPr/>
        </p:nvSpPr>
        <p:spPr>
          <a:xfrm>
            <a:off x="6201597" y="4745747"/>
            <a:ext cx="228600" cy="2190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99A12D89-F72C-4AE2-9D2D-CDC297583141}"/>
              </a:ext>
            </a:extLst>
          </p:cNvPr>
          <p:cNvSpPr/>
          <p:nvPr/>
        </p:nvSpPr>
        <p:spPr>
          <a:xfrm>
            <a:off x="7567380" y="4745747"/>
            <a:ext cx="228600" cy="21907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9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3" y="1228034"/>
            <a:ext cx="8339854" cy="4811199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Remove sources of ignition if spill is flammable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Shake Spill-X agent to encircle then cover the spill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Spill-X-A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Spill-X-C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residue pH to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2.0-12.5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spill type/treatment on bag provided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Neutralized (name of acid/base); pH = ?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Adsorbed solvent: (name) 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3957692-6218-4328-A691-AC5F0356F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8" y="2477813"/>
            <a:ext cx="1367450" cy="115582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F9580E-EF88-46CC-B84F-5D6591CC224E}"/>
              </a:ext>
            </a:extLst>
          </p:cNvPr>
          <p:cNvCxnSpPr/>
          <p:nvPr/>
        </p:nvCxnSpPr>
        <p:spPr>
          <a:xfrm>
            <a:off x="1115134" y="5630931"/>
            <a:ext cx="205100" cy="0"/>
          </a:xfrm>
          <a:prstGeom prst="straightConnector1">
            <a:avLst/>
          </a:prstGeom>
          <a:ln>
            <a:solidFill>
              <a:srgbClr val="099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C09188-31C9-4C9D-840D-925FD8C70EBC}"/>
              </a:ext>
            </a:extLst>
          </p:cNvPr>
          <p:cNvCxnSpPr/>
          <p:nvPr/>
        </p:nvCxnSpPr>
        <p:spPr>
          <a:xfrm>
            <a:off x="1115134" y="5211155"/>
            <a:ext cx="205100" cy="0"/>
          </a:xfrm>
          <a:prstGeom prst="straightConnector1">
            <a:avLst/>
          </a:prstGeom>
          <a:ln>
            <a:solidFill>
              <a:srgbClr val="099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3CC5D8C-3A3F-4DC4-B77F-111DDB6F3B73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Minor Spill Response with </a:t>
            </a:r>
            <a:r>
              <a:rPr lang="en-US" sz="2800" i="1" u="sng" dirty="0">
                <a:ln w="6350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Spill-X Kit</a:t>
            </a:r>
            <a:r>
              <a:rPr lang="en-US" sz="2800" b="0" dirty="0">
                <a:ln w="6350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(Cont’d)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B3812BE8-8380-4ABA-B208-566D72234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7813"/>
            <a:ext cx="1718252" cy="11558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220897C-1428-4F33-8190-39037BD768B0}"/>
              </a:ext>
            </a:extLst>
          </p:cNvPr>
          <p:cNvSpPr/>
          <p:nvPr/>
        </p:nvSpPr>
        <p:spPr>
          <a:xfrm>
            <a:off x="3809318" y="1895913"/>
            <a:ext cx="4244113" cy="696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46" y="1277839"/>
            <a:ext cx="8339854" cy="4629737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 reaction cools, collect residue &amp; place in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labeled bag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Decontaminate area, collect materials &amp; gloves in the same bag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report the spill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4EA22-4A16-4BB8-AF39-B5B42A7F4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22" y="1663197"/>
            <a:ext cx="1419004" cy="97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6A3EF-AD78-48D5-95CD-EC4462902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13" y="3026356"/>
            <a:ext cx="2650287" cy="1614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F52F82-9C4B-4494-997A-EB3DD3650AF8}"/>
              </a:ext>
            </a:extLst>
          </p:cNvPr>
          <p:cNvSpPr txBox="1"/>
          <p:nvPr/>
        </p:nvSpPr>
        <p:spPr>
          <a:xfrm>
            <a:off x="7001114" y="4183741"/>
            <a:ext cx="144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Neutralized Acetic acid; pH 4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ECA033-2401-4ED4-AE22-C4D0337A2CA2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Minor Spill Response with </a:t>
            </a:r>
            <a:r>
              <a:rPr lang="en-US" sz="2800" i="1" u="sng" dirty="0">
                <a:ln w="6350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Spill-X Kit</a:t>
            </a:r>
            <a:r>
              <a:rPr lang="en-US" sz="2800" b="0" dirty="0">
                <a:ln w="6350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(Cont’d)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30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510278" cy="4567132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DEED7-54AE-4024-A9A5-C6AD3006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4" y="954171"/>
            <a:ext cx="5386977" cy="4949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9CA40-1F70-4C3E-B5EC-944FD4DEE2E7}"/>
              </a:ext>
            </a:extLst>
          </p:cNvPr>
          <p:cNvSpPr/>
          <p:nvPr/>
        </p:nvSpPr>
        <p:spPr>
          <a:xfrm>
            <a:off x="2435069" y="544266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G-Chemical Spill Report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A15DEC-A0FC-47DA-A778-47B109C4E837}"/>
              </a:ext>
            </a:extLst>
          </p:cNvPr>
          <p:cNvSpPr/>
          <p:nvPr/>
        </p:nvSpPr>
        <p:spPr>
          <a:xfrm>
            <a:off x="5886155" y="3692719"/>
            <a:ext cx="3168833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80060" lvl="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re-enter until approved by Supervisor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A3B8D25-C0FC-46D8-9E4D-059FF513927D}"/>
              </a:ext>
            </a:extLst>
          </p:cNvPr>
          <p:cNvSpPr/>
          <p:nvPr/>
        </p:nvSpPr>
        <p:spPr>
          <a:xfrm>
            <a:off x="5523400" y="1396863"/>
            <a:ext cx="3083066" cy="143229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8E4940-B7C7-42DE-8F70-907A5F9B4508}"/>
              </a:ext>
            </a:extLst>
          </p:cNvPr>
          <p:cNvSpPr/>
          <p:nvPr/>
        </p:nvSpPr>
        <p:spPr>
          <a:xfrm>
            <a:off x="5268854" y="1881574"/>
            <a:ext cx="3470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0060" lvl="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in 24 hours</a:t>
            </a:r>
          </a:p>
        </p:txBody>
      </p:sp>
    </p:spTree>
    <p:extLst>
      <p:ext uri="{BB962C8B-B14F-4D97-AF65-F5344CB8AC3E}">
        <p14:creationId xmlns:p14="http://schemas.microsoft.com/office/powerpoint/2010/main" val="25899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kit is where?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9997"/>
            <a:ext cx="8350040" cy="447485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 Guideline: Laboratory Chemical Hygiene Plan- Appendix F.1: Spill Kits and Safety Equipment Maps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427740-CD73-477C-B500-7C7C29B8F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0" y="2462570"/>
            <a:ext cx="8695338" cy="27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10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dent looking at the camera&#10;&#10;Description generated with high confidence">
            <a:extLst>
              <a:ext uri="{FF2B5EF4-FFF2-40B4-BE49-F238E27FC236}">
                <a16:creationId xmlns:a16="http://schemas.microsoft.com/office/drawing/2014/main" id="{517D0C16-9D22-4DD6-9A34-31108A87A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19" y="1076091"/>
            <a:ext cx="2857761" cy="2566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5F8FC-E99C-48E8-89BD-4B871BACB639}"/>
              </a:ext>
            </a:extLst>
          </p:cNvPr>
          <p:cNvSpPr txBox="1"/>
          <p:nvPr/>
        </p:nvSpPr>
        <p:spPr>
          <a:xfrm>
            <a:off x="3297194" y="4010025"/>
            <a:ext cx="2549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996FF"/>
                </a:solidFill>
                <a:latin typeface="Brush Script MT" panose="03060802040406070304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2735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is responsible?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616598" cy="4695498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 Responsibilities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-Ensure access to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Spill Kits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/Emergency Safety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Equipment like </a:t>
            </a: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sink eye washes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not blocked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-Be familiar with location &amp; use of spill kits (</a:t>
            </a:r>
            <a:r>
              <a:rPr lang="en-US" sz="2400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Appendix F.1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oversees monthly check of all spill kits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98071-F088-492E-BDD9-B3B6F739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12" y="3478036"/>
            <a:ext cx="4751522" cy="20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4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Spill-X Kit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46" y="1187717"/>
            <a:ext cx="8741926" cy="4777016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Shaker Bottles each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Spill-X-A Agent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en-US" sz="2400" b="1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Spill-X-C Agent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en-US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Spill-X-S Agent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Accessories-safety goggles, chemical gloves, plastic scoops, disposal bags, scraper, pH test papers &amp; pick-up pans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Spill-X Spill Kit Treatment Guide &amp; Placard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ODH Chemical Spill Signs &amp; a roll of Do Not Enter tape 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36049-BD95-48AE-A0F6-DAD6FD26F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426" y="798781"/>
            <a:ext cx="2810500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Spill-X Kit EXTRA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46" y="1187717"/>
            <a:ext cx="8741926" cy="4777016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Pink PIG Hazmat Absorbent Pads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Chemical Inventory for Spill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2F4B4-E96A-4B5A-AE7D-4F27D1F5A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18" y="670097"/>
            <a:ext cx="2556679" cy="2081492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61A886E-9D3A-4F70-B7D2-7F0D17FCB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2" y="2936148"/>
            <a:ext cx="6059493" cy="29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9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3" y="561416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Spill-X Spill Kit Treatment Guide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56232"/>
            <a:ext cx="8339854" cy="4629737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SPILL-X-A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en-US" sz="2400" b="1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SPILL-X-C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agents neutralize acid/base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-Test representative samples of spill residue for final pH 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-Add more agent if necessary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66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SPILL-X-S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agent adsorbs solvent to form a dry &amp; powdery spill residue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SPILL-X-FP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agent polymerizes formaldehyde but may not solidify the waste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2AC54D-C619-4A68-A43A-BF83D2B93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19" y="3911063"/>
            <a:ext cx="2079382" cy="1059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0ED417-B337-471D-9F7C-9A3B24A09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87" y="3922746"/>
            <a:ext cx="957605" cy="10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3" y="561416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Spilfyter Mercury Spill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" y="1187716"/>
            <a:ext cx="8742626" cy="4698252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https://www.youtube.com/watch?v=8jY_sKyPT9k</a:t>
            </a: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(25ml/337g)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mercury thermometer/hydrometer/mercury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containing equipment at ODHL 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Evacuate, isolate &amp; ventilate the area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-Mercury vaporizes at room temperature 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-Non-irritating odorless vapor is absorbed directly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through skin &amp; inhalation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QA/LSO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a thermometer/hydrometer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ground, bird&#10;&#10;Description generated with high confidence">
            <a:extLst>
              <a:ext uri="{FF2B5EF4-FFF2-40B4-BE49-F238E27FC236}">
                <a16:creationId xmlns:a16="http://schemas.microsoft.com/office/drawing/2014/main" id="{DAB0E655-C899-47E8-BE9F-ACA373CDC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84" y="1690774"/>
            <a:ext cx="1385386" cy="1388773"/>
          </a:xfrm>
          <a:prstGeom prst="rect">
            <a:avLst/>
          </a:prstGeom>
        </p:spPr>
      </p:pic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56B57BB2-3E77-4A4D-9D0D-7CF86B104606}"/>
              </a:ext>
            </a:extLst>
          </p:cNvPr>
          <p:cNvSpPr/>
          <p:nvPr/>
        </p:nvSpPr>
        <p:spPr>
          <a:xfrm>
            <a:off x="7893081" y="1971379"/>
            <a:ext cx="865793" cy="827565"/>
          </a:xfrm>
          <a:prstGeom prst="noSmoking">
            <a:avLst>
              <a:gd name="adj" fmla="val 8342"/>
            </a:avLst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73156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BioRem-2000 Solvent Safety Spill Kit </a:t>
            </a:r>
            <a:r>
              <a:rPr lang="en-US" sz="2800" dirty="0">
                <a:ln w="6350">
                  <a:noFill/>
                </a:ln>
                <a:solidFill>
                  <a:srgbClr val="0996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 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85179"/>
            <a:ext cx="8319304" cy="4600789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Gal. BioRem-2000 Super Absorber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oz BioRem-2000 Surface Cleaner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 Directions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Accessories-1 Pair 18 mil. Latex Gloves, 2 Pairs Goggles, 1 Broom/Pan &amp; Wipes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Directions for use is printed on the 5-gallon container label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  </a:t>
            </a:r>
          </a:p>
        </p:txBody>
      </p:sp>
      <p:pic>
        <p:nvPicPr>
          <p:cNvPr id="5" name="Picture 4" descr="A picture containing cup, indoor, table, bottle&#10;&#10;Description generated with very high confidence">
            <a:extLst>
              <a:ext uri="{FF2B5EF4-FFF2-40B4-BE49-F238E27FC236}">
                <a16:creationId xmlns:a16="http://schemas.microsoft.com/office/drawing/2014/main" id="{061CBA96-43BD-4C32-90FB-D4ED0AD46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17" y="1285180"/>
            <a:ext cx="2785232" cy="2255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31C6C9-E849-4680-BF89-0518004FA873}"/>
              </a:ext>
            </a:extLst>
          </p:cNvPr>
          <p:cNvSpPr/>
          <p:nvPr/>
        </p:nvSpPr>
        <p:spPr>
          <a:xfrm>
            <a:off x="5925530" y="4359583"/>
            <a:ext cx="2904983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Check Current Chemical Inventory</a:t>
            </a:r>
          </a:p>
        </p:txBody>
      </p:sp>
    </p:spTree>
    <p:extLst>
      <p:ext uri="{BB962C8B-B14F-4D97-AF65-F5344CB8AC3E}">
        <p14:creationId xmlns:p14="http://schemas.microsoft.com/office/powerpoint/2010/main" val="37387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2004-ODH PPT Template 2017b">
  <a:themeElements>
    <a:clrScheme name="Custom 5">
      <a:dk1>
        <a:sysClr val="windowText" lastClr="000000"/>
      </a:dk1>
      <a:lt1>
        <a:sysClr val="window" lastClr="FFFFFF"/>
      </a:lt1>
      <a:dk2>
        <a:srgbClr val="3C1017"/>
      </a:dk2>
      <a:lt2>
        <a:srgbClr val="EEECE1"/>
      </a:lt2>
      <a:accent1>
        <a:srgbClr val="CD0920"/>
      </a:accent1>
      <a:accent2>
        <a:srgbClr val="C0504D"/>
      </a:accent2>
      <a:accent3>
        <a:srgbClr val="AB0E25"/>
      </a:accent3>
      <a:accent4>
        <a:srgbClr val="470F17"/>
      </a:accent4>
      <a:accent5>
        <a:srgbClr val="212424"/>
      </a:accent5>
      <a:accent6>
        <a:srgbClr val="141313"/>
      </a:accent6>
      <a:hlink>
        <a:srgbClr val="3C1017"/>
      </a:hlink>
      <a:folHlink>
        <a:srgbClr val="004C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ODH+PPT+powerpoint+template+2020</Template>
  <TotalTime>6246</TotalTime>
  <Words>1152</Words>
  <Application>Microsoft Office PowerPoint</Application>
  <PresentationFormat>On-screen Show (4:3)</PresentationFormat>
  <Paragraphs>432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Brush Script MT</vt:lpstr>
      <vt:lpstr>Calibri</vt:lpstr>
      <vt:lpstr>Wingdings</vt:lpstr>
      <vt:lpstr>2004-ODH PPT Template 2017b</vt:lpstr>
      <vt:lpstr>Chemical Spill Response Guidelines CHP Appendix F</vt:lpstr>
      <vt:lpstr>Why chemical spill kits?</vt:lpstr>
      <vt:lpstr>What kit is where?</vt:lpstr>
      <vt:lpstr>Who is responsible?</vt:lpstr>
      <vt:lpstr>Spill-X Kit</vt:lpstr>
      <vt:lpstr>Spill-X Kit EXTRA</vt:lpstr>
      <vt:lpstr>Spill-X Spill Kit Treatment Guide 2009</vt:lpstr>
      <vt:lpstr>Spilfyter Mercury Spill Kit</vt:lpstr>
      <vt:lpstr>BioRem-2000 Solvent Safety Spill Kit &gt; 2L</vt:lpstr>
      <vt:lpstr>Ultimate Acid Eater Safety Spill Kit &gt; 2L</vt:lpstr>
      <vt:lpstr>Spill Cleanup Determination Flowchart   on Spill-X Kit</vt:lpstr>
      <vt:lpstr>General Guidelines</vt:lpstr>
      <vt:lpstr>General Guidelines (Cont’d)</vt:lpstr>
      <vt:lpstr>General Guidelines (Cont’d)</vt:lpstr>
      <vt:lpstr>Spill Cleanup Determination Flowchart</vt:lpstr>
      <vt:lpstr>Spill Cleanup Determination Flowchart (Cont’d)</vt:lpstr>
      <vt:lpstr>PowerPoint Presentation</vt:lpstr>
      <vt:lpstr>Spill Cleanup Determination Flowchart (Cont’d)</vt:lpstr>
      <vt:lpstr>Spill Cleanup PPE</vt:lpstr>
      <vt:lpstr>PowerPoint Presentation</vt:lpstr>
      <vt:lpstr>Spill Response Determination</vt:lpstr>
      <vt:lpstr>Spill Response Determination (Cont’d)</vt:lpstr>
      <vt:lpstr>PowerPoint Presentation</vt:lpstr>
      <vt:lpstr>Hazardous-minor Spill Response (Spill Kit Needed) (Cont’d)</vt:lpstr>
      <vt:lpstr>PowerPoint Presentation</vt:lpstr>
      <vt:lpstr>Minor Spill Response with Spill-X Kit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Protection Program</dc:title>
  <dc:creator>Lai Ming Woo</dc:creator>
  <cp:lastModifiedBy>Woo, Laiming</cp:lastModifiedBy>
  <cp:revision>489</cp:revision>
  <dcterms:created xsi:type="dcterms:W3CDTF">2017-06-22T19:39:28Z</dcterms:created>
  <dcterms:modified xsi:type="dcterms:W3CDTF">2020-05-28T13:36:34Z</dcterms:modified>
</cp:coreProperties>
</file>