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6" r:id="rId5"/>
    <p:sldId id="270" r:id="rId6"/>
    <p:sldId id="267" r:id="rId7"/>
    <p:sldId id="268" r:id="rId8"/>
    <p:sldId id="265" r:id="rId9"/>
    <p:sldId id="263" r:id="rId10"/>
    <p:sldId id="269" r:id="rId11"/>
    <p:sldId id="26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7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FB8E10-4D0F-4FD5-A3C2-3BFFEBCCCE27}"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287442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B8E10-4D0F-4FD5-A3C2-3BFFEBCCCE27}"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202002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B8E10-4D0F-4FD5-A3C2-3BFFEBCCCE27}"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89078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B8E10-4D0F-4FD5-A3C2-3BFFEBCCCE27}"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24052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B8E10-4D0F-4FD5-A3C2-3BFFEBCCCE27}" type="datetimeFigureOut">
              <a:rPr lang="en-US" smtClean="0"/>
              <a:t>3/22/2019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17756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B8E10-4D0F-4FD5-A3C2-3BFFEBCCCE27}"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71862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B8E10-4D0F-4FD5-A3C2-3BFFEBCCCE27}" type="datetimeFigureOut">
              <a:rPr lang="en-US" smtClean="0"/>
              <a:t>3/22/2019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282471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B8E10-4D0F-4FD5-A3C2-3BFFEBCCCE27}" type="datetimeFigureOut">
              <a:rPr lang="en-US" smtClean="0"/>
              <a:t>3/22/2019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313007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B8E10-4D0F-4FD5-A3C2-3BFFEBCCCE27}" type="datetimeFigureOut">
              <a:rPr lang="en-US" smtClean="0"/>
              <a:t>3/22/2019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77294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B8E10-4D0F-4FD5-A3C2-3BFFEBCCCE27}"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241491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B8E10-4D0F-4FD5-A3C2-3BFFEBCCCE27}" type="datetimeFigureOut">
              <a:rPr lang="en-US" smtClean="0"/>
              <a:t>3/22/2019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BB3DA-4859-4F4E-A860-FEB9169B7E46}" type="slidenum">
              <a:rPr lang="en-US" smtClean="0"/>
              <a:t>‹#›</a:t>
            </a:fld>
            <a:endParaRPr lang="en-US"/>
          </a:p>
        </p:txBody>
      </p:sp>
    </p:spTree>
    <p:extLst>
      <p:ext uri="{BB962C8B-B14F-4D97-AF65-F5344CB8AC3E}">
        <p14:creationId xmlns:p14="http://schemas.microsoft.com/office/powerpoint/2010/main" val="109548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4000">
              <a:schemeClr val="accent1">
                <a:lumMod val="75000"/>
              </a:schemeClr>
            </a:gs>
            <a:gs pos="23000">
              <a:schemeClr val="accent1">
                <a:lumMod val="40000"/>
                <a:lumOff val="60000"/>
              </a:schemeClr>
            </a:gs>
            <a:gs pos="43000">
              <a:schemeClr val="accent1">
                <a:lumMod val="20000"/>
                <a:lumOff val="80000"/>
              </a:schemeClr>
            </a:gs>
            <a:gs pos="57000">
              <a:srgbClr val="FFFFFF"/>
            </a:gs>
            <a:gs pos="70000">
              <a:schemeClr val="accent6">
                <a:lumMod val="40000"/>
                <a:lumOff val="60000"/>
              </a:schemeClr>
            </a:gs>
            <a:gs pos="98000">
              <a:schemeClr val="accent6">
                <a:lumMod val="75000"/>
              </a:schemeClr>
            </a:gs>
            <a:gs pos="79000">
              <a:schemeClr val="accent6">
                <a:lumMod val="60000"/>
                <a:lumOff val="40000"/>
              </a:schemeClr>
            </a:gs>
            <a:gs pos="100000">
              <a:srgbClr val="EBDAD4"/>
            </a:gs>
            <a:gs pos="100000">
              <a:srgbClr val="55261C"/>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B8E10-4D0F-4FD5-A3C2-3BFFEBCCCE27}" type="datetimeFigureOut">
              <a:rPr lang="en-US" smtClean="0"/>
              <a:t>3/22/2019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BB3DA-4859-4F4E-A860-FEB9169B7E46}" type="slidenum">
              <a:rPr lang="en-US" smtClean="0"/>
              <a:t>‹#›</a:t>
            </a:fld>
            <a:endParaRPr lang="en-US"/>
          </a:p>
        </p:txBody>
      </p:sp>
    </p:spTree>
    <p:extLst>
      <p:ext uri="{BB962C8B-B14F-4D97-AF65-F5344CB8AC3E}">
        <p14:creationId xmlns:p14="http://schemas.microsoft.com/office/powerpoint/2010/main" val="372870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828800"/>
            <a:ext cx="8915400" cy="2438400"/>
          </a:xfrm>
        </p:spPr>
        <p:txBody>
          <a:bodyPr>
            <a:normAutofit/>
          </a:bodyPr>
          <a:lstStyle/>
          <a:p>
            <a:r>
              <a:rPr lang="en-US" sz="4000" b="1" dirty="0"/>
              <a:t>Entering/Exiting the BSL III with</a:t>
            </a:r>
            <a:br>
              <a:rPr lang="en-US" sz="4000" b="1" dirty="0"/>
            </a:br>
            <a:r>
              <a:rPr lang="en-US" sz="4000" b="1" dirty="0"/>
              <a:t>Maximum Personal Protective Equipment</a:t>
            </a:r>
            <a:br>
              <a:rPr lang="en-US" sz="4900" dirty="0"/>
            </a:br>
            <a:r>
              <a:rPr lang="en-US" sz="3200" dirty="0"/>
              <a:t> </a:t>
            </a:r>
          </a:p>
        </p:txBody>
      </p:sp>
      <p:sp>
        <p:nvSpPr>
          <p:cNvPr id="3" name="Subtitle 2"/>
          <p:cNvSpPr>
            <a:spLocks noGrp="1"/>
          </p:cNvSpPr>
          <p:nvPr>
            <p:ph type="subTitle" idx="1"/>
          </p:nvPr>
        </p:nvSpPr>
        <p:spPr>
          <a:xfrm>
            <a:off x="8153400" y="228600"/>
            <a:ext cx="838200" cy="1143000"/>
          </a:xfrm>
        </p:spPr>
        <p:txBody>
          <a:bodyPr>
            <a:normAutofit/>
          </a:bodyPr>
          <a:lstStyle/>
          <a:p>
            <a:r>
              <a:rPr lang="en-US" sz="2400" dirty="0">
                <a:solidFill>
                  <a:schemeClr val="tx1"/>
                </a:solidFill>
              </a:rPr>
              <a:t>2019</a:t>
            </a:r>
          </a:p>
        </p:txBody>
      </p:sp>
      <p:pic>
        <p:nvPicPr>
          <p:cNvPr id="4" name="Picture 3">
            <a:extLst>
              <a:ext uri="{FF2B5EF4-FFF2-40B4-BE49-F238E27FC236}">
                <a16:creationId xmlns:a16="http://schemas.microsoft.com/office/drawing/2014/main" id="{35424942-9F10-4C8D-AE71-53BA8F1F9996}"/>
              </a:ext>
            </a:extLst>
          </p:cNvPr>
          <p:cNvPicPr>
            <a:picLocks noChangeAspect="1"/>
          </p:cNvPicPr>
          <p:nvPr/>
        </p:nvPicPr>
        <p:blipFill>
          <a:blip r:embed="rId2"/>
          <a:stretch>
            <a:fillRect/>
          </a:stretch>
        </p:blipFill>
        <p:spPr>
          <a:xfrm>
            <a:off x="0" y="6230058"/>
            <a:ext cx="1335140" cy="627942"/>
          </a:xfrm>
          <a:prstGeom prst="rect">
            <a:avLst/>
          </a:prstGeom>
        </p:spPr>
      </p:pic>
    </p:spTree>
    <p:extLst>
      <p:ext uri="{BB962C8B-B14F-4D97-AF65-F5344CB8AC3E}">
        <p14:creationId xmlns:p14="http://schemas.microsoft.com/office/powerpoint/2010/main" val="3639446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en-US" sz="4000" b="1" dirty="0"/>
              <a:t>Exiting the BSL III</a:t>
            </a:r>
            <a:endParaRPr lang="en-US" sz="4000" dirty="0"/>
          </a:p>
        </p:txBody>
      </p:sp>
      <p:sp>
        <p:nvSpPr>
          <p:cNvPr id="3" name="Content Placeholder 2"/>
          <p:cNvSpPr>
            <a:spLocks noGrp="1"/>
          </p:cNvSpPr>
          <p:nvPr>
            <p:ph idx="1"/>
          </p:nvPr>
        </p:nvSpPr>
        <p:spPr>
          <a:xfrm>
            <a:off x="457200" y="685800"/>
            <a:ext cx="8229600" cy="5287963"/>
          </a:xfrm>
        </p:spPr>
        <p:txBody>
          <a:bodyPr/>
          <a:lstStyle/>
          <a:p>
            <a:r>
              <a:rPr lang="en-US" sz="3000" dirty="0"/>
              <a:t>Remove one shoe cover and step outside of the yellow zone.  Repeat for the second shoe cover.  Place in the biohazard box.</a:t>
            </a:r>
          </a:p>
          <a:p>
            <a:r>
              <a:rPr lang="en-US" sz="3000" dirty="0"/>
              <a:t>Remove gloves and place in the biohazard box.</a:t>
            </a:r>
          </a:p>
          <a:p>
            <a:r>
              <a:rPr lang="en-US" sz="3000" dirty="0"/>
              <a:t>Remove the battery and place on the charging station, place belt/backpack back on shelf and wash your hands.</a:t>
            </a:r>
          </a:p>
          <a:p>
            <a:r>
              <a:rPr lang="en-US" sz="3000" dirty="0"/>
              <a:t>Leave room 104 and sign out of the Activity Log in room 103 by entering the time out.</a:t>
            </a:r>
          </a:p>
        </p:txBody>
      </p:sp>
      <p:grpSp>
        <p:nvGrpSpPr>
          <p:cNvPr id="4" name="Group 3"/>
          <p:cNvGrpSpPr/>
          <p:nvPr/>
        </p:nvGrpSpPr>
        <p:grpSpPr>
          <a:xfrm>
            <a:off x="2438400" y="5181599"/>
            <a:ext cx="5943600" cy="1586521"/>
            <a:chOff x="451685" y="4822686"/>
            <a:chExt cx="7831390" cy="2053567"/>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685" y="4822686"/>
              <a:ext cx="7831390" cy="205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071" y="6028489"/>
              <a:ext cx="469901"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3745" y="6209752"/>
              <a:ext cx="2133601"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087" y="6239913"/>
              <a:ext cx="536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535" y="6266311"/>
              <a:ext cx="536575"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6983" y="6239913"/>
              <a:ext cx="530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Picture 4">
            <a:extLst>
              <a:ext uri="{FF2B5EF4-FFF2-40B4-BE49-F238E27FC236}">
                <a16:creationId xmlns:a16="http://schemas.microsoft.com/office/drawing/2014/main" id="{C937C1EB-A1ED-4887-AD4E-9E0FCAEB24BD}"/>
              </a:ext>
            </a:extLst>
          </p:cNvPr>
          <p:cNvPicPr>
            <a:picLocks noChangeAspect="1"/>
          </p:cNvPicPr>
          <p:nvPr/>
        </p:nvPicPr>
        <p:blipFill>
          <a:blip r:embed="rId8"/>
          <a:stretch>
            <a:fillRect/>
          </a:stretch>
        </p:blipFill>
        <p:spPr>
          <a:xfrm>
            <a:off x="0" y="6230058"/>
            <a:ext cx="1335140" cy="627942"/>
          </a:xfrm>
          <a:prstGeom prst="rect">
            <a:avLst/>
          </a:prstGeom>
        </p:spPr>
      </p:pic>
    </p:spTree>
    <p:extLst>
      <p:ext uri="{BB962C8B-B14F-4D97-AF65-F5344CB8AC3E}">
        <p14:creationId xmlns:p14="http://schemas.microsoft.com/office/powerpoint/2010/main" val="397651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BSL III Entry/Exit with maximum PPE </a:t>
            </a:r>
          </a:p>
        </p:txBody>
      </p:sp>
      <p:sp>
        <p:nvSpPr>
          <p:cNvPr id="3" name="Content Placeholder 2"/>
          <p:cNvSpPr>
            <a:spLocks noGrp="1"/>
          </p:cNvSpPr>
          <p:nvPr>
            <p:ph idx="1"/>
          </p:nvPr>
        </p:nvSpPr>
        <p:spPr>
          <a:xfrm>
            <a:off x="457200" y="914399"/>
            <a:ext cx="8305800" cy="5483225"/>
          </a:xfrm>
        </p:spPr>
        <p:txBody>
          <a:bodyPr>
            <a:normAutofit/>
          </a:bodyPr>
          <a:lstStyle/>
          <a:p>
            <a:pPr marL="0" indent="0" algn="ctr">
              <a:buNone/>
            </a:pPr>
            <a:endParaRPr lang="en-US" sz="2800" dirty="0"/>
          </a:p>
          <a:p>
            <a:pPr marL="0" indent="0" algn="ctr">
              <a:buNone/>
            </a:pPr>
            <a:r>
              <a:rPr lang="en-US" sz="2800" dirty="0"/>
              <a:t>Please take the quiz online: Passing grade is 80%</a:t>
            </a:r>
          </a:p>
          <a:p>
            <a:pPr marL="0" indent="0" algn="ctr">
              <a:buNone/>
            </a:pPr>
            <a:endParaRPr lang="en-US" sz="900" dirty="0"/>
          </a:p>
          <a:p>
            <a:pPr marL="0" indent="0" algn="ctr">
              <a:buNone/>
            </a:pPr>
            <a:r>
              <a:rPr lang="en-US" sz="6000" dirty="0"/>
              <a:t>Questions</a:t>
            </a:r>
            <a:r>
              <a:rPr lang="en-US" sz="5400" dirty="0"/>
              <a:t>?</a:t>
            </a:r>
          </a:p>
          <a:p>
            <a:endParaRPr lang="en-US" sz="1100" dirty="0"/>
          </a:p>
          <a:p>
            <a:pPr marL="0" indent="0">
              <a:buNone/>
            </a:pPr>
            <a:r>
              <a:rPr lang="en-US" sz="2800" dirty="0"/>
              <a:t>Please send an email to:</a:t>
            </a:r>
          </a:p>
          <a:p>
            <a:pPr>
              <a:defRPr/>
            </a:pPr>
            <a:endParaRPr lang="en-US" sz="1600" dirty="0"/>
          </a:p>
          <a:p>
            <a:pPr marL="0" indent="0">
              <a:buNone/>
              <a:defRPr/>
            </a:pPr>
            <a:r>
              <a:rPr lang="en-US" sz="2800" dirty="0"/>
              <a:t>Eric St Germain, BT Coordinator          Larry King, PI         Steve York, RO, LSO 	                     Kevin Sohner, ARO </a:t>
            </a:r>
            <a:endParaRPr lang="en-US" sz="2800" b="1" dirty="0"/>
          </a:p>
          <a:p>
            <a:pPr marL="0" indent="0">
              <a:buNone/>
              <a:defRPr/>
            </a:pPr>
            <a:r>
              <a:rPr lang="en-US" sz="2800" dirty="0"/>
              <a:t>Tammy Bannerman, ARO </a:t>
            </a:r>
          </a:p>
        </p:txBody>
      </p:sp>
      <p:pic>
        <p:nvPicPr>
          <p:cNvPr id="4" name="Picture 3">
            <a:extLst>
              <a:ext uri="{FF2B5EF4-FFF2-40B4-BE49-F238E27FC236}">
                <a16:creationId xmlns:a16="http://schemas.microsoft.com/office/drawing/2014/main" id="{C14EE449-C108-46E9-A5D8-86CE64CE7A50}"/>
              </a:ext>
            </a:extLst>
          </p:cNvPr>
          <p:cNvPicPr>
            <a:picLocks noChangeAspect="1"/>
          </p:cNvPicPr>
          <p:nvPr/>
        </p:nvPicPr>
        <p:blipFill>
          <a:blip r:embed="rId2"/>
          <a:stretch>
            <a:fillRect/>
          </a:stretch>
        </p:blipFill>
        <p:spPr>
          <a:xfrm>
            <a:off x="740" y="6230058"/>
            <a:ext cx="1335140" cy="627942"/>
          </a:xfrm>
          <a:prstGeom prst="rect">
            <a:avLst/>
          </a:prstGeom>
        </p:spPr>
      </p:pic>
    </p:spTree>
    <p:extLst>
      <p:ext uri="{BB962C8B-B14F-4D97-AF65-F5344CB8AC3E}">
        <p14:creationId xmlns:p14="http://schemas.microsoft.com/office/powerpoint/2010/main" val="233407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Entering the BSL III room 104 </a:t>
            </a:r>
          </a:p>
        </p:txBody>
      </p:sp>
      <p:sp>
        <p:nvSpPr>
          <p:cNvPr id="3" name="Content Placeholder 2"/>
          <p:cNvSpPr>
            <a:spLocks noGrp="1"/>
          </p:cNvSpPr>
          <p:nvPr>
            <p:ph idx="1"/>
          </p:nvPr>
        </p:nvSpPr>
        <p:spPr>
          <a:xfrm>
            <a:off x="457200" y="914400"/>
            <a:ext cx="8229600" cy="5638800"/>
          </a:xfrm>
        </p:spPr>
        <p:txBody>
          <a:bodyPr/>
          <a:lstStyle/>
          <a:p>
            <a:r>
              <a:rPr lang="en-US" sz="3000" dirty="0"/>
              <a:t>Scan your ID badge to enter room 103</a:t>
            </a:r>
          </a:p>
          <a:p>
            <a:r>
              <a:rPr lang="en-US" sz="3000" dirty="0"/>
              <a:t>Sign into the ‘BSL3 Suite Activity Log’ located outside of the door to room 104</a:t>
            </a:r>
          </a:p>
          <a:p>
            <a:pPr lvl="1"/>
            <a:r>
              <a:rPr lang="en-US" dirty="0"/>
              <a:t>Record date, time in, name and check off the box for ‘work with infectious agent or material’</a:t>
            </a:r>
          </a:p>
          <a:p>
            <a:pPr lvl="2"/>
            <a:endParaRPr lang="en-US" dirty="0"/>
          </a:p>
          <a:p>
            <a:pPr lvl="2"/>
            <a:endParaRPr lang="en-US" dirty="0"/>
          </a:p>
          <a:p>
            <a:pPr lvl="2"/>
            <a:endParaRPr lang="en-US" dirty="0"/>
          </a:p>
          <a:p>
            <a:pPr lvl="2"/>
            <a:endParaRPr lang="en-US" dirty="0"/>
          </a:p>
          <a:p>
            <a:pPr lvl="1"/>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3827463"/>
            <a:ext cx="7778750"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E2CB63A7-F440-4A42-91B8-435F6DAC5F58}"/>
              </a:ext>
            </a:extLst>
          </p:cNvPr>
          <p:cNvPicPr>
            <a:picLocks noChangeAspect="1"/>
          </p:cNvPicPr>
          <p:nvPr/>
        </p:nvPicPr>
        <p:blipFill>
          <a:blip r:embed="rId3"/>
          <a:stretch>
            <a:fillRect/>
          </a:stretch>
        </p:blipFill>
        <p:spPr>
          <a:xfrm>
            <a:off x="0" y="6230058"/>
            <a:ext cx="1335140" cy="627942"/>
          </a:xfrm>
          <a:prstGeom prst="rect">
            <a:avLst/>
          </a:prstGeom>
        </p:spPr>
      </p:pic>
    </p:spTree>
    <p:extLst>
      <p:ext uri="{BB962C8B-B14F-4D97-AF65-F5344CB8AC3E}">
        <p14:creationId xmlns:p14="http://schemas.microsoft.com/office/powerpoint/2010/main" val="389366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Entering the BSL III room 104 </a:t>
            </a:r>
            <a:endParaRPr lang="en-US" sz="4000" dirty="0"/>
          </a:p>
        </p:txBody>
      </p:sp>
      <p:sp>
        <p:nvSpPr>
          <p:cNvPr id="3" name="Content Placeholder 2"/>
          <p:cNvSpPr>
            <a:spLocks noGrp="1"/>
          </p:cNvSpPr>
          <p:nvPr>
            <p:ph idx="1"/>
          </p:nvPr>
        </p:nvSpPr>
        <p:spPr>
          <a:xfrm>
            <a:off x="457200" y="914400"/>
            <a:ext cx="4800600" cy="5715000"/>
          </a:xfrm>
        </p:spPr>
        <p:txBody>
          <a:bodyPr>
            <a:normAutofit/>
          </a:bodyPr>
          <a:lstStyle/>
          <a:p>
            <a:r>
              <a:rPr lang="en-US" sz="3000" dirty="0"/>
              <a:t>Scan your ID badge to enter room 104</a:t>
            </a:r>
          </a:p>
          <a:p>
            <a:endParaRPr lang="en-US" sz="3000" dirty="0"/>
          </a:p>
          <a:p>
            <a:r>
              <a:rPr lang="en-US" sz="3000" dirty="0"/>
              <a:t>PPE Required to enter the BSL III     </a:t>
            </a:r>
          </a:p>
          <a:p>
            <a:pPr lvl="1"/>
            <a:r>
              <a:rPr lang="en-US" dirty="0"/>
              <a:t>Shoe Covers</a:t>
            </a:r>
          </a:p>
          <a:p>
            <a:pPr lvl="1"/>
            <a:r>
              <a:rPr lang="en-US" dirty="0"/>
              <a:t>Two pairs of gloves</a:t>
            </a:r>
          </a:p>
          <a:p>
            <a:pPr lvl="1"/>
            <a:r>
              <a:rPr lang="en-US" dirty="0"/>
              <a:t>Gown</a:t>
            </a:r>
          </a:p>
          <a:p>
            <a:pPr lvl="1"/>
            <a:r>
              <a:rPr lang="en-US" dirty="0"/>
              <a:t>PAPR belt</a:t>
            </a:r>
          </a:p>
          <a:p>
            <a:pPr lvl="1"/>
            <a:r>
              <a:rPr lang="en-US" dirty="0"/>
              <a:t>PAPR hood</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066800"/>
            <a:ext cx="2779743" cy="519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29D5F2BA-5449-4F85-8B03-705956A47F5A}"/>
              </a:ext>
            </a:extLst>
          </p:cNvPr>
          <p:cNvPicPr>
            <a:picLocks noChangeAspect="1"/>
          </p:cNvPicPr>
          <p:nvPr/>
        </p:nvPicPr>
        <p:blipFill>
          <a:blip r:embed="rId3"/>
          <a:stretch>
            <a:fillRect/>
          </a:stretch>
        </p:blipFill>
        <p:spPr>
          <a:xfrm>
            <a:off x="0" y="6230058"/>
            <a:ext cx="1335140" cy="627942"/>
          </a:xfrm>
          <a:prstGeom prst="rect">
            <a:avLst/>
          </a:prstGeom>
        </p:spPr>
      </p:pic>
    </p:spTree>
    <p:extLst>
      <p:ext uri="{BB962C8B-B14F-4D97-AF65-F5344CB8AC3E}">
        <p14:creationId xmlns:p14="http://schemas.microsoft.com/office/powerpoint/2010/main" val="83156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dirty="0"/>
              <a:t>PAPR Check</a:t>
            </a:r>
          </a:p>
        </p:txBody>
      </p:sp>
      <p:sp>
        <p:nvSpPr>
          <p:cNvPr id="3" name="Content Placeholder 2"/>
          <p:cNvSpPr>
            <a:spLocks noGrp="1"/>
          </p:cNvSpPr>
          <p:nvPr>
            <p:ph idx="1"/>
          </p:nvPr>
        </p:nvSpPr>
        <p:spPr>
          <a:xfrm>
            <a:off x="457200" y="1066800"/>
            <a:ext cx="5943600" cy="5059363"/>
          </a:xfrm>
        </p:spPr>
        <p:txBody>
          <a:bodyPr>
            <a:normAutofit/>
          </a:bodyPr>
          <a:lstStyle/>
          <a:p>
            <a:r>
              <a:rPr lang="en-US" sz="3000" dirty="0"/>
              <a:t>Select a Battery and remove from the charger. Write the Battery # on the PAPR QC Chart.</a:t>
            </a:r>
          </a:p>
          <a:p>
            <a:r>
              <a:rPr lang="en-US" sz="3000" dirty="0"/>
              <a:t>On the underside of the battery, press and hold the ‘Test’ button until all the lights are green. Put a check mark on the PAPR QC Chart.</a:t>
            </a:r>
          </a:p>
          <a:p>
            <a:r>
              <a:rPr lang="en-US" sz="3000" dirty="0"/>
              <a:t>Install the battery by clicking in place and turn on unit.</a:t>
            </a:r>
          </a:p>
        </p:txBody>
      </p:sp>
      <p:pic>
        <p:nvPicPr>
          <p:cNvPr id="4" name="Picture 3">
            <a:extLst>
              <a:ext uri="{FF2B5EF4-FFF2-40B4-BE49-F238E27FC236}">
                <a16:creationId xmlns:a16="http://schemas.microsoft.com/office/drawing/2014/main" id="{060CAA36-DAD9-4741-AD49-4CCA48FCAD74}"/>
              </a:ext>
            </a:extLst>
          </p:cNvPr>
          <p:cNvPicPr>
            <a:picLocks noChangeAspect="1"/>
          </p:cNvPicPr>
          <p:nvPr/>
        </p:nvPicPr>
        <p:blipFill>
          <a:blip r:embed="rId2"/>
          <a:stretch>
            <a:fillRect/>
          </a:stretch>
        </p:blipFill>
        <p:spPr>
          <a:xfrm>
            <a:off x="0" y="6230058"/>
            <a:ext cx="1335140" cy="627942"/>
          </a:xfrm>
          <a:prstGeom prst="rect">
            <a:avLst/>
          </a:prstGeom>
        </p:spPr>
      </p:pic>
      <p:pic>
        <p:nvPicPr>
          <p:cNvPr id="6" name="Picture 5">
            <a:extLst>
              <a:ext uri="{FF2B5EF4-FFF2-40B4-BE49-F238E27FC236}">
                <a16:creationId xmlns:a16="http://schemas.microsoft.com/office/drawing/2014/main" id="{DE4041F4-B83D-4101-BD53-1C22FFD5B3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841" y="1143000"/>
            <a:ext cx="2673780" cy="1502664"/>
          </a:xfrm>
          <a:prstGeom prst="rect">
            <a:avLst/>
          </a:prstGeom>
        </p:spPr>
      </p:pic>
      <p:pic>
        <p:nvPicPr>
          <p:cNvPr id="9" name="Picture 8">
            <a:extLst>
              <a:ext uri="{FF2B5EF4-FFF2-40B4-BE49-F238E27FC236}">
                <a16:creationId xmlns:a16="http://schemas.microsoft.com/office/drawing/2014/main" id="{80BA2DA0-4308-4677-9956-5678ECFEB82A}"/>
              </a:ext>
            </a:extLst>
          </p:cNvPr>
          <p:cNvPicPr>
            <a:picLocks noChangeAspect="1"/>
          </p:cNvPicPr>
          <p:nvPr/>
        </p:nvPicPr>
        <p:blipFill>
          <a:blip r:embed="rId4"/>
          <a:stretch>
            <a:fillRect/>
          </a:stretch>
        </p:blipFill>
        <p:spPr>
          <a:xfrm>
            <a:off x="6393985" y="4419600"/>
            <a:ext cx="2677635" cy="1972994"/>
          </a:xfrm>
          <a:prstGeom prst="rect">
            <a:avLst/>
          </a:prstGeom>
        </p:spPr>
      </p:pic>
      <p:pic>
        <p:nvPicPr>
          <p:cNvPr id="11" name="Picture 10">
            <a:extLst>
              <a:ext uri="{FF2B5EF4-FFF2-40B4-BE49-F238E27FC236}">
                <a16:creationId xmlns:a16="http://schemas.microsoft.com/office/drawing/2014/main" id="{B2A84E0C-0CC1-46D8-AD32-892A881FD5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7839" y="2743200"/>
            <a:ext cx="2673781" cy="1502665"/>
          </a:xfrm>
          <a:prstGeom prst="rect">
            <a:avLst/>
          </a:prstGeom>
        </p:spPr>
      </p:pic>
      <p:sp>
        <p:nvSpPr>
          <p:cNvPr id="12" name="Oval 11">
            <a:extLst>
              <a:ext uri="{FF2B5EF4-FFF2-40B4-BE49-F238E27FC236}">
                <a16:creationId xmlns:a16="http://schemas.microsoft.com/office/drawing/2014/main" id="{A9E8BFA9-266F-4A11-BB7C-AC1D3B439A30}"/>
              </a:ext>
            </a:extLst>
          </p:cNvPr>
          <p:cNvSpPr/>
          <p:nvPr/>
        </p:nvSpPr>
        <p:spPr>
          <a:xfrm>
            <a:off x="7696200" y="3352800"/>
            <a:ext cx="990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5CC1879-BFD7-4203-A2EA-5AA210FF5A48}"/>
              </a:ext>
            </a:extLst>
          </p:cNvPr>
          <p:cNvSpPr/>
          <p:nvPr/>
        </p:nvSpPr>
        <p:spPr>
          <a:xfrm>
            <a:off x="8034291" y="5370990"/>
            <a:ext cx="301841" cy="338066"/>
          </a:xfrm>
          <a:custGeom>
            <a:avLst/>
            <a:gdLst>
              <a:gd name="connsiteX0" fmla="*/ 0 w 301841"/>
              <a:gd name="connsiteY0" fmla="*/ 239697 h 338066"/>
              <a:gd name="connsiteX1" fmla="*/ 35511 w 301841"/>
              <a:gd name="connsiteY1" fmla="*/ 284086 h 338066"/>
              <a:gd name="connsiteX2" fmla="*/ 53266 w 301841"/>
              <a:gd name="connsiteY2" fmla="*/ 310719 h 338066"/>
              <a:gd name="connsiteX3" fmla="*/ 79899 w 301841"/>
              <a:gd name="connsiteY3" fmla="*/ 319596 h 338066"/>
              <a:gd name="connsiteX4" fmla="*/ 97655 w 301841"/>
              <a:gd name="connsiteY4" fmla="*/ 337352 h 338066"/>
              <a:gd name="connsiteX5" fmla="*/ 142043 w 301841"/>
              <a:gd name="connsiteY5" fmla="*/ 301841 h 338066"/>
              <a:gd name="connsiteX6" fmla="*/ 168676 w 301841"/>
              <a:gd name="connsiteY6" fmla="*/ 275208 h 338066"/>
              <a:gd name="connsiteX7" fmla="*/ 195309 w 301841"/>
              <a:gd name="connsiteY7" fmla="*/ 195309 h 338066"/>
              <a:gd name="connsiteX8" fmla="*/ 204187 w 301841"/>
              <a:gd name="connsiteY8" fmla="*/ 168676 h 338066"/>
              <a:gd name="connsiteX9" fmla="*/ 221942 w 301841"/>
              <a:gd name="connsiteY9" fmla="*/ 142043 h 338066"/>
              <a:gd name="connsiteX10" fmla="*/ 257453 w 301841"/>
              <a:gd name="connsiteY10" fmla="*/ 71022 h 338066"/>
              <a:gd name="connsiteX11" fmla="*/ 266330 w 301841"/>
              <a:gd name="connsiteY11" fmla="*/ 35511 h 338066"/>
              <a:gd name="connsiteX12" fmla="*/ 292963 w 301841"/>
              <a:gd name="connsiteY12" fmla="*/ 8878 h 338066"/>
              <a:gd name="connsiteX13" fmla="*/ 301841 w 301841"/>
              <a:gd name="connsiteY13" fmla="*/ 0 h 33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841" h="338066">
                <a:moveTo>
                  <a:pt x="0" y="239697"/>
                </a:moveTo>
                <a:cubicBezTo>
                  <a:pt x="11837" y="254493"/>
                  <a:pt x="24142" y="268927"/>
                  <a:pt x="35511" y="284086"/>
                </a:cubicBezTo>
                <a:cubicBezTo>
                  <a:pt x="41913" y="292622"/>
                  <a:pt x="44934" y="304054"/>
                  <a:pt x="53266" y="310719"/>
                </a:cubicBezTo>
                <a:cubicBezTo>
                  <a:pt x="60573" y="316565"/>
                  <a:pt x="71021" y="316637"/>
                  <a:pt x="79899" y="319596"/>
                </a:cubicBezTo>
                <a:cubicBezTo>
                  <a:pt x="85818" y="325515"/>
                  <a:pt x="89447" y="335710"/>
                  <a:pt x="97655" y="337352"/>
                </a:cubicBezTo>
                <a:cubicBezTo>
                  <a:pt x="124721" y="342765"/>
                  <a:pt x="130145" y="316119"/>
                  <a:pt x="142043" y="301841"/>
                </a:cubicBezTo>
                <a:cubicBezTo>
                  <a:pt x="150080" y="292196"/>
                  <a:pt x="159798" y="284086"/>
                  <a:pt x="168676" y="275208"/>
                </a:cubicBezTo>
                <a:lnTo>
                  <a:pt x="195309" y="195309"/>
                </a:lnTo>
                <a:cubicBezTo>
                  <a:pt x="198268" y="186431"/>
                  <a:pt x="198996" y="176462"/>
                  <a:pt x="204187" y="168676"/>
                </a:cubicBezTo>
                <a:cubicBezTo>
                  <a:pt x="210105" y="159798"/>
                  <a:pt x="217609" y="151793"/>
                  <a:pt x="221942" y="142043"/>
                </a:cubicBezTo>
                <a:cubicBezTo>
                  <a:pt x="254584" y="68597"/>
                  <a:pt x="220989" y="107484"/>
                  <a:pt x="257453" y="71022"/>
                </a:cubicBezTo>
                <a:cubicBezTo>
                  <a:pt x="260412" y="59185"/>
                  <a:pt x="260277" y="46105"/>
                  <a:pt x="266330" y="35511"/>
                </a:cubicBezTo>
                <a:cubicBezTo>
                  <a:pt x="272559" y="24610"/>
                  <a:pt x="284085" y="17756"/>
                  <a:pt x="292963" y="8878"/>
                </a:cubicBezTo>
                <a:lnTo>
                  <a:pt x="30184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5C5998D-CC88-4310-811F-7725A720482E}"/>
              </a:ext>
            </a:extLst>
          </p:cNvPr>
          <p:cNvPicPr>
            <a:picLocks noChangeAspect="1"/>
          </p:cNvPicPr>
          <p:nvPr/>
        </p:nvPicPr>
        <p:blipFill>
          <a:blip r:embed="rId6"/>
          <a:stretch>
            <a:fillRect/>
          </a:stretch>
        </p:blipFill>
        <p:spPr>
          <a:xfrm>
            <a:off x="8013016" y="5556473"/>
            <a:ext cx="323116" cy="365792"/>
          </a:xfrm>
          <a:prstGeom prst="rect">
            <a:avLst/>
          </a:prstGeom>
        </p:spPr>
      </p:pic>
      <p:pic>
        <p:nvPicPr>
          <p:cNvPr id="16" name="Picture 15">
            <a:extLst>
              <a:ext uri="{FF2B5EF4-FFF2-40B4-BE49-F238E27FC236}">
                <a16:creationId xmlns:a16="http://schemas.microsoft.com/office/drawing/2014/main" id="{5268912D-28A0-46C8-84F9-39C434655861}"/>
              </a:ext>
            </a:extLst>
          </p:cNvPr>
          <p:cNvPicPr>
            <a:picLocks noChangeAspect="1"/>
          </p:cNvPicPr>
          <p:nvPr/>
        </p:nvPicPr>
        <p:blipFill>
          <a:blip r:embed="rId6"/>
          <a:stretch>
            <a:fillRect/>
          </a:stretch>
        </p:blipFill>
        <p:spPr>
          <a:xfrm>
            <a:off x="8013016" y="5891639"/>
            <a:ext cx="323116" cy="365792"/>
          </a:xfrm>
          <a:prstGeom prst="rect">
            <a:avLst/>
          </a:prstGeom>
        </p:spPr>
      </p:pic>
      <p:sp>
        <p:nvSpPr>
          <p:cNvPr id="17" name="Freeform: Shape 16">
            <a:extLst>
              <a:ext uri="{FF2B5EF4-FFF2-40B4-BE49-F238E27FC236}">
                <a16:creationId xmlns:a16="http://schemas.microsoft.com/office/drawing/2014/main" id="{3C8B6E1A-A7D9-4F56-9957-E921CC186B74}"/>
              </a:ext>
            </a:extLst>
          </p:cNvPr>
          <p:cNvSpPr/>
          <p:nvPr/>
        </p:nvSpPr>
        <p:spPr>
          <a:xfrm>
            <a:off x="8066102" y="5317142"/>
            <a:ext cx="119109" cy="177910"/>
          </a:xfrm>
          <a:custGeom>
            <a:avLst/>
            <a:gdLst>
              <a:gd name="connsiteX0" fmla="*/ 0 w 239697"/>
              <a:gd name="connsiteY0" fmla="*/ 62144 h 276304"/>
              <a:gd name="connsiteX1" fmla="*/ 44389 w 239697"/>
              <a:gd name="connsiteY1" fmla="*/ 26633 h 276304"/>
              <a:gd name="connsiteX2" fmla="*/ 62144 w 239697"/>
              <a:gd name="connsiteY2" fmla="*/ 8877 h 276304"/>
              <a:gd name="connsiteX3" fmla="*/ 88777 w 239697"/>
              <a:gd name="connsiteY3" fmla="*/ 0 h 276304"/>
              <a:gd name="connsiteX4" fmla="*/ 133165 w 239697"/>
              <a:gd name="connsiteY4" fmla="*/ 8877 h 276304"/>
              <a:gd name="connsiteX5" fmla="*/ 150921 w 239697"/>
              <a:gd name="connsiteY5" fmla="*/ 26633 h 276304"/>
              <a:gd name="connsiteX6" fmla="*/ 177554 w 239697"/>
              <a:gd name="connsiteY6" fmla="*/ 79899 h 276304"/>
              <a:gd name="connsiteX7" fmla="*/ 168676 w 239697"/>
              <a:gd name="connsiteY7" fmla="*/ 124287 h 276304"/>
              <a:gd name="connsiteX8" fmla="*/ 150921 w 239697"/>
              <a:gd name="connsiteY8" fmla="*/ 142043 h 276304"/>
              <a:gd name="connsiteX9" fmla="*/ 133165 w 239697"/>
              <a:gd name="connsiteY9" fmla="*/ 168676 h 276304"/>
              <a:gd name="connsiteX10" fmla="*/ 79899 w 239697"/>
              <a:gd name="connsiteY10" fmla="*/ 204186 h 276304"/>
              <a:gd name="connsiteX11" fmla="*/ 35511 w 239697"/>
              <a:gd name="connsiteY11" fmla="*/ 239697 h 276304"/>
              <a:gd name="connsiteX12" fmla="*/ 53266 w 239697"/>
              <a:gd name="connsiteY12" fmla="*/ 275208 h 276304"/>
              <a:gd name="connsiteX13" fmla="*/ 79899 w 239697"/>
              <a:gd name="connsiteY13" fmla="*/ 266330 h 276304"/>
              <a:gd name="connsiteX14" fmla="*/ 239697 w 239697"/>
              <a:gd name="connsiteY14" fmla="*/ 257452 h 27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697" h="276304">
                <a:moveTo>
                  <a:pt x="0" y="62144"/>
                </a:moveTo>
                <a:cubicBezTo>
                  <a:pt x="14796" y="50307"/>
                  <a:pt x="30002" y="38965"/>
                  <a:pt x="44389" y="26633"/>
                </a:cubicBezTo>
                <a:cubicBezTo>
                  <a:pt x="50744" y="21186"/>
                  <a:pt x="54967" y="13183"/>
                  <a:pt x="62144" y="8877"/>
                </a:cubicBezTo>
                <a:cubicBezTo>
                  <a:pt x="70168" y="4062"/>
                  <a:pt x="79899" y="2959"/>
                  <a:pt x="88777" y="0"/>
                </a:cubicBezTo>
                <a:cubicBezTo>
                  <a:pt x="103573" y="2959"/>
                  <a:pt x="119296" y="2933"/>
                  <a:pt x="133165" y="8877"/>
                </a:cubicBezTo>
                <a:cubicBezTo>
                  <a:pt x="140858" y="12174"/>
                  <a:pt x="145692" y="20097"/>
                  <a:pt x="150921" y="26633"/>
                </a:cubicBezTo>
                <a:cubicBezTo>
                  <a:pt x="170588" y="51217"/>
                  <a:pt x="168177" y="51770"/>
                  <a:pt x="177554" y="79899"/>
                </a:cubicBezTo>
                <a:cubicBezTo>
                  <a:pt x="174595" y="94695"/>
                  <a:pt x="174620" y="110418"/>
                  <a:pt x="168676" y="124287"/>
                </a:cubicBezTo>
                <a:cubicBezTo>
                  <a:pt x="165379" y="131980"/>
                  <a:pt x="156150" y="135507"/>
                  <a:pt x="150921" y="142043"/>
                </a:cubicBezTo>
                <a:cubicBezTo>
                  <a:pt x="144256" y="150375"/>
                  <a:pt x="141195" y="161650"/>
                  <a:pt x="133165" y="168676"/>
                </a:cubicBezTo>
                <a:cubicBezTo>
                  <a:pt x="117106" y="182728"/>
                  <a:pt x="94988" y="189097"/>
                  <a:pt x="79899" y="204186"/>
                </a:cubicBezTo>
                <a:cubicBezTo>
                  <a:pt x="54600" y="229487"/>
                  <a:pt x="69108" y="217299"/>
                  <a:pt x="35511" y="239697"/>
                </a:cubicBezTo>
                <a:cubicBezTo>
                  <a:pt x="41429" y="251534"/>
                  <a:pt x="41918" y="268399"/>
                  <a:pt x="53266" y="275208"/>
                </a:cubicBezTo>
                <a:cubicBezTo>
                  <a:pt x="61290" y="280023"/>
                  <a:pt x="70613" y="267491"/>
                  <a:pt x="79899" y="266330"/>
                </a:cubicBezTo>
                <a:cubicBezTo>
                  <a:pt x="159999" y="256317"/>
                  <a:pt x="175923" y="257452"/>
                  <a:pt x="239697" y="2574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543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a:t>PAPR Check</a:t>
            </a:r>
            <a:endParaRPr lang="en-US" sz="4000" b="1" dirty="0"/>
          </a:p>
        </p:txBody>
      </p:sp>
      <p:sp>
        <p:nvSpPr>
          <p:cNvPr id="3" name="Content Placeholder 2"/>
          <p:cNvSpPr>
            <a:spLocks noGrp="1"/>
          </p:cNvSpPr>
          <p:nvPr>
            <p:ph idx="1"/>
          </p:nvPr>
        </p:nvSpPr>
        <p:spPr>
          <a:xfrm>
            <a:off x="152400" y="1066800"/>
            <a:ext cx="5943600" cy="5059363"/>
          </a:xfrm>
        </p:spPr>
        <p:txBody>
          <a:bodyPr>
            <a:normAutofit/>
          </a:bodyPr>
          <a:lstStyle/>
          <a:p>
            <a:r>
              <a:rPr lang="en-US" sz="3000" dirty="0"/>
              <a:t>Check the flow meter to verify the floating ball is at or above ‘zone F’ and put a check mark on the PAPR QC Chart.</a:t>
            </a:r>
          </a:p>
          <a:p>
            <a:r>
              <a:rPr lang="en-US" dirty="0"/>
              <a:t>Check the ‘Low Flow Alarm’ by covering the air hole with your hand until the alarm sounds and the button turns red. Place a check mark on the PAPR QC Chart.</a:t>
            </a:r>
          </a:p>
        </p:txBody>
      </p:sp>
      <p:pic>
        <p:nvPicPr>
          <p:cNvPr id="4" name="Picture 3">
            <a:extLst>
              <a:ext uri="{FF2B5EF4-FFF2-40B4-BE49-F238E27FC236}">
                <a16:creationId xmlns:a16="http://schemas.microsoft.com/office/drawing/2014/main" id="{060CAA36-DAD9-4741-AD49-4CCA48FCAD74}"/>
              </a:ext>
            </a:extLst>
          </p:cNvPr>
          <p:cNvPicPr>
            <a:picLocks noChangeAspect="1"/>
          </p:cNvPicPr>
          <p:nvPr/>
        </p:nvPicPr>
        <p:blipFill>
          <a:blip r:embed="rId2"/>
          <a:stretch>
            <a:fillRect/>
          </a:stretch>
        </p:blipFill>
        <p:spPr>
          <a:xfrm>
            <a:off x="0" y="6230058"/>
            <a:ext cx="1335140" cy="627942"/>
          </a:xfrm>
          <a:prstGeom prst="rect">
            <a:avLst/>
          </a:prstGeom>
        </p:spPr>
      </p:pic>
      <p:pic>
        <p:nvPicPr>
          <p:cNvPr id="9" name="Picture 8">
            <a:extLst>
              <a:ext uri="{FF2B5EF4-FFF2-40B4-BE49-F238E27FC236}">
                <a16:creationId xmlns:a16="http://schemas.microsoft.com/office/drawing/2014/main" id="{7C690722-D782-42B4-B1D6-CB8CD39E60DB}"/>
              </a:ext>
            </a:extLst>
          </p:cNvPr>
          <p:cNvPicPr>
            <a:picLocks noChangeAspect="1"/>
          </p:cNvPicPr>
          <p:nvPr/>
        </p:nvPicPr>
        <p:blipFill>
          <a:blip r:embed="rId3"/>
          <a:stretch>
            <a:fillRect/>
          </a:stretch>
        </p:blipFill>
        <p:spPr>
          <a:xfrm>
            <a:off x="6400800" y="960438"/>
            <a:ext cx="2076631" cy="2239962"/>
          </a:xfrm>
          <a:prstGeom prst="rect">
            <a:avLst/>
          </a:prstGeom>
        </p:spPr>
      </p:pic>
      <p:pic>
        <p:nvPicPr>
          <p:cNvPr id="10" name="Picture 9">
            <a:extLst>
              <a:ext uri="{FF2B5EF4-FFF2-40B4-BE49-F238E27FC236}">
                <a16:creationId xmlns:a16="http://schemas.microsoft.com/office/drawing/2014/main" id="{B3B2CB5F-2273-4FE9-A66E-F096C58FEDA2}"/>
              </a:ext>
            </a:extLst>
          </p:cNvPr>
          <p:cNvPicPr>
            <a:picLocks noChangeAspect="1"/>
          </p:cNvPicPr>
          <p:nvPr/>
        </p:nvPicPr>
        <p:blipFill>
          <a:blip r:embed="rId4"/>
          <a:stretch>
            <a:fillRect/>
          </a:stretch>
        </p:blipFill>
        <p:spPr>
          <a:xfrm rot="10800000">
            <a:off x="6073806" y="3432699"/>
            <a:ext cx="2823864" cy="2047875"/>
          </a:xfrm>
          <a:prstGeom prst="rect">
            <a:avLst/>
          </a:prstGeom>
        </p:spPr>
      </p:pic>
    </p:spTree>
    <p:extLst>
      <p:ext uri="{BB962C8B-B14F-4D97-AF65-F5344CB8AC3E}">
        <p14:creationId xmlns:p14="http://schemas.microsoft.com/office/powerpoint/2010/main" val="3026154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a:t>Donning your PPE</a:t>
            </a:r>
          </a:p>
        </p:txBody>
      </p:sp>
      <p:sp>
        <p:nvSpPr>
          <p:cNvPr id="3" name="Content Placeholder 2"/>
          <p:cNvSpPr>
            <a:spLocks noGrp="1"/>
          </p:cNvSpPr>
          <p:nvPr>
            <p:ph idx="1"/>
          </p:nvPr>
        </p:nvSpPr>
        <p:spPr>
          <a:xfrm>
            <a:off x="457200" y="1295400"/>
            <a:ext cx="7315200" cy="5029200"/>
          </a:xfrm>
        </p:spPr>
        <p:txBody>
          <a:bodyPr>
            <a:normAutofit/>
          </a:bodyPr>
          <a:lstStyle/>
          <a:p>
            <a:pPr marL="971550" lvl="1" indent="-514350">
              <a:buFont typeface="+mj-lt"/>
              <a:buAutoNum type="arabicPeriod"/>
            </a:pPr>
            <a:r>
              <a:rPr lang="en-US" sz="3000" dirty="0"/>
              <a:t>Put on shoe covers.</a:t>
            </a:r>
          </a:p>
          <a:p>
            <a:pPr marL="971550" lvl="1" indent="-514350">
              <a:buFont typeface="+mj-lt"/>
              <a:buAutoNum type="arabicPeriod"/>
            </a:pPr>
            <a:r>
              <a:rPr lang="en-US" sz="3000" dirty="0"/>
              <a:t>Put on gown.</a:t>
            </a:r>
          </a:p>
          <a:p>
            <a:pPr marL="971550" lvl="1" indent="-514350">
              <a:buFont typeface="+mj-lt"/>
              <a:buAutoNum type="arabicPeriod"/>
            </a:pPr>
            <a:r>
              <a:rPr lang="en-US" sz="3000" dirty="0"/>
              <a:t>Put on 1</a:t>
            </a:r>
            <a:r>
              <a:rPr lang="en-US" sz="3000" baseline="30000" dirty="0"/>
              <a:t>st</a:t>
            </a:r>
            <a:r>
              <a:rPr lang="en-US" sz="3000" dirty="0"/>
              <a:t> pair of gloves and tape them to the cuffs of the gown.</a:t>
            </a:r>
          </a:p>
          <a:p>
            <a:pPr marL="971550" lvl="1" indent="-514350">
              <a:buFont typeface="+mj-lt"/>
              <a:buAutoNum type="arabicPeriod"/>
            </a:pPr>
            <a:r>
              <a:rPr lang="en-US" sz="3000" dirty="0"/>
              <a:t>Put on PAPR belt or backpack.</a:t>
            </a:r>
          </a:p>
        </p:txBody>
      </p:sp>
      <p:pic>
        <p:nvPicPr>
          <p:cNvPr id="4" name="Picture 3">
            <a:extLst>
              <a:ext uri="{FF2B5EF4-FFF2-40B4-BE49-F238E27FC236}">
                <a16:creationId xmlns:a16="http://schemas.microsoft.com/office/drawing/2014/main" id="{A898CAD0-CE86-490E-A482-E41E387B0E26}"/>
              </a:ext>
            </a:extLst>
          </p:cNvPr>
          <p:cNvPicPr>
            <a:picLocks noChangeAspect="1"/>
          </p:cNvPicPr>
          <p:nvPr/>
        </p:nvPicPr>
        <p:blipFill>
          <a:blip r:embed="rId2"/>
          <a:stretch>
            <a:fillRect/>
          </a:stretch>
        </p:blipFill>
        <p:spPr>
          <a:xfrm>
            <a:off x="0" y="6229318"/>
            <a:ext cx="1335140" cy="627942"/>
          </a:xfrm>
          <a:prstGeom prst="rect">
            <a:avLst/>
          </a:prstGeom>
        </p:spPr>
      </p:pic>
    </p:spTree>
    <p:extLst>
      <p:ext uri="{BB962C8B-B14F-4D97-AF65-F5344CB8AC3E}">
        <p14:creationId xmlns:p14="http://schemas.microsoft.com/office/powerpoint/2010/main" val="415150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b="1" dirty="0"/>
              <a:t>Donning your PPE</a:t>
            </a:r>
            <a:endParaRPr lang="en-US" sz="4000" dirty="0"/>
          </a:p>
        </p:txBody>
      </p:sp>
      <p:sp>
        <p:nvSpPr>
          <p:cNvPr id="3" name="Content Placeholder 2"/>
          <p:cNvSpPr>
            <a:spLocks noGrp="1"/>
          </p:cNvSpPr>
          <p:nvPr>
            <p:ph idx="1"/>
          </p:nvPr>
        </p:nvSpPr>
        <p:spPr>
          <a:xfrm>
            <a:off x="457200" y="1143000"/>
            <a:ext cx="5715000" cy="5181600"/>
          </a:xfrm>
        </p:spPr>
        <p:txBody>
          <a:bodyPr>
            <a:normAutofit/>
          </a:bodyPr>
          <a:lstStyle/>
          <a:p>
            <a:pPr marL="914400" lvl="1" indent="-514350">
              <a:buFont typeface="+mj-lt"/>
              <a:buAutoNum type="arabicPeriod" startAt="5"/>
            </a:pPr>
            <a:r>
              <a:rPr lang="en-US" sz="3000" dirty="0"/>
              <a:t>Plug the hood hose into the PAPR belt and do a hood check. Place the hood on your head, verify that you can feel the air in the hood.  Complete the PAPR QC log.</a:t>
            </a:r>
          </a:p>
          <a:p>
            <a:pPr marL="914400" lvl="1" indent="-514350">
              <a:buFont typeface="+mj-lt"/>
              <a:buAutoNum type="arabicPeriod" startAt="6"/>
            </a:pPr>
            <a:r>
              <a:rPr lang="en-US" sz="3000" dirty="0"/>
              <a:t>Put on a second pair of gloves.</a:t>
            </a:r>
          </a:p>
          <a:p>
            <a:pPr marL="914400" lvl="1" indent="-514350">
              <a:buFont typeface="+mj-lt"/>
              <a:buAutoNum type="arabicPeriod" startAt="6"/>
            </a:pPr>
            <a:r>
              <a:rPr lang="en-US" sz="3000" dirty="0"/>
              <a:t>You are now ready to enter the BSL III.</a:t>
            </a:r>
            <a:r>
              <a:rPr lang="en-US" dirty="0"/>
              <a:t>	</a:t>
            </a:r>
          </a:p>
        </p:txBody>
      </p:sp>
      <p:pic>
        <p:nvPicPr>
          <p:cNvPr id="7" name="Picture 6">
            <a:extLst>
              <a:ext uri="{FF2B5EF4-FFF2-40B4-BE49-F238E27FC236}">
                <a16:creationId xmlns:a16="http://schemas.microsoft.com/office/drawing/2014/main" id="{2BBA7928-9E9D-4509-BAF2-7FFF9FF7676F}"/>
              </a:ext>
            </a:extLst>
          </p:cNvPr>
          <p:cNvPicPr>
            <a:picLocks noChangeAspect="1"/>
          </p:cNvPicPr>
          <p:nvPr/>
        </p:nvPicPr>
        <p:blipFill>
          <a:blip r:embed="rId2"/>
          <a:stretch>
            <a:fillRect/>
          </a:stretch>
        </p:blipFill>
        <p:spPr>
          <a:xfrm>
            <a:off x="0" y="6230058"/>
            <a:ext cx="1335140" cy="627942"/>
          </a:xfrm>
          <a:prstGeom prst="rect">
            <a:avLst/>
          </a:prstGeom>
        </p:spPr>
      </p:pic>
      <p:pic>
        <p:nvPicPr>
          <p:cNvPr id="8" name="Picture 7">
            <a:extLst>
              <a:ext uri="{FF2B5EF4-FFF2-40B4-BE49-F238E27FC236}">
                <a16:creationId xmlns:a16="http://schemas.microsoft.com/office/drawing/2014/main" id="{71A91A56-8F5B-4BEC-A527-58EBEE3F870C}"/>
              </a:ext>
            </a:extLst>
          </p:cNvPr>
          <p:cNvPicPr>
            <a:picLocks noChangeAspect="1"/>
          </p:cNvPicPr>
          <p:nvPr/>
        </p:nvPicPr>
        <p:blipFill>
          <a:blip r:embed="rId3"/>
          <a:stretch>
            <a:fillRect/>
          </a:stretch>
        </p:blipFill>
        <p:spPr>
          <a:xfrm>
            <a:off x="6172200" y="1758525"/>
            <a:ext cx="2676376" cy="1975275"/>
          </a:xfrm>
          <a:prstGeom prst="rect">
            <a:avLst/>
          </a:prstGeom>
        </p:spPr>
      </p:pic>
      <p:pic>
        <p:nvPicPr>
          <p:cNvPr id="9" name="Picture 8">
            <a:extLst>
              <a:ext uri="{FF2B5EF4-FFF2-40B4-BE49-F238E27FC236}">
                <a16:creationId xmlns:a16="http://schemas.microsoft.com/office/drawing/2014/main" id="{EC205E54-7BB3-45A3-906A-331407EA6E18}"/>
              </a:ext>
            </a:extLst>
          </p:cNvPr>
          <p:cNvPicPr>
            <a:picLocks noChangeAspect="1"/>
          </p:cNvPicPr>
          <p:nvPr/>
        </p:nvPicPr>
        <p:blipFill>
          <a:blip r:embed="rId4"/>
          <a:stretch>
            <a:fillRect/>
          </a:stretch>
        </p:blipFill>
        <p:spPr>
          <a:xfrm>
            <a:off x="7620000" y="2310346"/>
            <a:ext cx="646232" cy="432854"/>
          </a:xfrm>
          <a:prstGeom prst="rect">
            <a:avLst/>
          </a:prstGeom>
        </p:spPr>
      </p:pic>
      <p:cxnSp>
        <p:nvCxnSpPr>
          <p:cNvPr id="11" name="Straight Arrow Connector 10">
            <a:extLst>
              <a:ext uri="{FF2B5EF4-FFF2-40B4-BE49-F238E27FC236}">
                <a16:creationId xmlns:a16="http://schemas.microsoft.com/office/drawing/2014/main" id="{22A75E39-EC43-44EE-A8F7-0265C0F106FB}"/>
              </a:ext>
            </a:extLst>
          </p:cNvPr>
          <p:cNvCxnSpPr/>
          <p:nvPr/>
        </p:nvCxnSpPr>
        <p:spPr>
          <a:xfrm>
            <a:off x="7848600" y="1524000"/>
            <a:ext cx="0" cy="838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45CD655-1F25-4A3C-802C-61C3E017A933}"/>
              </a:ext>
            </a:extLst>
          </p:cNvPr>
          <p:cNvPicPr>
            <a:picLocks noChangeAspect="1"/>
          </p:cNvPicPr>
          <p:nvPr/>
        </p:nvPicPr>
        <p:blipFill>
          <a:blip r:embed="rId5"/>
          <a:stretch>
            <a:fillRect/>
          </a:stretch>
        </p:blipFill>
        <p:spPr>
          <a:xfrm>
            <a:off x="7808992" y="2656314"/>
            <a:ext cx="134124" cy="201185"/>
          </a:xfrm>
          <a:prstGeom prst="rect">
            <a:avLst/>
          </a:prstGeom>
        </p:spPr>
      </p:pic>
      <p:pic>
        <p:nvPicPr>
          <p:cNvPr id="13" name="Picture 12">
            <a:extLst>
              <a:ext uri="{FF2B5EF4-FFF2-40B4-BE49-F238E27FC236}">
                <a16:creationId xmlns:a16="http://schemas.microsoft.com/office/drawing/2014/main" id="{4D86B045-0170-44F4-BCCA-7BF44B3DA88B}"/>
              </a:ext>
            </a:extLst>
          </p:cNvPr>
          <p:cNvPicPr>
            <a:picLocks noChangeAspect="1"/>
          </p:cNvPicPr>
          <p:nvPr/>
        </p:nvPicPr>
        <p:blipFill>
          <a:blip r:embed="rId6"/>
          <a:stretch>
            <a:fillRect/>
          </a:stretch>
        </p:blipFill>
        <p:spPr>
          <a:xfrm>
            <a:off x="7781558" y="3243056"/>
            <a:ext cx="323116" cy="371888"/>
          </a:xfrm>
          <a:prstGeom prst="rect">
            <a:avLst/>
          </a:prstGeom>
        </p:spPr>
      </p:pic>
      <p:pic>
        <p:nvPicPr>
          <p:cNvPr id="14" name="Picture 13">
            <a:extLst>
              <a:ext uri="{FF2B5EF4-FFF2-40B4-BE49-F238E27FC236}">
                <a16:creationId xmlns:a16="http://schemas.microsoft.com/office/drawing/2014/main" id="{35A8E39A-63E9-4B3A-BC25-259604CAE703}"/>
              </a:ext>
            </a:extLst>
          </p:cNvPr>
          <p:cNvPicPr>
            <a:picLocks noChangeAspect="1"/>
          </p:cNvPicPr>
          <p:nvPr/>
        </p:nvPicPr>
        <p:blipFill>
          <a:blip r:embed="rId6"/>
          <a:stretch>
            <a:fillRect/>
          </a:stretch>
        </p:blipFill>
        <p:spPr>
          <a:xfrm>
            <a:off x="7781558" y="2923133"/>
            <a:ext cx="323116" cy="371888"/>
          </a:xfrm>
          <a:prstGeom prst="rect">
            <a:avLst/>
          </a:prstGeom>
        </p:spPr>
      </p:pic>
      <p:pic>
        <p:nvPicPr>
          <p:cNvPr id="15" name="Picture 14">
            <a:extLst>
              <a:ext uri="{FF2B5EF4-FFF2-40B4-BE49-F238E27FC236}">
                <a16:creationId xmlns:a16="http://schemas.microsoft.com/office/drawing/2014/main" id="{BCA9C452-EC54-4DFC-989F-94F57117A48F}"/>
              </a:ext>
            </a:extLst>
          </p:cNvPr>
          <p:cNvPicPr>
            <a:picLocks noChangeAspect="1"/>
          </p:cNvPicPr>
          <p:nvPr/>
        </p:nvPicPr>
        <p:blipFill>
          <a:blip r:embed="rId6"/>
          <a:stretch>
            <a:fillRect/>
          </a:stretch>
        </p:blipFill>
        <p:spPr>
          <a:xfrm>
            <a:off x="7781558" y="2711000"/>
            <a:ext cx="323116" cy="371888"/>
          </a:xfrm>
          <a:prstGeom prst="rect">
            <a:avLst/>
          </a:prstGeom>
        </p:spPr>
      </p:pic>
    </p:spTree>
    <p:extLst>
      <p:ext uri="{BB962C8B-B14F-4D97-AF65-F5344CB8AC3E}">
        <p14:creationId xmlns:p14="http://schemas.microsoft.com/office/powerpoint/2010/main" val="94917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a:t>Entering the BSL III room 105</a:t>
            </a:r>
          </a:p>
        </p:txBody>
      </p:sp>
      <p:sp>
        <p:nvSpPr>
          <p:cNvPr id="3" name="Content Placeholder 2"/>
          <p:cNvSpPr>
            <a:spLocks noGrp="1"/>
          </p:cNvSpPr>
          <p:nvPr>
            <p:ph idx="1"/>
          </p:nvPr>
        </p:nvSpPr>
        <p:spPr>
          <a:xfrm>
            <a:off x="457200" y="1600200"/>
            <a:ext cx="5410200" cy="4525963"/>
          </a:xfrm>
        </p:spPr>
        <p:txBody>
          <a:bodyPr>
            <a:normAutofit/>
          </a:bodyPr>
          <a:lstStyle/>
          <a:p>
            <a:r>
              <a:rPr lang="en-US" sz="3000" dirty="0"/>
              <a:t>Check the ping pong ball air sensor over the door to room 105.  If you do not see the ball, you may enter the room.  If you see the ball, do not enter and contact your supervisor.</a:t>
            </a:r>
          </a:p>
          <a:p>
            <a:r>
              <a:rPr lang="en-US" sz="3000" dirty="0"/>
              <a:t>Enter your 5 digit code and press * to enter.</a:t>
            </a:r>
          </a:p>
          <a:p>
            <a:endParaRPr lang="en-US" dirty="0"/>
          </a:p>
        </p:txBody>
      </p:sp>
      <p:grpSp>
        <p:nvGrpSpPr>
          <p:cNvPr id="4" name="Group 3"/>
          <p:cNvGrpSpPr/>
          <p:nvPr/>
        </p:nvGrpSpPr>
        <p:grpSpPr>
          <a:xfrm>
            <a:off x="5859565" y="1143000"/>
            <a:ext cx="3146425" cy="2968625"/>
            <a:chOff x="2998788" y="1946275"/>
            <a:chExt cx="3146425" cy="2968625"/>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788" y="1946275"/>
              <a:ext cx="3146425" cy="29686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798513" cy="1096963"/>
            </a:xfrm>
            <a:prstGeom prst="rect">
              <a:avLst/>
            </a:prstGeom>
            <a:noFill/>
            <a:ln w="9525">
              <a:noFill/>
              <a:miter lim="800000"/>
              <a:headEnd/>
              <a:tailEnd/>
            </a:ln>
            <a:effectLst>
              <a:outerShdw blurRad="190500" algn="tl" rotWithShape="0">
                <a:srgbClr val="000000">
                  <a:alpha val="70000"/>
                </a:srgbClr>
              </a:outerShdw>
            </a:effectLst>
            <a:extLst/>
          </p:spPr>
        </p:pic>
      </p:gr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9565" y="3816898"/>
            <a:ext cx="1455635" cy="28281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C8564B26-D4F7-4597-888A-59B601793EB2}"/>
              </a:ext>
            </a:extLst>
          </p:cNvPr>
          <p:cNvPicPr>
            <a:picLocks noChangeAspect="1"/>
          </p:cNvPicPr>
          <p:nvPr/>
        </p:nvPicPr>
        <p:blipFill>
          <a:blip r:embed="rId5"/>
          <a:stretch>
            <a:fillRect/>
          </a:stretch>
        </p:blipFill>
        <p:spPr>
          <a:xfrm>
            <a:off x="0" y="6230058"/>
            <a:ext cx="1335140" cy="627942"/>
          </a:xfrm>
          <a:prstGeom prst="rect">
            <a:avLst/>
          </a:prstGeom>
        </p:spPr>
      </p:pic>
    </p:spTree>
    <p:extLst>
      <p:ext uri="{BB962C8B-B14F-4D97-AF65-F5344CB8AC3E}">
        <p14:creationId xmlns:p14="http://schemas.microsoft.com/office/powerpoint/2010/main" val="151764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4000" b="1" dirty="0"/>
              <a:t>Exiting the BSL III</a:t>
            </a:r>
          </a:p>
        </p:txBody>
      </p:sp>
      <p:sp>
        <p:nvSpPr>
          <p:cNvPr id="3" name="Content Placeholder 2"/>
          <p:cNvSpPr>
            <a:spLocks noGrp="1"/>
          </p:cNvSpPr>
          <p:nvPr>
            <p:ph idx="1"/>
          </p:nvPr>
        </p:nvSpPr>
        <p:spPr>
          <a:xfrm>
            <a:off x="457200" y="914399"/>
            <a:ext cx="8305800" cy="5483225"/>
          </a:xfrm>
        </p:spPr>
        <p:txBody>
          <a:bodyPr>
            <a:normAutofit/>
          </a:bodyPr>
          <a:lstStyle/>
          <a:p>
            <a:r>
              <a:rPr lang="en-US" sz="2800" dirty="0"/>
              <a:t>Wipe down your hood and shroud with a bleach wipe and remove your most outer layer pair of gloves in the laboratory.</a:t>
            </a:r>
          </a:p>
          <a:p>
            <a:r>
              <a:rPr lang="en-US" sz="2800" dirty="0"/>
              <a:t>Leave the BSL III and step into the yellow tape zone in room 104.</a:t>
            </a:r>
          </a:p>
          <a:p>
            <a:r>
              <a:rPr lang="en-US" sz="2800" dirty="0"/>
              <a:t>Remove your hood and hang on a hook.</a:t>
            </a:r>
          </a:p>
          <a:p>
            <a:r>
              <a:rPr lang="en-US" sz="2800" dirty="0"/>
              <a:t>Remove the PAPR belt and place on the outside of the yellow tape.</a:t>
            </a:r>
          </a:p>
          <a:p>
            <a:r>
              <a:rPr lang="en-US" sz="2800" dirty="0"/>
              <a:t>Remove the tape from your 1</a:t>
            </a:r>
            <a:r>
              <a:rPr lang="en-US" sz="2800" baseline="30000" dirty="0"/>
              <a:t>st</a:t>
            </a:r>
            <a:r>
              <a:rPr lang="en-US" sz="2800" dirty="0"/>
              <a:t> pair of gloves and remove your gown.  Place in biohazard box.</a:t>
            </a:r>
          </a:p>
        </p:txBody>
      </p:sp>
      <p:pic>
        <p:nvPicPr>
          <p:cNvPr id="4" name="Picture 3">
            <a:extLst>
              <a:ext uri="{FF2B5EF4-FFF2-40B4-BE49-F238E27FC236}">
                <a16:creationId xmlns:a16="http://schemas.microsoft.com/office/drawing/2014/main" id="{F5F44820-2F35-4B88-B943-1FD7F4FFD5D9}"/>
              </a:ext>
            </a:extLst>
          </p:cNvPr>
          <p:cNvPicPr>
            <a:picLocks noChangeAspect="1"/>
          </p:cNvPicPr>
          <p:nvPr/>
        </p:nvPicPr>
        <p:blipFill>
          <a:blip r:embed="rId2"/>
          <a:stretch>
            <a:fillRect/>
          </a:stretch>
        </p:blipFill>
        <p:spPr>
          <a:xfrm>
            <a:off x="0" y="6230058"/>
            <a:ext cx="1335140" cy="627942"/>
          </a:xfrm>
          <a:prstGeom prst="rect">
            <a:avLst/>
          </a:prstGeom>
        </p:spPr>
      </p:pic>
    </p:spTree>
    <p:extLst>
      <p:ext uri="{BB962C8B-B14F-4D97-AF65-F5344CB8AC3E}">
        <p14:creationId xmlns:p14="http://schemas.microsoft.com/office/powerpoint/2010/main" val="429360293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2856</TotalTime>
  <Words>581</Words>
  <Application>Microsoft Office PowerPoint</Application>
  <PresentationFormat>On-screen Show (4:3)</PresentationFormat>
  <Paragraphs>58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Entering/Exiting the BSL III with Maximum Personal Protective Equipment  </vt:lpstr>
      <vt:lpstr>Entering the BSL III room 104 </vt:lpstr>
      <vt:lpstr>Entering the BSL III room 104 </vt:lpstr>
      <vt:lpstr>PAPR Check</vt:lpstr>
      <vt:lpstr>PAPR Check</vt:lpstr>
      <vt:lpstr>Donning your PPE</vt:lpstr>
      <vt:lpstr>Donning your PPE</vt:lpstr>
      <vt:lpstr>Entering the BSL III room 105</vt:lpstr>
      <vt:lpstr>Exiting the BSL III</vt:lpstr>
      <vt:lpstr>Exiting the BSL III</vt:lpstr>
      <vt:lpstr>BSL III Entry/Exit with maximum PPE </vt:lpstr>
    </vt:vector>
  </TitlesOfParts>
  <Company>Ohio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BSL III PAPR Training Minimal Personal Protective Equipment</dc:title>
  <dc:creator>karen.baransi</dc:creator>
  <cp:lastModifiedBy>St Germain, Eric</cp:lastModifiedBy>
  <cp:revision>32</cp:revision>
  <dcterms:created xsi:type="dcterms:W3CDTF">2016-03-16T15:24:38Z</dcterms:created>
  <dcterms:modified xsi:type="dcterms:W3CDTF">2019-03-22T13:29:49Z</dcterms:modified>
</cp:coreProperties>
</file>