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0"/>
  </p:notesMasterIdLst>
  <p:sldIdLst>
    <p:sldId id="292" r:id="rId2"/>
    <p:sldId id="293" r:id="rId3"/>
    <p:sldId id="294" r:id="rId4"/>
    <p:sldId id="274" r:id="rId5"/>
    <p:sldId id="295" r:id="rId6"/>
    <p:sldId id="303" r:id="rId7"/>
    <p:sldId id="304" r:id="rId8"/>
    <p:sldId id="307" r:id="rId9"/>
    <p:sldId id="308" r:id="rId10"/>
    <p:sldId id="306" r:id="rId11"/>
    <p:sldId id="305" r:id="rId12"/>
    <p:sldId id="309" r:id="rId13"/>
    <p:sldId id="310" r:id="rId14"/>
    <p:sldId id="311" r:id="rId15"/>
    <p:sldId id="271" r:id="rId16"/>
    <p:sldId id="272" r:id="rId17"/>
    <p:sldId id="273" r:id="rId18"/>
    <p:sldId id="256" r:id="rId19"/>
    <p:sldId id="263" r:id="rId20"/>
    <p:sldId id="285" r:id="rId21"/>
    <p:sldId id="264" r:id="rId22"/>
    <p:sldId id="265" r:id="rId23"/>
    <p:sldId id="267" r:id="rId24"/>
    <p:sldId id="268" r:id="rId25"/>
    <p:sldId id="269" r:id="rId26"/>
    <p:sldId id="276" r:id="rId27"/>
    <p:sldId id="291" r:id="rId28"/>
    <p:sldId id="288" r:id="rId29"/>
    <p:sldId id="280" r:id="rId30"/>
    <p:sldId id="281" r:id="rId31"/>
    <p:sldId id="266" r:id="rId32"/>
    <p:sldId id="282" r:id="rId33"/>
    <p:sldId id="283" r:id="rId34"/>
    <p:sldId id="270" r:id="rId35"/>
    <p:sldId id="286" r:id="rId36"/>
    <p:sldId id="287" r:id="rId37"/>
    <p:sldId id="289" r:id="rId38"/>
    <p:sldId id="29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5E5"/>
    <a:srgbClr val="0996FF"/>
    <a:srgbClr val="663300"/>
    <a:srgbClr val="4051F2"/>
    <a:srgbClr val="0E20C8"/>
    <a:srgbClr val="1A2EEE"/>
    <a:srgbClr val="0F21CF"/>
    <a:srgbClr val="075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A28A-890C-42EA-B1E3-A1785428D21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EB7B-30BF-4B33-A8D0-292765D50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800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7399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5686425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00400" y="-228600"/>
            <a:ext cx="3200400" cy="838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3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371359" y="-2618759"/>
            <a:ext cx="1447800" cy="805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38449" y="552448"/>
            <a:ext cx="3657602" cy="697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486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96499"/>
            <a:ext cx="8616598" cy="626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582182"/>
            <a:ext cx="8137219" cy="1321024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953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5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05200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2578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10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572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625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5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33600"/>
            <a:ext cx="4522788" cy="1387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562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1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2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6576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1"/>
            <a:ext cx="3008313" cy="4038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867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5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0" y="2630488"/>
            <a:ext cx="5208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Presentation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0" y="3586163"/>
            <a:ext cx="4495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66012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.com/5722129/buffalo-wild-wings-employee-dies-fume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17079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Chemical Inventory &amp; Ordering</a:t>
            </a:r>
            <a:endParaRPr lang="en-US" sz="3800" b="0" u="sng" dirty="0">
              <a:solidFill>
                <a:srgbClr val="1125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28004" y="5492359"/>
            <a:ext cx="2348427" cy="579930"/>
          </a:xfrm>
        </p:spPr>
        <p:txBody>
          <a:bodyPr/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Lai Ming Woo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742ED-6B3E-4D25-997C-E76A9EF1C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8" y="775227"/>
            <a:ext cx="5913160" cy="3184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B4FBC-3C5E-4E16-8D0D-52C67848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46" y="1526658"/>
            <a:ext cx="3777716" cy="28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BCA376-81DA-4279-AAA9-98A6EE60B739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 Inventory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D2C04D-B62A-411B-AB8A-732913B55FF9}"/>
              </a:ext>
            </a:extLst>
          </p:cNvPr>
          <p:cNvSpPr txBox="1">
            <a:spLocks/>
          </p:cNvSpPr>
          <p:nvPr/>
        </p:nvSpPr>
        <p:spPr bwMode="auto">
          <a:xfrm>
            <a:off x="263701" y="1104181"/>
            <a:ext cx="8616598" cy="4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Inventory &amp; Hazardous Chemical Lists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-Every June for lab section check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-Annual QA Audit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-QA send updated list to section staff/LS3/Supervisor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Bonus Question 2: Where can you find the current inventory &amp; SDSs?</a:t>
            </a:r>
            <a:endParaRPr lang="en-US" sz="1000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6A1565-3CD9-4CC3-991A-705BCE09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49" y="587229"/>
            <a:ext cx="8251301" cy="5281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80871A-EB34-4C24-A54B-DF6022774FD5}"/>
              </a:ext>
            </a:extLst>
          </p:cNvPr>
          <p:cNvSpPr txBox="1"/>
          <p:nvPr/>
        </p:nvSpPr>
        <p:spPr>
          <a:xfrm>
            <a:off x="6375634" y="4144161"/>
            <a:ext cx="2013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Bonus #2 Answer: G:/drive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&amp; MSDSOnline</a:t>
            </a:r>
          </a:p>
        </p:txBody>
      </p:sp>
    </p:spTree>
    <p:extLst>
      <p:ext uri="{BB962C8B-B14F-4D97-AF65-F5344CB8AC3E}">
        <p14:creationId xmlns:p14="http://schemas.microsoft.com/office/powerpoint/2010/main" val="15029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941074-9F5C-4CAE-9D68-620D257080A0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 Inventory Change Form 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C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5D8316-C9A3-4B3A-BC1B-711D19650B02}"/>
              </a:ext>
            </a:extLst>
          </p:cNvPr>
          <p:cNvSpPr txBox="1">
            <a:spLocks/>
          </p:cNvSpPr>
          <p:nvPr/>
        </p:nvSpPr>
        <p:spPr bwMode="auto">
          <a:xfrm>
            <a:off x="298556" y="1303287"/>
            <a:ext cx="8616598" cy="452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ordering a new chemical/significant higher conc.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-LS3/Supervisor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complete the form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en-US" sz="2800" dirty="0">
                <a:solidFill>
                  <a:srgbClr val="0996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Prior LSO approval is required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LS3/Supervisor fill out to add/remove/change information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will be updated by Lai Ming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Used to get SDS, anticipate hazard control, spill response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887F34-2E92-4D4D-B193-6E9FDF83F511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Chemical Inventory Change Form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138BDA-1634-4861-B2FC-56B4CA02514A}"/>
              </a:ext>
            </a:extLst>
          </p:cNvPr>
          <p:cNvSpPr txBox="1">
            <a:spLocks/>
          </p:cNvSpPr>
          <p:nvPr/>
        </p:nvSpPr>
        <p:spPr bwMode="auto">
          <a:xfrm>
            <a:off x="402074" y="3355674"/>
            <a:ext cx="8396869" cy="294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LSO will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-Return a copy of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Appendix 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submitter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-Notify QA of the change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08610" indent="-17145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If there is any change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receipt of the chemical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send the updated info to LSO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6B2D04-47AA-4D47-A4A8-6C4CE3666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70" y="1087049"/>
            <a:ext cx="3652341" cy="2684333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D558A23A-DC88-4F32-8F5D-6F984FF43D41}"/>
              </a:ext>
            </a:extLst>
          </p:cNvPr>
          <p:cNvSpPr/>
          <p:nvPr/>
        </p:nvSpPr>
        <p:spPr>
          <a:xfrm>
            <a:off x="4829175" y="3086100"/>
            <a:ext cx="2876550" cy="485775"/>
          </a:xfrm>
          <a:prstGeom prst="donut">
            <a:avLst>
              <a:gd name="adj" fmla="val 93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A8F430-45A1-487A-BABA-2FA628500369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Only Chemical Form 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K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8ADF06-5E4C-44AA-A3A1-0BFFEBD3D7A2}"/>
              </a:ext>
            </a:extLst>
          </p:cNvPr>
          <p:cNvSpPr txBox="1">
            <a:spLocks/>
          </p:cNvSpPr>
          <p:nvPr/>
        </p:nvSpPr>
        <p:spPr bwMode="auto">
          <a:xfrm>
            <a:off x="402074" y="1187717"/>
            <a:ext cx="8339852" cy="5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</a:t>
            </a:r>
            <a:r>
              <a:rPr lang="en-US" sz="2400" b="1" u="sng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chemicals used for research/training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96ED3C-A4AC-4AC8-86E5-0FDCD81D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4" y="1729597"/>
            <a:ext cx="5500919" cy="41794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F23BF0-ADE6-446F-88DB-10126C3D8F4D}"/>
              </a:ext>
            </a:extLst>
          </p:cNvPr>
          <p:cNvSpPr txBox="1"/>
          <p:nvPr/>
        </p:nvSpPr>
        <p:spPr>
          <a:xfrm>
            <a:off x="6801683" y="2159210"/>
            <a:ext cx="221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Need 1 </a:t>
            </a:r>
            <a:r>
              <a:rPr lang="en-US" b="1" u="sng" dirty="0">
                <a:solidFill>
                  <a:srgbClr val="7030A0"/>
                </a:solidFill>
              </a:rPr>
              <a:t>every</a:t>
            </a:r>
            <a:r>
              <a:rPr lang="en-US" b="1" dirty="0">
                <a:solidFill>
                  <a:srgbClr val="7030A0"/>
                </a:solidFill>
              </a:rPr>
              <a:t> time even for the same chemical/kit requested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98DFF-08DC-4A31-9CFD-EBE52C2A2D4D}"/>
              </a:ext>
            </a:extLst>
          </p:cNvPr>
          <p:cNvSpPr txBox="1"/>
          <p:nvPr/>
        </p:nvSpPr>
        <p:spPr>
          <a:xfrm>
            <a:off x="6927010" y="3819344"/>
            <a:ext cx="2216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approved QA labeled chemical will be disposed after ‘Proposed Date of Disposal’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E6D0D68-7B34-41F7-8ADF-1172103E9F30}"/>
              </a:ext>
            </a:extLst>
          </p:cNvPr>
          <p:cNvSpPr/>
          <p:nvPr/>
        </p:nvSpPr>
        <p:spPr>
          <a:xfrm>
            <a:off x="6251209" y="3819345"/>
            <a:ext cx="675801" cy="3385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A8F430-45A1-487A-BABA-2FA628500369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Only Chemical Form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B1C66-0847-487A-BFEC-2AC85529FA95}"/>
              </a:ext>
            </a:extLst>
          </p:cNvPr>
          <p:cNvSpPr txBox="1">
            <a:spLocks/>
          </p:cNvSpPr>
          <p:nvPr/>
        </p:nvSpPr>
        <p:spPr bwMode="auto">
          <a:xfrm>
            <a:off x="402074" y="1319842"/>
            <a:ext cx="8339852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Submitted to the Laboratory Director for approval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 maintain a file for all completed forms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‘Approved Research Only Chemical’ label w/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-Chemical name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-Use by date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-QA staff initials/date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 follow up on the final disposal</a:t>
            </a:r>
          </a:p>
        </p:txBody>
      </p:sp>
    </p:spTree>
    <p:extLst>
      <p:ext uri="{BB962C8B-B14F-4D97-AF65-F5344CB8AC3E}">
        <p14:creationId xmlns:p14="http://schemas.microsoft.com/office/powerpoint/2010/main" val="205364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A8F430-45A1-487A-BABA-2FA628500369}"/>
              </a:ext>
            </a:extLst>
          </p:cNvPr>
          <p:cNvSpPr txBox="1">
            <a:spLocks/>
          </p:cNvSpPr>
          <p:nvPr/>
        </p:nvSpPr>
        <p:spPr bwMode="auto">
          <a:xfrm>
            <a:off x="402074" y="637616"/>
            <a:ext cx="8616598" cy="8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 Storage Period Extension Form 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Appendix J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B1C66-0847-487A-BFEC-2AC85529FA95}"/>
              </a:ext>
            </a:extLst>
          </p:cNvPr>
          <p:cNvSpPr txBox="1">
            <a:spLocks/>
          </p:cNvSpPr>
          <p:nvPr/>
        </p:nvSpPr>
        <p:spPr bwMode="auto">
          <a:xfrm>
            <a:off x="402074" y="1605592"/>
            <a:ext cx="8339852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chemicals/commercial reagents opened for 1 year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ACDB0-804E-4404-BDFB-C749BD526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86" y="2171700"/>
            <a:ext cx="5212028" cy="3710659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7BC7DE8-91F2-46E5-9C60-E453C45DE265}"/>
              </a:ext>
            </a:extLst>
          </p:cNvPr>
          <p:cNvSpPr/>
          <p:nvPr/>
        </p:nvSpPr>
        <p:spPr>
          <a:xfrm>
            <a:off x="1153517" y="4315005"/>
            <a:ext cx="952500" cy="8572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A8F430-45A1-487A-BABA-2FA628500369}"/>
              </a:ext>
            </a:extLst>
          </p:cNvPr>
          <p:cNvSpPr txBox="1">
            <a:spLocks/>
          </p:cNvSpPr>
          <p:nvPr/>
        </p:nvSpPr>
        <p:spPr bwMode="auto">
          <a:xfrm>
            <a:off x="402074" y="637616"/>
            <a:ext cx="8616598" cy="8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 Storage Period Extension Form 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3B1C66-0847-487A-BFEC-2AC85529FA95}"/>
              </a:ext>
            </a:extLst>
          </p:cNvPr>
          <p:cNvSpPr txBox="1">
            <a:spLocks/>
          </p:cNvSpPr>
          <p:nvPr/>
        </p:nvSpPr>
        <p:spPr bwMode="auto">
          <a:xfrm>
            <a:off x="402074" y="1767517"/>
            <a:ext cx="8339852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 section provides documentation that the opened chemical has not deteriorated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Submitted to the Laboratory Director for approval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 maintain a file for all completed forms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 follow up on the final disposal</a:t>
            </a:r>
          </a:p>
        </p:txBody>
      </p:sp>
    </p:spTree>
    <p:extLst>
      <p:ext uri="{BB962C8B-B14F-4D97-AF65-F5344CB8AC3E}">
        <p14:creationId xmlns:p14="http://schemas.microsoft.com/office/powerpoint/2010/main" val="79375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9561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Labeling/SDSs/SOPs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 Appendix E, L &amp; 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19852" y="5318089"/>
            <a:ext cx="2348427" cy="579930"/>
          </a:xfrm>
        </p:spPr>
        <p:txBody>
          <a:bodyPr/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Lai Ming Woo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79F2C-6DE1-433C-9CB9-83751AFD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05" y="855706"/>
            <a:ext cx="2944390" cy="3136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3C3DBD-136E-4DC8-8C5E-C785B040B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05" y="3709693"/>
            <a:ext cx="493522" cy="3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72EE67-B318-4C2B-A524-6CDCAD9B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8" y="4488766"/>
            <a:ext cx="2096950" cy="1266083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9847338-562D-437B-B10D-E86A3530CDFA}"/>
              </a:ext>
            </a:extLst>
          </p:cNvPr>
          <p:cNvSpPr/>
          <p:nvPr/>
        </p:nvSpPr>
        <p:spPr>
          <a:xfrm>
            <a:off x="1314994" y="3365360"/>
            <a:ext cx="4084320" cy="1123406"/>
          </a:xfrm>
          <a:prstGeom prst="wedgeEllipseCallout">
            <a:avLst>
              <a:gd name="adj1" fmla="val -31341"/>
              <a:gd name="adj2" fmla="val 83430"/>
            </a:avLst>
          </a:prstGeom>
          <a:solidFill>
            <a:schemeClr val="tx1"/>
          </a:solidFill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FD3BF-1F5F-4BEA-A18D-846F0A61BBD7}"/>
              </a:ext>
            </a:extLst>
          </p:cNvPr>
          <p:cNvSpPr txBox="1"/>
          <p:nvPr/>
        </p:nvSpPr>
        <p:spPr>
          <a:xfrm>
            <a:off x="2882762" y="5085508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OSHA Hazard Communication Standard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CFR 1910.1200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HCS violations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most frequent citations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have the right to know…and understand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0AD5B39-73AC-4ADA-9F8B-E9B50C17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19" y="3110176"/>
            <a:ext cx="3214053" cy="2757180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E4EFF20-9422-4848-AAF9-A852BF421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4" y="3705623"/>
            <a:ext cx="3665380" cy="4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Chemical Inventory?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4801626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OSHA Hazard communication standard (HCS)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CFR 1910.1200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states employee has the right-to-know…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-The standard (CHP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Appendix 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-Hazardous chemicals &amp; products in the workplace;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-Methods of protecting themselves from exposure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A65D03B9-7C84-4801-8307-FC9E0319C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75" y="2259144"/>
            <a:ext cx="1279996" cy="18248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0E4DAF-CE57-408D-BE73-8A1210AABA14}"/>
              </a:ext>
            </a:extLst>
          </p:cNvPr>
          <p:cNvSpPr/>
          <p:nvPr/>
        </p:nvSpPr>
        <p:spPr>
          <a:xfrm>
            <a:off x="520117" y="4622334"/>
            <a:ext cx="8373758" cy="819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Need More?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able, indoor, weapon&#10;&#10;Description generated with very high confidence">
            <a:extLst>
              <a:ext uri="{FF2B5EF4-FFF2-40B4-BE49-F238E27FC236}">
                <a16:creationId xmlns:a16="http://schemas.microsoft.com/office/drawing/2014/main" id="{3F5D80C9-D0DE-40CB-B47A-6E24D604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5" y="1236646"/>
            <a:ext cx="3858163" cy="2143424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8C008F5-3B98-4A6C-828E-A8BFB9EAC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11" y="1236646"/>
            <a:ext cx="2079747" cy="2079747"/>
          </a:xfrm>
          <a:prstGeom prst="rect">
            <a:avLst/>
          </a:prstGeom>
        </p:spPr>
      </p:pic>
      <p:pic>
        <p:nvPicPr>
          <p:cNvPr id="13" name="Picture 12" descr="A pile of rocks&#10;&#10;Description generated with high confidence">
            <a:extLst>
              <a:ext uri="{FF2B5EF4-FFF2-40B4-BE49-F238E27FC236}">
                <a16:creationId xmlns:a16="http://schemas.microsoft.com/office/drawing/2014/main" id="{7AC2A586-2C2C-48FB-A1B4-0CEADFB1D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09" y="3380070"/>
            <a:ext cx="4091752" cy="2488289"/>
          </a:xfrm>
          <a:prstGeom prst="rect">
            <a:avLst/>
          </a:prstGeom>
        </p:spPr>
      </p:pic>
      <p:pic>
        <p:nvPicPr>
          <p:cNvPr id="15" name="Picture 14" descr="A drawing of a person&#10;&#10;Description generated with high confidence">
            <a:extLst>
              <a:ext uri="{FF2B5EF4-FFF2-40B4-BE49-F238E27FC236}">
                <a16:creationId xmlns:a16="http://schemas.microsoft.com/office/drawing/2014/main" id="{B415C64D-6A70-496E-91BC-6B5660E55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13" y="3611424"/>
            <a:ext cx="2143425" cy="2143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09351-7A93-4EFD-9CC1-F990D15D1545}"/>
              </a:ext>
            </a:extLst>
          </p:cNvPr>
          <p:cNvSpPr txBox="1"/>
          <p:nvPr/>
        </p:nvSpPr>
        <p:spPr>
          <a:xfrm>
            <a:off x="440315" y="3059667"/>
            <a:ext cx="214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Genetic mutation???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E30A-56E1-4C6F-8C24-EF5B58490666}"/>
              </a:ext>
            </a:extLst>
          </p:cNvPr>
          <p:cNvSpPr txBox="1"/>
          <p:nvPr/>
        </p:nvSpPr>
        <p:spPr>
          <a:xfrm>
            <a:off x="1352713" y="5409982"/>
            <a:ext cx="63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2AF07-1856-43EC-8383-90A5736A6535}"/>
              </a:ext>
            </a:extLst>
          </p:cNvPr>
          <p:cNvSpPr txBox="1"/>
          <p:nvPr/>
        </p:nvSpPr>
        <p:spPr>
          <a:xfrm>
            <a:off x="5359511" y="3059667"/>
            <a:ext cx="104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corrosive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1A108-0317-4061-B6DB-0A4EE87EFABA}"/>
              </a:ext>
            </a:extLst>
          </p:cNvPr>
          <p:cNvSpPr txBox="1"/>
          <p:nvPr/>
        </p:nvSpPr>
        <p:spPr>
          <a:xfrm>
            <a:off x="6579109" y="5519877"/>
            <a:ext cx="186615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Ruin environment</a:t>
            </a:r>
          </a:p>
        </p:txBody>
      </p:sp>
    </p:spTree>
    <p:extLst>
      <p:ext uri="{BB962C8B-B14F-4D97-AF65-F5344CB8AC3E}">
        <p14:creationId xmlns:p14="http://schemas.microsoft.com/office/powerpoint/2010/main" val="229726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 labeling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305163"/>
            <a:ext cx="8373758" cy="456713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Supervisor will ensure primary &amp; secondary chemical container labels meet GHS standards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arrives w/ improper/mutilated labels        contact </a:t>
            </a:r>
            <a:r>
              <a:rPr lang="en-US" sz="2400" b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LSO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Received &amp; opened dates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 on all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including containers inside a kit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request,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will provide labels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066AE-8670-4E88-B3DF-C4118034EC3E}"/>
              </a:ext>
            </a:extLst>
          </p:cNvPr>
          <p:cNvSpPr/>
          <p:nvPr/>
        </p:nvSpPr>
        <p:spPr>
          <a:xfrm>
            <a:off x="7087250" y="2631808"/>
            <a:ext cx="457200" cy="3364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EB7F6A5-AD89-4ED8-A581-C1C1ACD3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5" y="583679"/>
            <a:ext cx="6978769" cy="53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 labeling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5830946" cy="456713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torn, damaged or misplaced label immediately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there is no label on a container, do not handle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 Contact section LS3 then label it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	- If unable to id, contact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QA/LSO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for assistance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41A3B-354E-44F7-9DC6-C5961398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14" y="1730229"/>
            <a:ext cx="2561325" cy="33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41436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Safety Data Sheets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090569"/>
            <a:ext cx="8373758" cy="4850303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SDSs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MSDSOnline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G:\LABORATORY PROCEDURES\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Assurance and Compliance\Chemical Inventory</a:t>
            </a:r>
            <a:endParaRPr lang="en-US" sz="10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-SDS Binders of hazardous chemicals are in rooms w/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no computer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b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-Lab section may request SDSs on a CD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SDSs for the chemicals used in a procedure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Provided by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training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CDB7ECD-94FD-4687-9501-17B6A447D8AA}"/>
              </a:ext>
            </a:extLst>
          </p:cNvPr>
          <p:cNvSpPr/>
          <p:nvPr/>
        </p:nvSpPr>
        <p:spPr>
          <a:xfrm>
            <a:off x="1174459" y="5595457"/>
            <a:ext cx="1015068" cy="28522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read your SDSs? 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M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202242"/>
            <a:ext cx="8695426" cy="4764509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2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 word, hazard &amp; precautionary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statements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4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aid measures &amp; symptoms/effects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7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Handling &amp; storage conditions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8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Exposure control limits, engineering controls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&amp; PPE selection recommendations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10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Stability, reactivity, conditions to avoid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incompatible materials. Store away from incompatibles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11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toxicological effects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7148F-EE11-4BBE-84D9-CC971F59FAE9}"/>
              </a:ext>
            </a:extLst>
          </p:cNvPr>
          <p:cNvSpPr txBox="1"/>
          <p:nvPr/>
        </p:nvSpPr>
        <p:spPr>
          <a:xfrm>
            <a:off x="5234730" y="5194093"/>
            <a:ext cx="390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https://time.com/5722129/buffalo-wild-wings-employee-dies-fumes/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5A62CF-DC62-49B8-8CAC-5E569403CE81}"/>
              </a:ext>
            </a:extLst>
          </p:cNvPr>
          <p:cNvSpPr/>
          <p:nvPr/>
        </p:nvSpPr>
        <p:spPr>
          <a:xfrm>
            <a:off x="1493240" y="4750422"/>
            <a:ext cx="3447876" cy="5620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Spotcheck Neonatal GALT Microplate Reagent Kit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83" y="1763154"/>
            <a:ext cx="2373331" cy="1455895"/>
          </a:xfrm>
        </p:spPr>
        <p:txBody>
          <a:bodyPr/>
          <a:lstStyle/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GALT MP Color Reagent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SDS Section 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DF54B-0D1B-40BE-AADD-503F5997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90" y="1117952"/>
            <a:ext cx="5836291" cy="47572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06554D-82B8-48A4-A594-7BDDCC8A6163}"/>
              </a:ext>
            </a:extLst>
          </p:cNvPr>
          <p:cNvSpPr/>
          <p:nvPr/>
        </p:nvSpPr>
        <p:spPr>
          <a:xfrm>
            <a:off x="3649508" y="2370966"/>
            <a:ext cx="3026421" cy="43697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637C4B-F4B5-4DCC-AA19-1AE486694336}"/>
              </a:ext>
            </a:extLst>
          </p:cNvPr>
          <p:cNvSpPr/>
          <p:nvPr/>
        </p:nvSpPr>
        <p:spPr>
          <a:xfrm>
            <a:off x="3447207" y="3568587"/>
            <a:ext cx="679731" cy="35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5BEDD07-D30B-42C0-B4CE-CB4836DC3099}"/>
              </a:ext>
            </a:extLst>
          </p:cNvPr>
          <p:cNvSpPr/>
          <p:nvPr/>
        </p:nvSpPr>
        <p:spPr>
          <a:xfrm>
            <a:off x="3447206" y="5250382"/>
            <a:ext cx="679731" cy="35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ED697-79E5-4E1F-872B-A650749DAF6C}"/>
              </a:ext>
            </a:extLst>
          </p:cNvPr>
          <p:cNvSpPr txBox="1"/>
          <p:nvPr/>
        </p:nvSpPr>
        <p:spPr>
          <a:xfrm>
            <a:off x="39674" y="3364471"/>
            <a:ext cx="2777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Question:</a:t>
            </a:r>
          </a:p>
          <a:p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we can do to protect ourselves from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2CA85-7CA6-49F3-BFE1-30A0191BD3FD}"/>
              </a:ext>
            </a:extLst>
          </p:cNvPr>
          <p:cNvSpPr txBox="1"/>
          <p:nvPr/>
        </p:nvSpPr>
        <p:spPr>
          <a:xfrm>
            <a:off x="39674" y="5395803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Use fume hood</a:t>
            </a:r>
          </a:p>
        </p:txBody>
      </p:sp>
    </p:spTree>
    <p:extLst>
      <p:ext uri="{BB962C8B-B14F-4D97-AF65-F5344CB8AC3E}">
        <p14:creationId xmlns:p14="http://schemas.microsoft.com/office/powerpoint/2010/main" val="34075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485615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does             mean?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D9DD7-D202-44CC-8D21-779C3E32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01" y="561417"/>
            <a:ext cx="567468" cy="567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72588-67B3-4357-AA0C-D0BE48D05A8F}"/>
              </a:ext>
            </a:extLst>
          </p:cNvPr>
          <p:cNvSpPr txBox="1"/>
          <p:nvPr/>
        </p:nvSpPr>
        <p:spPr>
          <a:xfrm>
            <a:off x="469783" y="1260973"/>
            <a:ext cx="8204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E: ODHL Hazardous Chemical SOPs-Toxic or Highly Toxic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Exposure ≠ 100% Death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Lethal Dose, 50% (LD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)- amount given all at once causes death of 50% of a group of test animals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Lethal Concentration, 50% (LC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)- concentration of a chemical in air/water causes death of 50%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=  Highly Toxic  =  Low 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LC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71CBA-3067-4A92-A346-8B90B531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44" y="5154681"/>
            <a:ext cx="697912" cy="6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485615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Ethyl Alcohol 200 Proof	 (Acros 61509-0010)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0BB236-0BDF-45BB-8DA4-14D278F2C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936"/>
            <a:ext cx="6182316" cy="2236477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B00583E-585E-4E03-AEB2-41B39915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55" y="1729591"/>
            <a:ext cx="5745345" cy="417323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13EE389-2FC5-4875-AB31-A5A745985017}"/>
              </a:ext>
            </a:extLst>
          </p:cNvPr>
          <p:cNvSpPr/>
          <p:nvPr/>
        </p:nvSpPr>
        <p:spPr>
          <a:xfrm>
            <a:off x="5502585" y="3966068"/>
            <a:ext cx="679731" cy="35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CB59D-2069-4174-89A3-A8F8CA406970}"/>
              </a:ext>
            </a:extLst>
          </p:cNvPr>
          <p:cNvSpPr txBox="1"/>
          <p:nvPr/>
        </p:nvSpPr>
        <p:spPr>
          <a:xfrm>
            <a:off x="80910" y="4134454"/>
            <a:ext cx="3010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Not in Section 2/product label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But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In Section 11</a:t>
            </a:r>
          </a:p>
        </p:txBody>
      </p:sp>
    </p:spTree>
    <p:extLst>
      <p:ext uri="{BB962C8B-B14F-4D97-AF65-F5344CB8AC3E}">
        <p14:creationId xmlns:p14="http://schemas.microsoft.com/office/powerpoint/2010/main" val="1962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Chemical List and SOPs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773136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Hazardous Chemical List</a:t>
            </a:r>
            <a:endParaRPr lang="en-US" sz="10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G:\LABORATORY PROCEDURES\Quality Assurance and Compliance\Chemical Inventory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-hazards info from SDSs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-Updates by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-When receive newer version/new SDS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SOPs for each hazard on the list &amp; some highly hazardous chemicals (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CHP Appendix 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SOPs &amp; SDSs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together provide instructions to work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with hazardous chemicals safely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Chemical Inventory?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801626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OSHA, employer is responsible for providing a safe &amp; healthful workplace  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 employees are responsible for their own safety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safety of the others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erson, man, outdoor, table&#10;&#10;Description generated with high confidence">
            <a:extLst>
              <a:ext uri="{FF2B5EF4-FFF2-40B4-BE49-F238E27FC236}">
                <a16:creationId xmlns:a16="http://schemas.microsoft.com/office/drawing/2014/main" id="{7809896D-11D8-4654-AC07-AC20B0B3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3295770"/>
            <a:ext cx="2738229" cy="25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Chemical List and SOPs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Uncheck ‘(Blanks)’ from Filter of the hazard column to view the list of chemicals with that hazard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959377D-3CBD-4CB3-842F-D3A4E2F3C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3482"/>
            <a:ext cx="7772399" cy="372900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E3C2BC-8F1E-4BB9-B91E-D06BCB2F7470}"/>
              </a:ext>
            </a:extLst>
          </p:cNvPr>
          <p:cNvSpPr/>
          <p:nvPr/>
        </p:nvSpPr>
        <p:spPr>
          <a:xfrm>
            <a:off x="4184162" y="2281147"/>
            <a:ext cx="526211" cy="2156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94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Chemical SOPs 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E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74" y="1176362"/>
            <a:ext cx="8373758" cy="4773136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Aspiration Toxicity			Irritant and Sensitizer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Carbon Dioxide (Dry Ice)		Liquid Nitrogen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Carcinogens				Nitric Acid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Chloroform				Oxidizers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Compressed Gases			Peroxide Forming Chemicals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Corrosives				Phenol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Cyanide				Reproductive Toxins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Flammables				Sodium Azide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Formaldehyde				Sulfuric Acid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 Cell Mutagen			Target Organ Toxicity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Glacial Acetic Acid			Toluene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Hydrogen Gas				Toxic or Highly Toxic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Hydrogen Peroxide 30%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61CADF-84AF-49C8-B0E1-BA74FFBBEF61}"/>
              </a:ext>
            </a:extLst>
          </p:cNvPr>
          <p:cNvSpPr/>
          <p:nvPr/>
        </p:nvSpPr>
        <p:spPr>
          <a:xfrm>
            <a:off x="520117" y="4823671"/>
            <a:ext cx="2407641" cy="4362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072F20-0113-4CF4-ABB7-714E4865F733}"/>
              </a:ext>
            </a:extLst>
          </p:cNvPr>
          <p:cNvSpPr/>
          <p:nvPr/>
        </p:nvSpPr>
        <p:spPr>
          <a:xfrm>
            <a:off x="520117" y="5513272"/>
            <a:ext cx="3061982" cy="4362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11751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Information Includes: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74" y="1338719"/>
            <a:ext cx="8373758" cy="447485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 Word &amp; Pictogram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look up the chemicals w/ the hazard-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Hazardous Chemical Inventory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 of the hazard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Symptoms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Handling/Storage/Engineering controls/PPE/Disposal</a:t>
            </a:r>
          </a:p>
        </p:txBody>
      </p:sp>
    </p:spTree>
    <p:extLst>
      <p:ext uri="{BB962C8B-B14F-4D97-AF65-F5344CB8AC3E}">
        <p14:creationId xmlns:p14="http://schemas.microsoft.com/office/powerpoint/2010/main" val="38942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Information Includes: (Cont’d)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187717"/>
            <a:ext cx="8686800" cy="4773136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Routes of exposure/OSHA Permissible Exposure Limits (PELs)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Toxicological Effects = Immediate &amp; Long term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Exposure Response/First Aid Measures-</a:t>
            </a:r>
            <a:r>
              <a:rPr lang="en-US" sz="2400" dirty="0">
                <a:solidFill>
                  <a:srgbClr val="00B050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all the same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-Aspiration Toxicity       </a:t>
            </a: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of damage to lungs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2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-Dry Ice       Frostbite/cryogenic burns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ON SKIN-if frostbite has occurred, do NOT rub the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affected areas or flush with water…</a:t>
            </a:r>
            <a:endParaRPr lang="en-US" sz="2000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0122D61-786C-40B3-AC53-9D35540B6ED4}"/>
              </a:ext>
            </a:extLst>
          </p:cNvPr>
          <p:cNvSpPr/>
          <p:nvPr/>
        </p:nvSpPr>
        <p:spPr>
          <a:xfrm>
            <a:off x="3525303" y="4039667"/>
            <a:ext cx="390525" cy="2857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F6B9DE0-46A6-4D3F-9BA7-3DD46B283C38}"/>
              </a:ext>
            </a:extLst>
          </p:cNvPr>
          <p:cNvSpPr/>
          <p:nvPr/>
        </p:nvSpPr>
        <p:spPr>
          <a:xfrm>
            <a:off x="2110301" y="4691419"/>
            <a:ext cx="390525" cy="28575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Exposure Response/First Aid Measures (Cont’d)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187717"/>
            <a:ext cx="8686800" cy="4773136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-Liquid Nitrogen/Compressed Gases       Frostbite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ON SKIN-take off contaminated clothing. Immediate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warm frostbite area with water for 15 minutes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-Chloroform/Hydrogen Peroxide 30%/Nitric &amp; Sulfuric Acid 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Symptoms may be delayed. Medical observation after exposure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Phenol/Toluene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may be delayed. Medical observation is indicated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i="1" dirty="0">
              <a:solidFill>
                <a:srgbClr val="099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i="1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Depend on degree of exposure, suggest periodic examination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2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7089461-E9FD-4E36-8AAA-A845C43BBAF8}"/>
              </a:ext>
            </a:extLst>
          </p:cNvPr>
          <p:cNvSpPr/>
          <p:nvPr/>
        </p:nvSpPr>
        <p:spPr>
          <a:xfrm>
            <a:off x="5549300" y="1293424"/>
            <a:ext cx="390525" cy="28575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AAB1B7D-DCDE-4432-B8A4-D82D9A85C5EC}"/>
              </a:ext>
            </a:extLst>
          </p:cNvPr>
          <p:cNvSpPr/>
          <p:nvPr/>
        </p:nvSpPr>
        <p:spPr>
          <a:xfrm>
            <a:off x="520668" y="3501875"/>
            <a:ext cx="292267" cy="2143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E7962B2-10E0-4D25-A300-612F7E47BAC4}"/>
              </a:ext>
            </a:extLst>
          </p:cNvPr>
          <p:cNvSpPr/>
          <p:nvPr/>
        </p:nvSpPr>
        <p:spPr>
          <a:xfrm>
            <a:off x="520668" y="4794635"/>
            <a:ext cx="292267" cy="2143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4A138CE-B5D8-41F9-815B-8C2FC09803A6}"/>
              </a:ext>
            </a:extLst>
          </p:cNvPr>
          <p:cNvSpPr/>
          <p:nvPr/>
        </p:nvSpPr>
        <p:spPr>
          <a:xfrm>
            <a:off x="520668" y="5377744"/>
            <a:ext cx="292267" cy="2143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Designated Work Area 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I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7717"/>
            <a:ext cx="8686800" cy="4702504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OSHA regulated carcinogens, reproductive toxins or chemicals with high level of acute toxicity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OSHA Standard 29 CFR 1910.1450(e)(3) (viii)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800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Formaldehyde, reproductive toxin or any with ‘Fatal’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0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chemical’s SDS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Different manufacturers, different hazard statements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9854D39-6D6E-4CE5-87E9-F19B6F79D3E3}"/>
              </a:ext>
            </a:extLst>
          </p:cNvPr>
          <p:cNvSpPr/>
          <p:nvPr/>
        </p:nvSpPr>
        <p:spPr>
          <a:xfrm>
            <a:off x="505417" y="5559227"/>
            <a:ext cx="707077" cy="353371"/>
          </a:xfrm>
          <a:prstGeom prst="rightArrow">
            <a:avLst/>
          </a:prstGeom>
          <a:solidFill>
            <a:srgbClr val="099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20DAD14-3A0C-4DFB-A998-5E302DA1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62" y="2816028"/>
            <a:ext cx="3109676" cy="20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6AF4CF3-384C-4512-85C2-AD23D7394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5" y="553673"/>
            <a:ext cx="4385437" cy="536522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D65890-88C4-41A5-85A3-F2C90D8A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50" y="553673"/>
            <a:ext cx="4459650" cy="536522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9854D39-6D6E-4CE5-87E9-F19B6F79D3E3}"/>
              </a:ext>
            </a:extLst>
          </p:cNvPr>
          <p:cNvSpPr/>
          <p:nvPr/>
        </p:nvSpPr>
        <p:spPr>
          <a:xfrm flipH="1">
            <a:off x="8072612" y="5545123"/>
            <a:ext cx="928776" cy="373775"/>
          </a:xfrm>
          <a:prstGeom prst="rightArrow">
            <a:avLst/>
          </a:prstGeom>
          <a:solidFill>
            <a:srgbClr val="099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Designated Work Area (Cont’d)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46173"/>
            <a:ext cx="8686800" cy="4644048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safe handling, refer to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2400" b="1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CHP Section 8.6.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b="1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Appendix E- </a:t>
            </a:r>
            <a:r>
              <a:rPr lang="en-US" sz="2400" b="1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ODHL Hazardous Chemical SOPs-</a:t>
            </a: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lang="en-US" sz="2400" b="1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Toxins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Appendix E- </a:t>
            </a:r>
            <a:r>
              <a:rPr lang="en-US" sz="2400" b="1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ODHL Hazardous Chemical SOPs-</a:t>
            </a: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lang="en-US" sz="2400" b="1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Toxic or Highly Toxic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A21EA1-06AC-46F2-972F-87926E3344E8}"/>
              </a:ext>
            </a:extLst>
          </p:cNvPr>
          <p:cNvSpPr/>
          <p:nvPr/>
        </p:nvSpPr>
        <p:spPr>
          <a:xfrm>
            <a:off x="343577" y="2103928"/>
            <a:ext cx="707077" cy="353371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549B1B6-CD58-4672-A084-3988798C42A4}"/>
              </a:ext>
            </a:extLst>
          </p:cNvPr>
          <p:cNvSpPr/>
          <p:nvPr/>
        </p:nvSpPr>
        <p:spPr>
          <a:xfrm>
            <a:off x="343576" y="3007555"/>
            <a:ext cx="707077" cy="353371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2E249C4-71FF-4B51-A672-734DC0C3E9F5}"/>
              </a:ext>
            </a:extLst>
          </p:cNvPr>
          <p:cNvSpPr/>
          <p:nvPr/>
        </p:nvSpPr>
        <p:spPr>
          <a:xfrm>
            <a:off x="343575" y="4335981"/>
            <a:ext cx="707077" cy="353371"/>
          </a:xfrm>
          <a:prstGeom prst="rightArrow">
            <a:avLst/>
          </a:prstGeom>
          <a:solidFill>
            <a:srgbClr val="099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16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og&#10;&#10;Description automatically generated">
            <a:extLst>
              <a:ext uri="{FF2B5EF4-FFF2-40B4-BE49-F238E27FC236}">
                <a16:creationId xmlns:a16="http://schemas.microsoft.com/office/drawing/2014/main" id="{E39E3712-BFFD-49B2-B3AD-21DE1A645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1" y="714375"/>
            <a:ext cx="4524375" cy="2714625"/>
          </a:xfrm>
          <a:prstGeom prst="rect">
            <a:avLst/>
          </a:prstGeom>
        </p:spPr>
      </p:pic>
      <p:pic>
        <p:nvPicPr>
          <p:cNvPr id="7" name="Picture 6" descr="A picture containing person, boy, child, little&#10;&#10;Description automatically generated">
            <a:extLst>
              <a:ext uri="{FF2B5EF4-FFF2-40B4-BE49-F238E27FC236}">
                <a16:creationId xmlns:a16="http://schemas.microsoft.com/office/drawing/2014/main" id="{FB0BC6BA-59BA-490D-8CFE-430DD8ED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3979"/>
            <a:ext cx="4426742" cy="22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4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Chemical Inventory?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1607"/>
            <a:ext cx="8373758" cy="4801626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 to the safety of employees, first responders &amp; visitors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	</a:t>
            </a: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Bonus Question 1: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What do you think the inventory is use for?</a:t>
            </a:r>
            <a:endParaRPr lang="en-US" sz="1000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Obtain SDSs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Anticipate hazard control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Spill responses/ Cleanup requirements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Ordering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402073" y="1187717"/>
            <a:ext cx="8388243" cy="46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Purchasing the smallest amount required for work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Disposal $$$/Hazards        Not cheaper to purchase in bulk</a:t>
            </a: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Ensuring proper storage available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capability to cleanup if the amount ordered is spilled; e.g. amount of absorbent &amp; PPE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mercury thermometer/hydrometer/mercury containing equipment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6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-Contact </a:t>
            </a:r>
            <a:r>
              <a:rPr lang="en-US" sz="2600" u="sng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QA/LSO</a:t>
            </a:r>
            <a:r>
              <a:rPr lang="en-US" sz="26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need a thermometer/hydrometer</a:t>
            </a:r>
            <a:endParaRPr lang="en-US" sz="2600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3C5F450-4402-4B87-8880-515D1408A731}"/>
              </a:ext>
            </a:extLst>
          </p:cNvPr>
          <p:cNvSpPr/>
          <p:nvPr/>
        </p:nvSpPr>
        <p:spPr>
          <a:xfrm>
            <a:off x="172283" y="1593288"/>
            <a:ext cx="8616598" cy="714278"/>
          </a:xfrm>
          <a:prstGeom prst="cloud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ACA80E-AF4B-4B33-B616-76F8A6FF393D}"/>
              </a:ext>
            </a:extLst>
          </p:cNvPr>
          <p:cNvSpPr/>
          <p:nvPr/>
        </p:nvSpPr>
        <p:spPr>
          <a:xfrm>
            <a:off x="3724597" y="2307566"/>
            <a:ext cx="250166" cy="152400"/>
          </a:xfrm>
          <a:prstGeom prst="ellipse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8F4C11-9E0B-4461-B022-EE2E8E44C33E}"/>
              </a:ext>
            </a:extLst>
          </p:cNvPr>
          <p:cNvSpPr/>
          <p:nvPr/>
        </p:nvSpPr>
        <p:spPr>
          <a:xfrm>
            <a:off x="3489979" y="2403894"/>
            <a:ext cx="146649" cy="112144"/>
          </a:xfrm>
          <a:prstGeom prst="ellipse">
            <a:avLst/>
          </a:prstGeom>
          <a:solidFill>
            <a:schemeClr val="bg1"/>
          </a:solidFill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DB59B59-30E5-40E8-8E46-C08A6F3AAE14}"/>
              </a:ext>
            </a:extLst>
          </p:cNvPr>
          <p:cNvSpPr/>
          <p:nvPr/>
        </p:nvSpPr>
        <p:spPr>
          <a:xfrm>
            <a:off x="3736959" y="1716527"/>
            <a:ext cx="267419" cy="370936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happened at OSU?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19177" y="1112809"/>
            <a:ext cx="8540151" cy="47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Destroyed lab after April 8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2005 explosion &amp; fire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Took firefighters &gt;1 hour to extinguish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recalled, “I was loading solvent bottles to the top shelf of a flammable cabinet...I put the 12th bottle up, the </a:t>
            </a:r>
            <a:r>
              <a:rPr lang="en-US" sz="2400" i="1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shelf collapsed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…large amounts of hexane spilled on the floor &amp; my jeans were soaked…”</a:t>
            </a:r>
          </a:p>
        </p:txBody>
      </p:sp>
      <p:pic>
        <p:nvPicPr>
          <p:cNvPr id="9" name="Picture 8" descr="A close up of a factory&#10;&#10;Description generated with high confidence">
            <a:extLst>
              <a:ext uri="{FF2B5EF4-FFF2-40B4-BE49-F238E27FC236}">
                <a16:creationId xmlns:a16="http://schemas.microsoft.com/office/drawing/2014/main" id="{F6034BCE-4F52-446C-87C0-2090D45FD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9" y="1675159"/>
            <a:ext cx="2932981" cy="16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happened at OSU?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01924" y="1119655"/>
            <a:ext cx="8540151" cy="47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2400" i="1" u="sng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has happened before &amp; it's not something where you get too alarmed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…more concerned about breathing the vapors &amp; a small cut on my arm…within 5 minutes, the explosion occurred.”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Luckily, all 11 students evacuated because of the fumes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Lesson Learned:</a:t>
            </a:r>
          </a:p>
          <a:p>
            <a:pPr algn="l"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overload the shelves (weight limit?)</a:t>
            </a:r>
          </a:p>
          <a:p>
            <a:pPr algn="l"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Investigation- the cabinet was properly vented but located close to a freezer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Vapor + Spark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5F3023F-74EB-4627-93BB-5E9C3C8D2669}"/>
              </a:ext>
            </a:extLst>
          </p:cNvPr>
          <p:cNvSpPr/>
          <p:nvPr/>
        </p:nvSpPr>
        <p:spPr>
          <a:xfrm>
            <a:off x="402073" y="5581650"/>
            <a:ext cx="864752" cy="333375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01924" y="574158"/>
            <a:ext cx="8540151" cy="529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Lesson Learned (Cont’d):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Safety Culture Issues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95% grad students interviewed said they won’t report a   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safety hazard due to fear of reprisals</a:t>
            </a:r>
          </a:p>
          <a:p>
            <a:pPr algn="l"/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i="1" u="sng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happened before &amp; it's not something where you get        </a:t>
            </a:r>
            <a:endParaRPr lang="en-US" sz="2400" u="sng" dirty="0">
              <a:solidFill>
                <a:srgbClr val="099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u="sng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alarmed</a:t>
            </a: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Hexane shower should never be a norm!</a:t>
            </a:r>
          </a:p>
          <a:p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training on chemical SDS, handling, spill responses…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18095F8-ACB4-4D78-A97B-67F4287E17B3}"/>
              </a:ext>
            </a:extLst>
          </p:cNvPr>
          <p:cNvSpPr/>
          <p:nvPr/>
        </p:nvSpPr>
        <p:spPr>
          <a:xfrm>
            <a:off x="1466849" y="4842808"/>
            <a:ext cx="6210300" cy="9435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Hexane SDS on next page</a:t>
            </a:r>
          </a:p>
        </p:txBody>
      </p:sp>
    </p:spTree>
    <p:extLst>
      <p:ext uri="{BB962C8B-B14F-4D97-AF65-F5344CB8AC3E}">
        <p14:creationId xmlns:p14="http://schemas.microsoft.com/office/powerpoint/2010/main" val="28975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7925AF-4C63-48BF-AFBC-AF005BB2E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2" y="567317"/>
            <a:ext cx="7927596" cy="53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856"/>
      </p:ext>
    </p:extLst>
  </p:cSld>
  <p:clrMapOvr>
    <a:masterClrMapping/>
  </p:clrMapOvr>
</p:sld>
</file>

<file path=ppt/theme/theme1.xml><?xml version="1.0" encoding="utf-8"?>
<a:theme xmlns:a="http://schemas.openxmlformats.org/drawingml/2006/main" name="2004-ODH PPT Template 2017b">
  <a:themeElements>
    <a:clrScheme name="Custom 5">
      <a:dk1>
        <a:sysClr val="windowText" lastClr="000000"/>
      </a:dk1>
      <a:lt1>
        <a:sysClr val="window" lastClr="FFFFFF"/>
      </a:lt1>
      <a:dk2>
        <a:srgbClr val="3C1017"/>
      </a:dk2>
      <a:lt2>
        <a:srgbClr val="EEECE1"/>
      </a:lt2>
      <a:accent1>
        <a:srgbClr val="CD0920"/>
      </a:accent1>
      <a:accent2>
        <a:srgbClr val="C0504D"/>
      </a:accent2>
      <a:accent3>
        <a:srgbClr val="AB0E25"/>
      </a:accent3>
      <a:accent4>
        <a:srgbClr val="470F17"/>
      </a:accent4>
      <a:accent5>
        <a:srgbClr val="212424"/>
      </a:accent5>
      <a:accent6>
        <a:srgbClr val="141313"/>
      </a:accent6>
      <a:hlink>
        <a:srgbClr val="3C1017"/>
      </a:hlink>
      <a:folHlink>
        <a:srgbClr val="004C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ODH+PPT+powerpoint+template+2020</Template>
  <TotalTime>7199</TotalTime>
  <Words>1660</Words>
  <Application>Microsoft Office PowerPoint</Application>
  <PresentationFormat>On-screen Show (4:3)</PresentationFormat>
  <Paragraphs>298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2004-ODH PPT Template 2017b</vt:lpstr>
      <vt:lpstr>Chemical Inventory &amp; Ordering</vt:lpstr>
      <vt:lpstr>Why Chemical Inventory?</vt:lpstr>
      <vt:lpstr>Why Chemical Inventory? (Cont’d)</vt:lpstr>
      <vt:lpstr>Why Chemical Inventory?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Labeling/SDSs/SOPs CHP Appendix E, L &amp; M</vt:lpstr>
      <vt:lpstr>Why?</vt:lpstr>
      <vt:lpstr>Need More?</vt:lpstr>
      <vt:lpstr>Chemical labeling</vt:lpstr>
      <vt:lpstr>PowerPoint Presentation</vt:lpstr>
      <vt:lpstr>Chemical labeling (Cont’d)</vt:lpstr>
      <vt:lpstr>Safety Data Sheets</vt:lpstr>
      <vt:lpstr>How to read your SDSs? (Appendix M)</vt:lpstr>
      <vt:lpstr>Spotcheck Neonatal GALT Microplate Reagent Kit </vt:lpstr>
      <vt:lpstr> What does             mean?</vt:lpstr>
      <vt:lpstr> Ethyl Alcohol 200 Proof  (Acros 61509-0010)</vt:lpstr>
      <vt:lpstr>Hazardous Chemical List and SOPs</vt:lpstr>
      <vt:lpstr>Hazardous Chemical List and SOPs (Cont’d)</vt:lpstr>
      <vt:lpstr>Hazardous Chemical SOPs (Appendix E)</vt:lpstr>
      <vt:lpstr>Information Includes:</vt:lpstr>
      <vt:lpstr>Information Includes: (Cont’d)</vt:lpstr>
      <vt:lpstr>Exposure Response/First Aid Measures (Cont’d)</vt:lpstr>
      <vt:lpstr>Designated Work Area (Appendix I)</vt:lpstr>
      <vt:lpstr>PowerPoint Presentation</vt:lpstr>
      <vt:lpstr>Designated Work Area (Cont’d)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Protection Program</dc:title>
  <dc:creator>Lai Ming Woo</dc:creator>
  <cp:lastModifiedBy>Woo, Laiming</cp:lastModifiedBy>
  <cp:revision>490</cp:revision>
  <dcterms:created xsi:type="dcterms:W3CDTF">2017-06-22T19:39:28Z</dcterms:created>
  <dcterms:modified xsi:type="dcterms:W3CDTF">2020-12-01T19:37:59Z</dcterms:modified>
</cp:coreProperties>
</file>