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9" r:id="rId1"/>
  </p:sldMasterIdLst>
  <p:notesMasterIdLst>
    <p:notesMasterId r:id="rId32"/>
  </p:notesMasterIdLst>
  <p:sldIdLst>
    <p:sldId id="256" r:id="rId2"/>
    <p:sldId id="263" r:id="rId3"/>
    <p:sldId id="265" r:id="rId4"/>
    <p:sldId id="266" r:id="rId5"/>
    <p:sldId id="271" r:id="rId6"/>
    <p:sldId id="311" r:id="rId7"/>
    <p:sldId id="278" r:id="rId8"/>
    <p:sldId id="280" r:id="rId9"/>
    <p:sldId id="274" r:id="rId10"/>
    <p:sldId id="275" r:id="rId11"/>
    <p:sldId id="291" r:id="rId12"/>
    <p:sldId id="306" r:id="rId13"/>
    <p:sldId id="305" r:id="rId14"/>
    <p:sldId id="313" r:id="rId15"/>
    <p:sldId id="303" r:id="rId16"/>
    <p:sldId id="307" r:id="rId17"/>
    <p:sldId id="308" r:id="rId18"/>
    <p:sldId id="304" r:id="rId19"/>
    <p:sldId id="299" r:id="rId20"/>
    <p:sldId id="329" r:id="rId21"/>
    <p:sldId id="292" r:id="rId22"/>
    <p:sldId id="309" r:id="rId23"/>
    <p:sldId id="310" r:id="rId24"/>
    <p:sldId id="296" r:id="rId25"/>
    <p:sldId id="312" r:id="rId26"/>
    <p:sldId id="297" r:id="rId27"/>
    <p:sldId id="298" r:id="rId28"/>
    <p:sldId id="279" r:id="rId29"/>
    <p:sldId id="301" r:id="rId30"/>
    <p:sldId id="289" r:id="rId31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996FF"/>
    <a:srgbClr val="00FF00"/>
    <a:srgbClr val="1A2EEE"/>
    <a:srgbClr val="FF6600"/>
    <a:srgbClr val="1125E5"/>
    <a:srgbClr val="663300"/>
    <a:srgbClr val="0E20C8"/>
    <a:srgbClr val="0F21CF"/>
    <a:srgbClr val="0755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76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446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4DA28A-890C-42EA-B1E3-A1785428D214}" type="datetimeFigureOut">
              <a:rPr lang="en-US" smtClean="0"/>
              <a:t>5/28/2021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C4EB7B-30BF-4B33-A8D0-292765D50AE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0555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1600200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4290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81000" y="6248400"/>
            <a:ext cx="4800600" cy="473075"/>
          </a:xfrm>
          <a:prstGeom prst="rect">
            <a:avLst/>
          </a:prstGeom>
        </p:spPr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 dirty="0">
                <a:solidFill>
                  <a:srgbClr val="F2F2F2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8009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Picture with Caption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304800"/>
            <a:ext cx="9144000" cy="62484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993218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143000"/>
            <a:ext cx="5686425" cy="62547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 rot="16200000">
            <a:off x="3200400" y="-228600"/>
            <a:ext cx="3200400" cy="8382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81000" y="6248400"/>
            <a:ext cx="5334000" cy="473075"/>
          </a:xfrm>
          <a:prstGeom prst="rect">
            <a:avLst/>
          </a:prstGeom>
        </p:spPr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 dirty="0">
                <a:solidFill>
                  <a:srgbClr val="F2F2F2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03190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 rot="16200000">
            <a:off x="4371359" y="-2618759"/>
            <a:ext cx="1447800" cy="805691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 rot="16200000">
            <a:off x="2838449" y="552448"/>
            <a:ext cx="3657602" cy="6972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81000" y="6248400"/>
            <a:ext cx="5486400" cy="473075"/>
          </a:xfrm>
          <a:prstGeom prst="rect">
            <a:avLst/>
          </a:prstGeom>
        </p:spPr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 dirty="0">
                <a:solidFill>
                  <a:srgbClr val="F2F2F2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44427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485900" y="121285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endParaRPr lang="en-US">
              <a:solidFill>
                <a:srgbClr val="000000"/>
              </a:solidFill>
              <a:latin typeface="Calibri" pitchFamily="34" charset="0"/>
              <a:ea typeface="+mn-ea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485900" y="121285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endParaRPr lang="en-US">
              <a:solidFill>
                <a:srgbClr val="000000"/>
              </a:solidFill>
              <a:latin typeface="Calibri" pitchFamily="34" charset="0"/>
              <a:ea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2074" y="696499"/>
            <a:ext cx="8616598" cy="6263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074" y="1582182"/>
            <a:ext cx="8137219" cy="1321024"/>
          </a:xfrm>
        </p:spPr>
        <p:txBody>
          <a:bodyPr/>
          <a:lstStyle>
            <a:lvl1pPr>
              <a:buClr>
                <a:schemeClr val="tx2">
                  <a:lumMod val="60000"/>
                  <a:lumOff val="40000"/>
                </a:schemeClr>
              </a:buClr>
              <a:defRPr>
                <a:solidFill>
                  <a:srgbClr val="000000"/>
                </a:solidFill>
              </a:defRPr>
            </a:lvl1pPr>
            <a:lvl2pPr>
              <a:buClr>
                <a:schemeClr val="tx2">
                  <a:lumMod val="60000"/>
                  <a:lumOff val="40000"/>
                </a:schemeClr>
              </a:buClr>
              <a:defRPr>
                <a:solidFill>
                  <a:srgbClr val="000000"/>
                </a:solidFill>
              </a:defRPr>
            </a:lvl2pPr>
            <a:lvl3pPr>
              <a:buClr>
                <a:schemeClr val="tx2">
                  <a:lumMod val="60000"/>
                  <a:lumOff val="40000"/>
                </a:schemeClr>
              </a:buClr>
              <a:defRPr>
                <a:solidFill>
                  <a:srgbClr val="000000"/>
                </a:solidFill>
              </a:defRPr>
            </a:lvl3pPr>
            <a:lvl4pPr>
              <a:buClr>
                <a:schemeClr val="tx2">
                  <a:lumMod val="60000"/>
                  <a:lumOff val="40000"/>
                </a:schemeClr>
              </a:buClr>
              <a:defRPr>
                <a:solidFill>
                  <a:srgbClr val="000000"/>
                </a:solidFill>
              </a:defRPr>
            </a:lvl4pPr>
            <a:lvl5pPr>
              <a:buClr>
                <a:schemeClr val="tx2">
                  <a:lumMod val="60000"/>
                  <a:lumOff val="40000"/>
                </a:schemeClr>
              </a:buCl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81000" y="6248400"/>
            <a:ext cx="4953000" cy="473075"/>
          </a:xfrm>
          <a:prstGeom prst="rect">
            <a:avLst/>
          </a:prstGeom>
        </p:spPr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 dirty="0">
                <a:solidFill>
                  <a:srgbClr val="F2F2F2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485900" y="121285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14231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16764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3505200"/>
            <a:ext cx="7772400" cy="53340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81000" y="6248400"/>
            <a:ext cx="5257800" cy="473075"/>
          </a:xfrm>
          <a:prstGeom prst="rect">
            <a:avLst/>
          </a:prstGeom>
        </p:spPr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 dirty="0">
                <a:solidFill>
                  <a:srgbClr val="F2F2F2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58672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685800"/>
            <a:ext cx="8610600" cy="62547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81000" y="6248400"/>
            <a:ext cx="4572000" cy="473075"/>
          </a:xfrm>
          <a:prstGeom prst="rect">
            <a:avLst/>
          </a:prstGeom>
        </p:spPr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 dirty="0">
                <a:solidFill>
                  <a:srgbClr val="F2F2F2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14836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838200"/>
            <a:ext cx="8686800" cy="62547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6925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7687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81000" y="6248400"/>
            <a:ext cx="5334000" cy="473075"/>
          </a:xfrm>
          <a:prstGeom prst="rect">
            <a:avLst/>
          </a:prstGeom>
        </p:spPr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 dirty="0">
                <a:solidFill>
                  <a:srgbClr val="F2F2F2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44594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2133600"/>
            <a:ext cx="4522788" cy="138747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81000" y="6248400"/>
            <a:ext cx="5562600" cy="473075"/>
          </a:xfrm>
          <a:prstGeom prst="rect">
            <a:avLst/>
          </a:prstGeom>
        </p:spPr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 dirty="0">
                <a:solidFill>
                  <a:srgbClr val="F2F2F2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76128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81000" y="6248400"/>
            <a:ext cx="5334000" cy="473075"/>
          </a:xfrm>
          <a:prstGeom prst="rect">
            <a:avLst/>
          </a:prstGeom>
        </p:spPr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 dirty="0">
                <a:solidFill>
                  <a:srgbClr val="F2F2F2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02060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838200"/>
            <a:ext cx="3657600" cy="533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0" y="990600"/>
            <a:ext cx="5111750" cy="50593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00201"/>
            <a:ext cx="3008313" cy="40386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81000" y="6248400"/>
            <a:ext cx="5867400" cy="473075"/>
          </a:xfrm>
          <a:prstGeom prst="rect">
            <a:avLst/>
          </a:prstGeom>
        </p:spPr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 dirty="0">
                <a:solidFill>
                  <a:srgbClr val="F2F2F2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55952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81000" y="6248400"/>
            <a:ext cx="5334000" cy="473075"/>
          </a:xfrm>
          <a:prstGeom prst="rect">
            <a:avLst/>
          </a:prstGeom>
        </p:spPr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 dirty="0">
                <a:solidFill>
                  <a:srgbClr val="F2F2F2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35187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3810000" y="2630488"/>
            <a:ext cx="5208588" cy="62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Title of Presentation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191000" y="3586163"/>
            <a:ext cx="4495800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Secondary information</a:t>
            </a:r>
          </a:p>
        </p:txBody>
      </p:sp>
    </p:spTree>
    <p:extLst>
      <p:ext uri="{BB962C8B-B14F-4D97-AF65-F5344CB8AC3E}">
        <p14:creationId xmlns:p14="http://schemas.microsoft.com/office/powerpoint/2010/main" val="503578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</p:sldLayoutIdLst>
  <p:hf sldNum="0" hdr="0" ftr="0" dt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b="1" kern="1200">
          <a:solidFill>
            <a:srgbClr val="800000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800000"/>
          </a:solidFill>
          <a:latin typeface="Calibri" pitchFamily="34" charset="0"/>
          <a:ea typeface="ＭＳ Ｐゴシック" charset="0"/>
          <a:cs typeface="ＭＳ Ｐゴシック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800000"/>
          </a:solidFill>
          <a:latin typeface="Calibri" pitchFamily="34" charset="0"/>
          <a:ea typeface="ＭＳ Ｐゴシック" charset="0"/>
          <a:cs typeface="ＭＳ Ｐゴシック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800000"/>
          </a:solidFill>
          <a:latin typeface="Calibri" pitchFamily="34" charset="0"/>
          <a:ea typeface="ＭＳ Ｐゴシック" charset="0"/>
          <a:cs typeface="ＭＳ Ｐゴシック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800000"/>
          </a:solidFill>
          <a:latin typeface="Calibri" pitchFamily="34" charset="0"/>
          <a:ea typeface="ＭＳ Ｐゴシック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800000"/>
          </a:solidFill>
          <a:latin typeface="Calibri" pitchFamily="34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800000"/>
          </a:solidFill>
          <a:latin typeface="Calibri" pitchFamily="34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800000"/>
          </a:solidFill>
          <a:latin typeface="Calibri" pitchFamily="34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800000"/>
          </a:solidFill>
          <a:latin typeface="Calibri" pitchFamily="34" charset="0"/>
        </a:defRPr>
      </a:lvl9pPr>
    </p:titleStyle>
    <p:bodyStyle>
      <a:lvl1pPr marL="342900" indent="-342900" algn="ctr" defTabSz="457200" rtl="0" eaLnBrk="1" fontAlgn="base" hangingPunct="1">
        <a:spcBef>
          <a:spcPct val="20000"/>
        </a:spcBef>
        <a:spcAft>
          <a:spcPct val="0"/>
        </a:spcAft>
        <a:buFont typeface="Arial" charset="0"/>
        <a:defRPr sz="3200" kern="1200">
          <a:solidFill>
            <a:srgbClr val="595959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s://www.youtube.com/watch?v=8jY_sKyPT9k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3874149"/>
            <a:ext cx="9144000" cy="1114263"/>
          </a:xfrm>
        </p:spPr>
        <p:txBody>
          <a:bodyPr/>
          <a:lstStyle/>
          <a:p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Chemical Spill Response Guidelines</a:t>
            </a:r>
            <a:b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800" b="0" u="sng" dirty="0">
                <a:solidFill>
                  <a:srgbClr val="1125E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CHP Appendix F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6693973" y="5188692"/>
            <a:ext cx="2348427" cy="579930"/>
          </a:xfrm>
        </p:spPr>
        <p:txBody>
          <a:bodyPr/>
          <a:lstStyle/>
          <a:p>
            <a:pPr algn="r"/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By Lai Ming Woo</a:t>
            </a:r>
          </a:p>
        </p:txBody>
      </p:sp>
      <p:pic>
        <p:nvPicPr>
          <p:cNvPr id="6" name="Picture 5" descr="A picture containing bottle, indoor, wall&#10;&#10;Description generated with very high confidence">
            <a:extLst>
              <a:ext uri="{FF2B5EF4-FFF2-40B4-BE49-F238E27FC236}">
                <a16:creationId xmlns:a16="http://schemas.microsoft.com/office/drawing/2014/main" id="{3AAAA1D3-C2ED-4C2C-82E8-8F47B48066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326" y="1134462"/>
            <a:ext cx="2811860" cy="2337571"/>
          </a:xfrm>
          <a:prstGeom prst="rect">
            <a:avLst/>
          </a:prstGeom>
        </p:spPr>
      </p:pic>
      <p:pic>
        <p:nvPicPr>
          <p:cNvPr id="8" name="Picture 7" descr="A picture containing toiletry&#10;&#10;Description generated with very high confidence">
            <a:extLst>
              <a:ext uri="{FF2B5EF4-FFF2-40B4-BE49-F238E27FC236}">
                <a16:creationId xmlns:a16="http://schemas.microsoft.com/office/drawing/2014/main" id="{2A3C89AE-D284-4A23-8F2D-688CF0431C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3999" y="1536377"/>
            <a:ext cx="2229161" cy="1533739"/>
          </a:xfrm>
          <a:prstGeom prst="rect">
            <a:avLst/>
          </a:prstGeom>
        </p:spPr>
      </p:pic>
      <p:pic>
        <p:nvPicPr>
          <p:cNvPr id="10" name="Picture 9" descr="A picture containing wall, indoor, floor, yellow&#10;&#10;Description generated with very high confidence">
            <a:extLst>
              <a:ext uri="{FF2B5EF4-FFF2-40B4-BE49-F238E27FC236}">
                <a16:creationId xmlns:a16="http://schemas.microsoft.com/office/drawing/2014/main" id="{51DBC7BF-2BCA-4805-BFA0-A98F545031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3973" y="1134462"/>
            <a:ext cx="1753178" cy="2337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8584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2074" y="658881"/>
            <a:ext cx="8616598" cy="626300"/>
          </a:xfrm>
        </p:spPr>
        <p:txBody>
          <a:bodyPr/>
          <a:lstStyle/>
          <a:p>
            <a:pPr algn="l"/>
            <a:r>
              <a:rPr lang="en-US" sz="2800" dirty="0">
                <a:ln w="6350">
                  <a:noFill/>
                </a:ln>
                <a:solidFill>
                  <a:srgbClr val="C0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Ultimate Acid Eater Safety Spill Kit </a:t>
            </a:r>
            <a:r>
              <a:rPr lang="en-US" sz="2800" dirty="0">
                <a:ln w="6350">
                  <a:noFill/>
                </a:ln>
                <a:solidFill>
                  <a:srgbClr val="099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2L</a:t>
            </a:r>
            <a:endParaRPr lang="en-US" sz="2800" dirty="0">
              <a:ln w="6350">
                <a:noFill/>
              </a:ln>
              <a:solidFill>
                <a:srgbClr val="C00000"/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074" y="1285181"/>
            <a:ext cx="8319304" cy="4600788"/>
          </a:xfrm>
        </p:spPr>
        <p:txBody>
          <a:bodyPr/>
          <a:lstStyle/>
          <a:p>
            <a:pPr marL="480060" lvl="0" algn="l" defTabSz="914400" fontAlgn="auto">
              <a:spcAft>
                <a:spcPts val="0"/>
              </a:spcAft>
              <a:buClr>
                <a:srgbClr val="C00000"/>
              </a:buClr>
              <a:buSzPct val="65000"/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Two 1-gal. Neutralizer</a:t>
            </a:r>
          </a:p>
          <a:p>
            <a:pPr marL="480060" lvl="0" algn="l" defTabSz="914400" fontAlgn="auto">
              <a:spcAft>
                <a:spcPts val="0"/>
              </a:spcAft>
              <a:buClr>
                <a:srgbClr val="C00000"/>
              </a:buClr>
              <a:buSzPct val="65000"/>
              <a:buFont typeface="Wingdings" panose="05000000000000000000" pitchFamily="2" charset="2"/>
              <a:buChar char="Ø"/>
            </a:pPr>
            <a:endParaRPr lang="en-US" sz="24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80060" algn="l" defTabSz="914400" fontAlgn="auto">
              <a:spcAft>
                <a:spcPts val="0"/>
              </a:spcAft>
              <a:buClr>
                <a:srgbClr val="C00000"/>
              </a:buClr>
              <a:buSzPct val="65000"/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User Directions</a:t>
            </a:r>
          </a:p>
          <a:p>
            <a:pPr marL="480060" lvl="0" algn="l" defTabSz="914400" fontAlgn="auto">
              <a:spcAft>
                <a:spcPts val="0"/>
              </a:spcAft>
              <a:buClr>
                <a:srgbClr val="C00000"/>
              </a:buClr>
              <a:buSzPct val="65000"/>
              <a:buFont typeface="Wingdings" panose="05000000000000000000" pitchFamily="2" charset="2"/>
              <a:buChar char="Ø"/>
            </a:pPr>
            <a:endParaRPr lang="en-US" sz="24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80060" lvl="0" algn="l" defTabSz="914400" fontAlgn="auto">
              <a:spcAft>
                <a:spcPts val="0"/>
              </a:spcAft>
              <a:buClr>
                <a:srgbClr val="C00000"/>
              </a:buClr>
              <a:buSzPct val="65000"/>
              <a:buFont typeface="Wingdings" panose="05000000000000000000" pitchFamily="2" charset="2"/>
              <a:buChar char="Ø"/>
            </a:pPr>
            <a:endParaRPr lang="en-US" sz="24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80060" lvl="0" algn="l" defTabSz="914400" fontAlgn="auto">
              <a:spcAft>
                <a:spcPts val="0"/>
              </a:spcAft>
              <a:buClr>
                <a:srgbClr val="C00000"/>
              </a:buClr>
              <a:buSzPct val="65000"/>
              <a:buFont typeface="Wingdings" panose="05000000000000000000" pitchFamily="2" charset="2"/>
              <a:buChar char="Ø"/>
            </a:pPr>
            <a:endParaRPr lang="en-US" sz="18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80060" lvl="0" algn="l" defTabSz="914400" fontAlgn="auto">
              <a:spcAft>
                <a:spcPts val="0"/>
              </a:spcAft>
              <a:buClr>
                <a:srgbClr val="C00000"/>
              </a:buClr>
              <a:buSzPct val="65000"/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Accessories-2 Goggles, 2 Aprons, 4 PVC Gloves, 4 Hazmat Boot Covers &amp; a 20' Barrier Tape</a:t>
            </a:r>
          </a:p>
          <a:p>
            <a:pPr marL="137160" lvl="0" indent="0" algn="l" defTabSz="914400" fontAlgn="auto">
              <a:spcAft>
                <a:spcPts val="0"/>
              </a:spcAft>
              <a:buClr>
                <a:srgbClr val="C00000"/>
              </a:buClr>
              <a:buSzPct val="65000"/>
            </a:pPr>
            <a:endParaRPr lang="en-US" sz="24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80060" lvl="0" algn="l" defTabSz="914400" fontAlgn="auto">
              <a:spcAft>
                <a:spcPts val="0"/>
              </a:spcAft>
              <a:buClr>
                <a:srgbClr val="C00000"/>
              </a:buClr>
              <a:buSzPct val="65000"/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Directions for use is printed on the 5-gallon container label</a:t>
            </a:r>
          </a:p>
          <a:p>
            <a:pPr marL="137160" lvl="0" indent="0" algn="l" defTabSz="914400" fontAlgn="auto">
              <a:spcAft>
                <a:spcPts val="0"/>
              </a:spcAft>
              <a:buClr>
                <a:srgbClr val="C00000"/>
              </a:buClr>
              <a:buSzPct val="65000"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			    </a:t>
            </a:r>
          </a:p>
        </p:txBody>
      </p:sp>
      <p:pic>
        <p:nvPicPr>
          <p:cNvPr id="5" name="Picture 4" descr="A picture containing indoor, sitting, table&#10;&#10;Description generated with high confidence">
            <a:extLst>
              <a:ext uri="{FF2B5EF4-FFF2-40B4-BE49-F238E27FC236}">
                <a16:creationId xmlns:a16="http://schemas.microsoft.com/office/drawing/2014/main" id="{E2EF95F0-952A-42D2-8FBB-EC9E5ABAC8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998" y="1323447"/>
            <a:ext cx="3047030" cy="226212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511A81B-47F2-4BFD-85C5-BD36C19D6959}"/>
              </a:ext>
            </a:extLst>
          </p:cNvPr>
          <p:cNvSpPr/>
          <p:nvPr/>
        </p:nvSpPr>
        <p:spPr>
          <a:xfrm>
            <a:off x="957972" y="2754577"/>
            <a:ext cx="2904983" cy="83099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i="1" dirty="0">
                <a:solidFill>
                  <a:srgbClr val="00B050"/>
                </a:solidFill>
              </a:rPr>
              <a:t>Check Current Chemical Inventory</a:t>
            </a:r>
          </a:p>
        </p:txBody>
      </p:sp>
    </p:spTree>
    <p:extLst>
      <p:ext uri="{BB962C8B-B14F-4D97-AF65-F5344CB8AC3E}">
        <p14:creationId xmlns:p14="http://schemas.microsoft.com/office/powerpoint/2010/main" val="3181285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A9E26D27-4B49-44E8-927E-843A767919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074" y="561417"/>
            <a:ext cx="8616598" cy="626300"/>
          </a:xfrm>
        </p:spPr>
        <p:txBody>
          <a:bodyPr/>
          <a:lstStyle/>
          <a:p>
            <a:pPr algn="l"/>
            <a:r>
              <a:rPr lang="en-US" sz="2800" dirty="0">
                <a:ln w="6350">
                  <a:noFill/>
                </a:ln>
                <a:solidFill>
                  <a:srgbClr val="C0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General Guidelines</a:t>
            </a:r>
            <a:endParaRPr lang="en-US" sz="28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82413DF-3F62-45B6-868B-44163F00AC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701" y="1191574"/>
            <a:ext cx="8616598" cy="4474852"/>
          </a:xfrm>
        </p:spPr>
        <p:txBody>
          <a:bodyPr/>
          <a:lstStyle/>
          <a:p>
            <a:pPr marL="548640" lvl="0" indent="-411480" algn="l" defTabSz="914400" fontAlgn="auto">
              <a:spcAft>
                <a:spcPts val="0"/>
              </a:spcAft>
              <a:buClr>
                <a:srgbClr val="C00000"/>
              </a:buClr>
              <a:buSzPct val="65000"/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Immediately shake </a:t>
            </a:r>
            <a:r>
              <a:rPr lang="en-US" sz="2400" b="1" dirty="0">
                <a:solidFill>
                  <a:srgbClr val="00B05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Spill-X-FP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on 37% Formaldehyde &amp; Formalin to suppress vapor</a:t>
            </a:r>
          </a:p>
          <a:p>
            <a:pPr marL="548640" lvl="0" indent="-411480" algn="l" defTabSz="914400" fontAlgn="auto">
              <a:spcAft>
                <a:spcPts val="0"/>
              </a:spcAft>
              <a:buClr>
                <a:srgbClr val="C00000"/>
              </a:buClr>
              <a:buSzPct val="65000"/>
              <a:buFont typeface="Wingdings" panose="05000000000000000000" pitchFamily="2" charset="2"/>
              <a:buChar char="Ø"/>
            </a:pPr>
            <a:endParaRPr lang="en-US" sz="10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37160" lvl="0" indent="0" algn="l" defTabSz="914400" fontAlgn="auto">
              <a:spcAft>
                <a:spcPts val="0"/>
              </a:spcAft>
              <a:buClr>
                <a:srgbClr val="C00000"/>
              </a:buClr>
              <a:buSzPct val="65000"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-Room 143</a:t>
            </a:r>
          </a:p>
          <a:p>
            <a:pPr marL="137160" lvl="0" indent="0" algn="l" defTabSz="914400" fontAlgn="auto">
              <a:spcAft>
                <a:spcPts val="0"/>
              </a:spcAft>
              <a:buClr>
                <a:srgbClr val="C00000"/>
              </a:buClr>
              <a:buSzPct val="65000"/>
            </a:pPr>
            <a:endParaRPr lang="en-US" sz="10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37160" lvl="0" indent="0" algn="l" defTabSz="914400" fontAlgn="auto">
              <a:spcAft>
                <a:spcPts val="0"/>
              </a:spcAft>
              <a:buClr>
                <a:srgbClr val="C00000"/>
              </a:buClr>
              <a:buSzPct val="65000"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-Under Enterics laboratory sink</a:t>
            </a:r>
            <a:endParaRPr lang="en-US" sz="2400" dirty="0">
              <a:solidFill>
                <a:srgbClr val="00B05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37160" lvl="0" indent="0" algn="l" defTabSz="914400" fontAlgn="auto">
              <a:spcAft>
                <a:spcPts val="0"/>
              </a:spcAft>
              <a:buClr>
                <a:srgbClr val="C00000"/>
              </a:buClr>
              <a:buSzPct val="65000"/>
            </a:pPr>
            <a:endParaRPr lang="en-US" sz="24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37160" lvl="0" indent="0" algn="l" defTabSz="914400" fontAlgn="auto">
              <a:spcAft>
                <a:spcPts val="0"/>
              </a:spcAft>
              <a:buClr>
                <a:srgbClr val="C00000"/>
              </a:buClr>
              <a:buSzPct val="65000"/>
            </a:pPr>
            <a:endParaRPr lang="en-US" sz="28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37160" lvl="0" indent="0" algn="l" defTabSz="914400" fontAlgn="auto">
              <a:spcAft>
                <a:spcPts val="0"/>
              </a:spcAft>
              <a:buClr>
                <a:srgbClr val="C00000"/>
              </a:buClr>
              <a:buSzPct val="65000"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lang="en-US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 descr="A picture containing indoor&#10;&#10;Description generated with high confidence">
            <a:extLst>
              <a:ext uri="{FF2B5EF4-FFF2-40B4-BE49-F238E27FC236}">
                <a16:creationId xmlns:a16="http://schemas.microsoft.com/office/drawing/2014/main" id="{7C77CE45-20F1-4172-BBAE-A2F8FA0724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2594" y="3429000"/>
            <a:ext cx="3694617" cy="2485267"/>
          </a:xfrm>
          <a:prstGeom prst="rect">
            <a:avLst/>
          </a:prstGeom>
        </p:spPr>
      </p:pic>
      <p:sp>
        <p:nvSpPr>
          <p:cNvPr id="2" name="Arrow: Left 1">
            <a:extLst>
              <a:ext uri="{FF2B5EF4-FFF2-40B4-BE49-F238E27FC236}">
                <a16:creationId xmlns:a16="http://schemas.microsoft.com/office/drawing/2014/main" id="{F1971043-1112-4050-B253-FCF564503A5F}"/>
              </a:ext>
            </a:extLst>
          </p:cNvPr>
          <p:cNvSpPr/>
          <p:nvPr/>
        </p:nvSpPr>
        <p:spPr>
          <a:xfrm>
            <a:off x="5859379" y="4172322"/>
            <a:ext cx="3159293" cy="998621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 dirty="0"/>
              <a:t>Encircle</a:t>
            </a:r>
            <a:r>
              <a:rPr lang="en-US" sz="2400" b="1" dirty="0"/>
              <a:t> then </a:t>
            </a:r>
            <a:r>
              <a:rPr lang="en-US" sz="2400" b="1" i="1" dirty="0"/>
              <a:t>cover </a:t>
            </a:r>
          </a:p>
        </p:txBody>
      </p:sp>
    </p:spTree>
    <p:extLst>
      <p:ext uri="{BB962C8B-B14F-4D97-AF65-F5344CB8AC3E}">
        <p14:creationId xmlns:p14="http://schemas.microsoft.com/office/powerpoint/2010/main" val="17175838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A9E26D27-4B49-44E8-927E-843A767919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074" y="561417"/>
            <a:ext cx="8616598" cy="626300"/>
          </a:xfrm>
        </p:spPr>
        <p:txBody>
          <a:bodyPr/>
          <a:lstStyle/>
          <a:p>
            <a:pPr algn="l"/>
            <a:r>
              <a:rPr lang="en-US" sz="2800" dirty="0">
                <a:ln w="6350">
                  <a:noFill/>
                </a:ln>
                <a:solidFill>
                  <a:srgbClr val="C0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General Guidelines (Cont’d)</a:t>
            </a:r>
            <a:endParaRPr lang="en-US" sz="28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82413DF-3F62-45B6-868B-44163F00AC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701" y="1292189"/>
            <a:ext cx="8342478" cy="4625326"/>
          </a:xfrm>
        </p:spPr>
        <p:txBody>
          <a:bodyPr/>
          <a:lstStyle/>
          <a:p>
            <a:pPr marL="548640" lvl="0" indent="-411480" algn="l" defTabSz="914400" fontAlgn="auto">
              <a:spcAft>
                <a:spcPts val="0"/>
              </a:spcAft>
              <a:buClr>
                <a:srgbClr val="C00000"/>
              </a:buClr>
              <a:buSzPct val="65000"/>
              <a:buFont typeface="Wingdings" panose="05000000000000000000" pitchFamily="2" charset="2"/>
              <a:buChar char="Ø"/>
            </a:pPr>
            <a:r>
              <a:rPr lang="en-US" sz="2400" b="1" u="sng" dirty="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 NOT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absorb:</a:t>
            </a:r>
          </a:p>
          <a:p>
            <a:pPr marL="137160" lvl="0" indent="0" algn="l" defTabSz="914400" fontAlgn="auto">
              <a:spcAft>
                <a:spcPts val="0"/>
              </a:spcAft>
              <a:buClr>
                <a:srgbClr val="C00000"/>
              </a:buClr>
              <a:buSzPct val="65000"/>
            </a:pPr>
            <a:endParaRPr lang="en-US" sz="10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37160" lvl="0" indent="0" algn="l" defTabSz="914400" fontAlgn="auto">
              <a:spcAft>
                <a:spcPts val="0"/>
              </a:spcAft>
              <a:buClr>
                <a:srgbClr val="C00000"/>
              </a:buClr>
              <a:buSzPct val="65000"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Strong oxidizers (Nitric/Sulfuric acid) with saw-dust or 	combustible absorbents</a:t>
            </a:r>
          </a:p>
          <a:p>
            <a:pPr marL="137160" lvl="0" indent="0" algn="l" defTabSz="914400" fontAlgn="auto">
              <a:spcAft>
                <a:spcPts val="0"/>
              </a:spcAft>
              <a:buClr>
                <a:srgbClr val="C00000"/>
              </a:buClr>
              <a:buSzPct val="65000"/>
            </a:pPr>
            <a:endParaRPr lang="en-US" sz="24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37160" lvl="0" indent="0" algn="l" defTabSz="914400" fontAlgn="auto">
              <a:spcAft>
                <a:spcPts val="0"/>
              </a:spcAft>
              <a:buClr>
                <a:srgbClr val="C00000"/>
              </a:buClr>
              <a:buSzPct val="65000"/>
            </a:pPr>
            <a:endParaRPr lang="en-US" sz="24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37160" lvl="0" indent="0" algn="l" defTabSz="914400" fontAlgn="auto">
              <a:spcAft>
                <a:spcPts val="0"/>
              </a:spcAft>
              <a:buClr>
                <a:srgbClr val="C00000"/>
              </a:buClr>
              <a:buSzPct val="65000"/>
            </a:pPr>
            <a:endParaRPr lang="en-US" sz="12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37160" lvl="0" indent="0" algn="l" defTabSz="914400" fontAlgn="auto">
              <a:spcAft>
                <a:spcPts val="0"/>
              </a:spcAft>
              <a:buClr>
                <a:srgbClr val="C00000"/>
              </a:buClr>
              <a:buSzPct val="65000"/>
            </a:pPr>
            <a:endParaRPr lang="en-US" sz="24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37160" lvl="0" indent="0" algn="l" defTabSz="914400" fontAlgn="auto">
              <a:spcAft>
                <a:spcPts val="0"/>
              </a:spcAft>
              <a:buClr>
                <a:srgbClr val="C00000"/>
              </a:buClr>
              <a:buSzPct val="65000"/>
            </a:pPr>
            <a:endParaRPr lang="en-US" sz="24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37160" lvl="0" indent="0" algn="l" defTabSz="914400" fontAlgn="auto">
              <a:spcAft>
                <a:spcPts val="0"/>
              </a:spcAft>
              <a:buClr>
                <a:srgbClr val="C00000"/>
              </a:buClr>
              <a:buSzPct val="65000"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Flammable liquid with paper towels</a:t>
            </a:r>
            <a:endParaRPr lang="en-US" sz="12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37160" lvl="0" indent="0" algn="l" defTabSz="914400" fontAlgn="auto">
              <a:spcAft>
                <a:spcPts val="0"/>
              </a:spcAft>
              <a:buClr>
                <a:srgbClr val="C00000"/>
              </a:buClr>
              <a:buSzPct val="65000"/>
            </a:pPr>
            <a:endParaRPr lang="en-US" sz="12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37160" lvl="0" indent="0" algn="l" defTabSz="914400" fontAlgn="auto">
              <a:spcAft>
                <a:spcPts val="0"/>
              </a:spcAft>
              <a:buClr>
                <a:srgbClr val="C00000"/>
              </a:buClr>
              <a:buSzPct val="65000"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Evaporation rate 	   Vapor concentration around the spill</a:t>
            </a:r>
          </a:p>
          <a:p>
            <a:pPr marL="137160" lvl="0" indent="0" algn="l" defTabSz="914400" fontAlgn="auto">
              <a:spcAft>
                <a:spcPts val="0"/>
              </a:spcAft>
              <a:buClr>
                <a:srgbClr val="C00000"/>
              </a:buClr>
              <a:buSzPct val="65000"/>
            </a:pPr>
            <a:endParaRPr lang="en-US" sz="24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D82B8526-7BA6-4FA6-9C95-C2D1EBE62C1F}"/>
              </a:ext>
            </a:extLst>
          </p:cNvPr>
          <p:cNvSpPr/>
          <p:nvPr/>
        </p:nvSpPr>
        <p:spPr>
          <a:xfrm>
            <a:off x="537821" y="3290854"/>
            <a:ext cx="582734" cy="454081"/>
          </a:xfrm>
          <a:prstGeom prst="rightArrow">
            <a:avLst/>
          </a:prstGeom>
          <a:solidFill>
            <a:srgbClr val="7030A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close up of smoke&#10;&#10;Description generated with high confidence">
            <a:extLst>
              <a:ext uri="{FF2B5EF4-FFF2-40B4-BE49-F238E27FC236}">
                <a16:creationId xmlns:a16="http://schemas.microsoft.com/office/drawing/2014/main" id="{9C09F8AB-BE04-4F90-8A0C-973E5F241A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155" y="2855236"/>
            <a:ext cx="2644560" cy="1325319"/>
          </a:xfrm>
          <a:prstGeom prst="rect">
            <a:avLst/>
          </a:prstGeom>
        </p:spPr>
      </p:pic>
      <p:sp>
        <p:nvSpPr>
          <p:cNvPr id="8" name="Arrow: Up 7">
            <a:extLst>
              <a:ext uri="{FF2B5EF4-FFF2-40B4-BE49-F238E27FC236}">
                <a16:creationId xmlns:a16="http://schemas.microsoft.com/office/drawing/2014/main" id="{53948129-9851-41FF-9F79-8E1BE2447A71}"/>
              </a:ext>
            </a:extLst>
          </p:cNvPr>
          <p:cNvSpPr/>
          <p:nvPr/>
        </p:nvSpPr>
        <p:spPr>
          <a:xfrm>
            <a:off x="2878603" y="5366173"/>
            <a:ext cx="394283" cy="374394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Arrow: Up 13">
            <a:extLst>
              <a:ext uri="{FF2B5EF4-FFF2-40B4-BE49-F238E27FC236}">
                <a16:creationId xmlns:a16="http://schemas.microsoft.com/office/drawing/2014/main" id="{4072D6AA-8D7D-41BC-B892-A6C4FA13777C}"/>
              </a:ext>
            </a:extLst>
          </p:cNvPr>
          <p:cNvSpPr/>
          <p:nvPr/>
        </p:nvSpPr>
        <p:spPr>
          <a:xfrm>
            <a:off x="8316068" y="5366173"/>
            <a:ext cx="394283" cy="374394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5586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A9E26D27-4B49-44E8-927E-843A767919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074" y="561417"/>
            <a:ext cx="8616598" cy="626300"/>
          </a:xfrm>
        </p:spPr>
        <p:txBody>
          <a:bodyPr/>
          <a:lstStyle/>
          <a:p>
            <a:pPr algn="l"/>
            <a:r>
              <a:rPr lang="en-US" sz="2800" dirty="0">
                <a:ln w="6350">
                  <a:noFill/>
                </a:ln>
                <a:solidFill>
                  <a:srgbClr val="C0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General Guidelines (Cont’d)</a:t>
            </a:r>
            <a:endParaRPr lang="en-US" sz="28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82413DF-3F62-45B6-868B-44163F00AC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701" y="1292189"/>
            <a:ext cx="8616598" cy="4474852"/>
          </a:xfrm>
        </p:spPr>
        <p:txBody>
          <a:bodyPr/>
          <a:lstStyle/>
          <a:p>
            <a:pPr marL="548640" lvl="0" indent="-411480" algn="l" defTabSz="914400" fontAlgn="auto">
              <a:spcAft>
                <a:spcPts val="0"/>
              </a:spcAft>
              <a:buClr>
                <a:srgbClr val="C00000"/>
              </a:buClr>
              <a:buSzPct val="65000"/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Unknown Spills</a:t>
            </a:r>
          </a:p>
          <a:p>
            <a:pPr marL="137160" lvl="0" indent="0" algn="l" defTabSz="914400" fontAlgn="auto">
              <a:spcAft>
                <a:spcPts val="0"/>
              </a:spcAft>
              <a:buClr>
                <a:srgbClr val="C00000"/>
              </a:buClr>
              <a:buSzPct val="65000"/>
            </a:pPr>
            <a:endParaRPr lang="en-US" sz="10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37160" lvl="0" indent="0" algn="l" defTabSz="914400" fontAlgn="auto">
              <a:spcAft>
                <a:spcPts val="0"/>
              </a:spcAft>
              <a:buClr>
                <a:srgbClr val="C00000"/>
              </a:buClr>
              <a:buSzPct val="65000"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-</a:t>
            </a:r>
            <a:r>
              <a:rPr lang="en-US" sz="2400" b="1" u="sng" dirty="0">
                <a:solidFill>
                  <a:srgbClr val="0996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Evacuate &amp; Isolate the area </a:t>
            </a:r>
          </a:p>
          <a:p>
            <a:pPr marL="137160" lvl="0" indent="0" algn="l" defTabSz="914400" fontAlgn="auto">
              <a:spcAft>
                <a:spcPts val="0"/>
              </a:spcAft>
              <a:buClr>
                <a:srgbClr val="C00000"/>
              </a:buClr>
              <a:buSzPct val="65000"/>
            </a:pPr>
            <a:endParaRPr lang="en-US" sz="10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37160" lvl="0" indent="0" algn="l" defTabSz="914400" fontAlgn="auto">
              <a:spcAft>
                <a:spcPts val="0"/>
              </a:spcAft>
              <a:buClr>
                <a:srgbClr val="C00000"/>
              </a:buClr>
              <a:buSzPct val="65000"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-Contact </a:t>
            </a:r>
            <a:r>
              <a:rPr lang="en-US" sz="2400" dirty="0">
                <a:solidFill>
                  <a:srgbClr val="00B05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QA/LSO</a:t>
            </a:r>
          </a:p>
          <a:p>
            <a:pPr marL="137160" lvl="0" indent="0" algn="l" defTabSz="914400" fontAlgn="auto">
              <a:spcAft>
                <a:spcPts val="0"/>
              </a:spcAft>
              <a:buClr>
                <a:srgbClr val="C00000"/>
              </a:buClr>
              <a:buSzPct val="65000"/>
            </a:pPr>
            <a:endParaRPr lang="en-US" sz="10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37160" lvl="0" indent="0" algn="l" defTabSz="914400" fontAlgn="auto">
              <a:spcAft>
                <a:spcPts val="0"/>
              </a:spcAft>
              <a:buClr>
                <a:srgbClr val="C00000"/>
              </a:buClr>
              <a:buSzPct val="65000"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-Do not re-enter until notified</a:t>
            </a:r>
          </a:p>
          <a:p>
            <a:pPr marL="137160" lvl="0" indent="0" algn="l" defTabSz="914400" fontAlgn="auto">
              <a:spcAft>
                <a:spcPts val="0"/>
              </a:spcAft>
              <a:buClr>
                <a:srgbClr val="C00000"/>
              </a:buClr>
              <a:buSzPct val="65000"/>
            </a:pPr>
            <a:endParaRPr lang="en-US" sz="48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37160" lvl="0" indent="0" algn="l" defTabSz="914400" fontAlgn="auto">
              <a:spcAft>
                <a:spcPts val="0"/>
              </a:spcAft>
              <a:buClr>
                <a:srgbClr val="C00000"/>
              </a:buClr>
              <a:buSzPct val="65000"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  <a:r>
              <a:rPr lang="en-US" sz="2400" b="1" u="sng" dirty="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QA member/LSO is available        notify Supervisor</a:t>
            </a:r>
          </a:p>
          <a:p>
            <a:pPr marL="137160" lvl="0" indent="0" algn="l" defTabSz="914400" fontAlgn="auto">
              <a:spcAft>
                <a:spcPts val="0"/>
              </a:spcAft>
              <a:buClr>
                <a:srgbClr val="C00000"/>
              </a:buClr>
              <a:buSzPct val="65000"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137160" lvl="0" indent="0" algn="l" defTabSz="914400" fontAlgn="auto">
              <a:spcAft>
                <a:spcPts val="0"/>
              </a:spcAft>
              <a:buClr>
                <a:srgbClr val="C00000"/>
              </a:buClr>
              <a:buSzPct val="65000"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Evacuate &amp; isolate the area until the spill is cleaned</a:t>
            </a:r>
          </a:p>
          <a:p>
            <a:pPr marL="137160" lvl="0" indent="0" algn="l" defTabSz="914400" fontAlgn="auto">
              <a:spcAft>
                <a:spcPts val="0"/>
              </a:spcAft>
              <a:buClr>
                <a:srgbClr val="C00000"/>
              </a:buClr>
              <a:buSzPct val="65000"/>
            </a:pPr>
            <a:endParaRPr lang="en-US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6CC56B8E-4247-4782-87BE-F72D0EB6B8B9}"/>
              </a:ext>
            </a:extLst>
          </p:cNvPr>
          <p:cNvSpPr/>
          <p:nvPr/>
        </p:nvSpPr>
        <p:spPr>
          <a:xfrm>
            <a:off x="5178767" y="4555291"/>
            <a:ext cx="457768" cy="334180"/>
          </a:xfrm>
          <a:prstGeom prst="rightArrow">
            <a:avLst/>
          </a:prstGeom>
          <a:gradFill>
            <a:gsLst>
              <a:gs pos="0">
                <a:srgbClr val="FF0000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9669576-9677-4D5F-A547-3E2176F33B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3329" y="1429077"/>
            <a:ext cx="1458750" cy="99644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EE13D86-32E1-4EFD-AD37-B13C8D739C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8730" y="1485731"/>
            <a:ext cx="1689473" cy="883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8472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B516605F-4F5C-44C3-A157-912BEFB71AB3}"/>
              </a:ext>
            </a:extLst>
          </p:cNvPr>
          <p:cNvSpPr txBox="1">
            <a:spLocks/>
          </p:cNvSpPr>
          <p:nvPr/>
        </p:nvSpPr>
        <p:spPr bwMode="auto">
          <a:xfrm>
            <a:off x="0" y="604007"/>
            <a:ext cx="9144000" cy="477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800000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800000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800000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800000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800000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800000"/>
                </a:solidFill>
                <a:latin typeface="Calibri" pitchFamily="34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800000"/>
                </a:solidFill>
                <a:latin typeface="Calibri" pitchFamily="34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800000"/>
                </a:solidFill>
                <a:latin typeface="Calibri" pitchFamily="34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800000"/>
                </a:solidFill>
                <a:latin typeface="Calibri" pitchFamily="34" charset="0"/>
              </a:defRPr>
            </a:lvl9pPr>
          </a:lstStyle>
          <a:p>
            <a:r>
              <a:rPr lang="en-US" sz="3600" dirty="0">
                <a:ln w="6350">
                  <a:noFill/>
                </a:ln>
                <a:solidFill>
                  <a:srgbClr val="0996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3 Tools for Cleanup</a:t>
            </a:r>
            <a:endParaRPr lang="en-US" sz="36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734F6E-13BE-494B-AB03-D728054187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557" y="1166207"/>
            <a:ext cx="3234944" cy="4089606"/>
          </a:xfrm>
          <a:prstGeom prst="rect">
            <a:avLst/>
          </a:prstGeom>
        </p:spPr>
      </p:pic>
      <p:pic>
        <p:nvPicPr>
          <p:cNvPr id="8" name="Picture 7" descr="A picture containing calendar&#10;&#10;Description automatically generated">
            <a:extLst>
              <a:ext uri="{FF2B5EF4-FFF2-40B4-BE49-F238E27FC236}">
                <a16:creationId xmlns:a16="http://schemas.microsoft.com/office/drawing/2014/main" id="{799B2C47-5E56-40B8-8619-DB4676DDD1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44300" y="2289658"/>
            <a:ext cx="4089607" cy="3067205"/>
          </a:xfrm>
          <a:prstGeom prst="rect">
            <a:avLst/>
          </a:prstGeom>
        </p:spPr>
      </p:pic>
      <p:sp>
        <p:nvSpPr>
          <p:cNvPr id="9" name="Arrow: Right 8">
            <a:extLst>
              <a:ext uri="{FF2B5EF4-FFF2-40B4-BE49-F238E27FC236}">
                <a16:creationId xmlns:a16="http://schemas.microsoft.com/office/drawing/2014/main" id="{728C7746-B1E7-4915-8DAD-89AA563FC538}"/>
              </a:ext>
            </a:extLst>
          </p:cNvPr>
          <p:cNvSpPr/>
          <p:nvPr/>
        </p:nvSpPr>
        <p:spPr>
          <a:xfrm>
            <a:off x="0" y="2227144"/>
            <a:ext cx="2003729" cy="2403712"/>
          </a:xfrm>
          <a:prstGeom prst="rightArrow">
            <a:avLst>
              <a:gd name="adj1" fmla="val 50000"/>
              <a:gd name="adj2" fmla="val 40476"/>
            </a:avLst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#1 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Spill Cleanup Determination Flowchart </a:t>
            </a: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A4F91A95-7034-4BF3-95E3-74C5E0F5299E}"/>
              </a:ext>
            </a:extLst>
          </p:cNvPr>
          <p:cNvSpPr/>
          <p:nvPr/>
        </p:nvSpPr>
        <p:spPr>
          <a:xfrm flipH="1">
            <a:off x="6679096" y="2009154"/>
            <a:ext cx="2464904" cy="2403712"/>
          </a:xfrm>
          <a:prstGeom prst="rightArrow">
            <a:avLst>
              <a:gd name="adj1" fmla="val 50000"/>
              <a:gd name="adj2" fmla="val 40476"/>
            </a:avLst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#2 + 3 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Chemical Inventory + 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Appendix F.2.</a:t>
            </a:r>
          </a:p>
        </p:txBody>
      </p:sp>
    </p:spTree>
    <p:extLst>
      <p:ext uri="{BB962C8B-B14F-4D97-AF65-F5344CB8AC3E}">
        <p14:creationId xmlns:p14="http://schemas.microsoft.com/office/powerpoint/2010/main" val="1316548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32263"/>
            <a:ext cx="9144000" cy="453651"/>
          </a:xfrm>
        </p:spPr>
        <p:txBody>
          <a:bodyPr/>
          <a:lstStyle/>
          <a:p>
            <a:r>
              <a:rPr lang="en-US" sz="2000" u="sng" dirty="0">
                <a:ln w="6350">
                  <a:noFill/>
                </a:ln>
                <a:solidFill>
                  <a:srgbClr val="1A2EEE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Spill Cleanup Determination Flowchart</a:t>
            </a:r>
            <a:endParaRPr lang="en-US" sz="2000" u="sng" dirty="0">
              <a:solidFill>
                <a:srgbClr val="1A2EE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770DD08-5088-48F4-A3C2-5CA4D7586F79}"/>
              </a:ext>
            </a:extLst>
          </p:cNvPr>
          <p:cNvSpPr txBox="1"/>
          <p:nvPr/>
        </p:nvSpPr>
        <p:spPr>
          <a:xfrm>
            <a:off x="445195" y="2400912"/>
            <a:ext cx="5182684" cy="2769989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400" dirty="0"/>
              <a:t>PPE is not available or adequate? </a:t>
            </a:r>
            <a:r>
              <a:rPr lang="en-US" sz="2400" b="1" u="sng" dirty="0">
                <a:solidFill>
                  <a:srgbClr val="0070C0"/>
                </a:solidFill>
              </a:rPr>
              <a:t>OR</a:t>
            </a:r>
          </a:p>
          <a:p>
            <a:pPr marL="342900" indent="-342900">
              <a:buAutoNum type="arabicPeriod"/>
            </a:pPr>
            <a:endParaRPr lang="en-US" sz="1000" b="1" u="sng" dirty="0">
              <a:solidFill>
                <a:srgbClr val="0070C0"/>
              </a:solidFill>
            </a:endParaRPr>
          </a:p>
          <a:p>
            <a:pPr marL="342900" indent="-342900">
              <a:buAutoNum type="arabicPeriod"/>
            </a:pPr>
            <a:r>
              <a:rPr lang="en-US" sz="2400" dirty="0"/>
              <a:t>Spill results in a fire or explosion? </a:t>
            </a:r>
            <a:r>
              <a:rPr lang="en-US" sz="2400" b="1" u="sng" dirty="0">
                <a:solidFill>
                  <a:srgbClr val="0070C0"/>
                </a:solidFill>
              </a:rPr>
              <a:t>OR</a:t>
            </a:r>
          </a:p>
          <a:p>
            <a:pPr marL="342900" indent="-342900">
              <a:buAutoNum type="arabicPeriod"/>
            </a:pPr>
            <a:endParaRPr lang="en-US" sz="1000" b="1" u="sng" dirty="0">
              <a:solidFill>
                <a:srgbClr val="0070C0"/>
              </a:solidFill>
            </a:endParaRPr>
          </a:p>
          <a:p>
            <a:pPr marL="342900" indent="-342900">
              <a:buAutoNum type="arabicPeriod"/>
            </a:pPr>
            <a:r>
              <a:rPr lang="en-US" sz="2400" dirty="0"/>
              <a:t>Immediate risk for a fire or explosion? </a:t>
            </a:r>
            <a:r>
              <a:rPr lang="en-US" sz="2400" b="1" u="sng" dirty="0">
                <a:solidFill>
                  <a:srgbClr val="0070C0"/>
                </a:solidFill>
              </a:rPr>
              <a:t>OR</a:t>
            </a:r>
          </a:p>
          <a:p>
            <a:pPr marL="342900" indent="-342900">
              <a:buAutoNum type="arabicPeriod"/>
            </a:pPr>
            <a:endParaRPr lang="en-US" sz="1000" b="1" u="sng" dirty="0">
              <a:solidFill>
                <a:srgbClr val="0070C0"/>
              </a:solidFill>
            </a:endParaRPr>
          </a:p>
          <a:p>
            <a:pPr marL="342900" indent="-342900">
              <a:buAutoNum type="arabicPeriod"/>
            </a:pPr>
            <a:r>
              <a:rPr lang="en-US" sz="2400" dirty="0"/>
              <a:t>Spill results in personnel requiring medical attention? 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8EA4BD40-1BA5-4DA4-9C3A-03528711A455}"/>
              </a:ext>
            </a:extLst>
          </p:cNvPr>
          <p:cNvCxnSpPr>
            <a:cxnSpLocks/>
          </p:cNvCxnSpPr>
          <p:nvPr/>
        </p:nvCxnSpPr>
        <p:spPr>
          <a:xfrm flipV="1">
            <a:off x="5627879" y="3785905"/>
            <a:ext cx="836295" cy="1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BD93F8FC-874A-46AE-AB86-2E50EF1542E7}"/>
              </a:ext>
            </a:extLst>
          </p:cNvPr>
          <p:cNvSpPr txBox="1"/>
          <p:nvPr/>
        </p:nvSpPr>
        <p:spPr>
          <a:xfrm>
            <a:off x="5661449" y="3428999"/>
            <a:ext cx="5937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>
                <a:solidFill>
                  <a:srgbClr val="FF0000"/>
                </a:solidFill>
              </a:rPr>
              <a:t>Yes</a:t>
            </a:r>
          </a:p>
        </p:txBody>
      </p:sp>
      <p:pic>
        <p:nvPicPr>
          <p:cNvPr id="23" name="Picture 22" descr="A yellow stuffed animal wearing a hat&#10;&#10;Description generated with high confidence">
            <a:extLst>
              <a:ext uri="{FF2B5EF4-FFF2-40B4-BE49-F238E27FC236}">
                <a16:creationId xmlns:a16="http://schemas.microsoft.com/office/drawing/2014/main" id="{57A09D03-E4AD-4FE8-8430-54699029B6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84" y="913486"/>
            <a:ext cx="2068241" cy="1433582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06FAA750-68C9-4A8A-9461-5A423464FCF3}"/>
              </a:ext>
            </a:extLst>
          </p:cNvPr>
          <p:cNvSpPr txBox="1"/>
          <p:nvPr/>
        </p:nvSpPr>
        <p:spPr>
          <a:xfrm>
            <a:off x="2411746" y="5224745"/>
            <a:ext cx="9541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470AB86-058B-445C-B604-318FCD8ED026}"/>
              </a:ext>
            </a:extLst>
          </p:cNvPr>
          <p:cNvSpPr txBox="1"/>
          <p:nvPr/>
        </p:nvSpPr>
        <p:spPr>
          <a:xfrm>
            <a:off x="6879762" y="913486"/>
            <a:ext cx="18321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u="sng" dirty="0">
                <a:solidFill>
                  <a:srgbClr val="0996FF"/>
                </a:solidFill>
              </a:rPr>
              <a:t>Evacuate &amp; </a:t>
            </a:r>
          </a:p>
          <a:p>
            <a:pPr algn="ctr"/>
            <a:r>
              <a:rPr lang="en-US" sz="2000" b="1" u="sng" dirty="0">
                <a:solidFill>
                  <a:srgbClr val="0996FF"/>
                </a:solidFill>
              </a:rPr>
              <a:t>isolate the area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5FF0799-F200-4893-BA84-491F20007E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1725" y="1621372"/>
            <a:ext cx="2068242" cy="4253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569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2" grpId="0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1202"/>
            <a:ext cx="9144000" cy="453651"/>
          </a:xfrm>
        </p:spPr>
        <p:txBody>
          <a:bodyPr/>
          <a:lstStyle/>
          <a:p>
            <a:r>
              <a:rPr lang="en-US" sz="2000" u="sng" dirty="0">
                <a:ln w="6350">
                  <a:noFill/>
                </a:ln>
                <a:solidFill>
                  <a:srgbClr val="FFFF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Spill Cleanup Determination Flowchart (Cont’d)</a:t>
            </a:r>
            <a:endParaRPr lang="en-US" sz="2000" u="sng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851ADA4-29D4-4D83-9C11-CFB8F0F6040E}"/>
              </a:ext>
            </a:extLst>
          </p:cNvPr>
          <p:cNvSpPr txBox="1"/>
          <p:nvPr/>
        </p:nvSpPr>
        <p:spPr>
          <a:xfrm>
            <a:off x="264775" y="1070759"/>
            <a:ext cx="5593348" cy="42011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u="sng" dirty="0"/>
              <a:t>Quantity:</a:t>
            </a:r>
          </a:p>
          <a:p>
            <a:endParaRPr lang="en-US" sz="1000" u="sng" dirty="0"/>
          </a:p>
          <a:p>
            <a:r>
              <a:rPr lang="en-US" sz="1600" b="1" dirty="0"/>
              <a:t>&gt; </a:t>
            </a:r>
            <a:r>
              <a:rPr lang="en-US" sz="1700" b="1" dirty="0"/>
              <a:t>100 ml </a:t>
            </a:r>
            <a:r>
              <a:rPr lang="en-US" sz="1700" dirty="0"/>
              <a:t>of 37% Formaldehyde/10% Formalin? </a:t>
            </a:r>
            <a:r>
              <a:rPr lang="en-US" sz="1700" b="1" u="sng" dirty="0">
                <a:solidFill>
                  <a:srgbClr val="0070C0"/>
                </a:solidFill>
              </a:rPr>
              <a:t>OR</a:t>
            </a:r>
          </a:p>
          <a:p>
            <a:endParaRPr lang="en-US" sz="1000" dirty="0"/>
          </a:p>
          <a:p>
            <a:r>
              <a:rPr lang="en-US" sz="1700" b="1" dirty="0"/>
              <a:t>&gt; 1L </a:t>
            </a:r>
            <a:r>
              <a:rPr lang="en-US" sz="1700" dirty="0"/>
              <a:t>of the list below?</a:t>
            </a:r>
          </a:p>
          <a:p>
            <a:r>
              <a:rPr lang="en-US" sz="1700" dirty="0"/>
              <a:t>Acetone			Lancer Clean Acid</a:t>
            </a:r>
          </a:p>
          <a:p>
            <a:r>
              <a:rPr lang="en-US" sz="1700" dirty="0"/>
              <a:t>Acetonitrile		Lancer Clean Detergent</a:t>
            </a:r>
          </a:p>
          <a:p>
            <a:r>
              <a:rPr lang="en-US" sz="1700" dirty="0"/>
              <a:t>Ammonium hydroxide 	Methanol	</a:t>
            </a:r>
          </a:p>
          <a:p>
            <a:r>
              <a:rPr lang="en-US" sz="1700" dirty="0"/>
              <a:t>Chloroform		Mineral Oil Scintillator</a:t>
            </a:r>
          </a:p>
          <a:p>
            <a:r>
              <a:rPr lang="en-US" sz="1700" dirty="0"/>
              <a:t>Ethyl Acetate		NeoBase Assay Solutions</a:t>
            </a:r>
          </a:p>
          <a:p>
            <a:r>
              <a:rPr lang="en-US" sz="1700" dirty="0"/>
              <a:t>Ethyl Alcohol		Nitric acid</a:t>
            </a:r>
          </a:p>
          <a:p>
            <a:r>
              <a:rPr lang="en-US" sz="1700" dirty="0"/>
              <a:t>Filter Count		N-Propanol</a:t>
            </a:r>
          </a:p>
          <a:p>
            <a:r>
              <a:rPr lang="en-US" sz="1700" dirty="0"/>
              <a:t>Hydrochloric acid		Sodium Hydroxide Solution</a:t>
            </a:r>
          </a:p>
          <a:p>
            <a:r>
              <a:rPr lang="en-US" sz="1700" dirty="0"/>
              <a:t>Insta-gel XF		Succinate Extraction Buffer</a:t>
            </a:r>
          </a:p>
          <a:p>
            <a:r>
              <a:rPr lang="en-US" sz="1700" dirty="0"/>
              <a:t>2-Propanol		Sulfuric acid</a:t>
            </a:r>
          </a:p>
          <a:p>
            <a:r>
              <a:rPr lang="en-US" sz="1700" dirty="0"/>
              <a:t>Isopropanol		Ultima Gold LLT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8EA4BD40-1BA5-4DA4-9C3A-03528711A455}"/>
              </a:ext>
            </a:extLst>
          </p:cNvPr>
          <p:cNvCxnSpPr>
            <a:cxnSpLocks/>
          </p:cNvCxnSpPr>
          <p:nvPr/>
        </p:nvCxnSpPr>
        <p:spPr>
          <a:xfrm flipV="1">
            <a:off x="5846862" y="2986668"/>
            <a:ext cx="547536" cy="1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BD93F8FC-874A-46AE-AB86-2E50EF1542E7}"/>
              </a:ext>
            </a:extLst>
          </p:cNvPr>
          <p:cNvSpPr txBox="1"/>
          <p:nvPr/>
        </p:nvSpPr>
        <p:spPr>
          <a:xfrm>
            <a:off x="5804290" y="2632131"/>
            <a:ext cx="5937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>
                <a:solidFill>
                  <a:srgbClr val="FF0000"/>
                </a:solidFill>
              </a:rPr>
              <a:t>Yes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27055E4-7F72-4FA8-A1D8-4D448CC77606}"/>
              </a:ext>
            </a:extLst>
          </p:cNvPr>
          <p:cNvSpPr txBox="1"/>
          <p:nvPr/>
        </p:nvSpPr>
        <p:spPr>
          <a:xfrm>
            <a:off x="2584395" y="5271909"/>
            <a:ext cx="9541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2F6023-7DC4-49B5-8EBB-6DA1C1EC8B7F}"/>
              </a:ext>
            </a:extLst>
          </p:cNvPr>
          <p:cNvSpPr txBox="1"/>
          <p:nvPr/>
        </p:nvSpPr>
        <p:spPr>
          <a:xfrm>
            <a:off x="6787483" y="683931"/>
            <a:ext cx="18321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u="sng" dirty="0">
                <a:solidFill>
                  <a:srgbClr val="0996FF"/>
                </a:solidFill>
              </a:rPr>
              <a:t>Evacuate &amp; </a:t>
            </a:r>
          </a:p>
          <a:p>
            <a:pPr algn="ctr"/>
            <a:r>
              <a:rPr lang="en-US" sz="2000" b="1" u="sng" dirty="0">
                <a:solidFill>
                  <a:srgbClr val="0996FF"/>
                </a:solidFill>
              </a:rPr>
              <a:t>isolate the area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9AF884C-729B-44AB-B06F-32D0555226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9446" y="1391817"/>
            <a:ext cx="2068242" cy="4253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822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2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BD93F8FC-874A-46AE-AB86-2E50EF1542E7}"/>
              </a:ext>
            </a:extLst>
          </p:cNvPr>
          <p:cNvSpPr txBox="1"/>
          <p:nvPr/>
        </p:nvSpPr>
        <p:spPr>
          <a:xfrm>
            <a:off x="0" y="542294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≥ Quantity limit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9AADAD5-465B-476A-BD1F-2C2D5A7E1D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348" y="1096292"/>
            <a:ext cx="8319304" cy="4578936"/>
          </a:xfrm>
        </p:spPr>
        <p:txBody>
          <a:bodyPr/>
          <a:lstStyle/>
          <a:p>
            <a:pPr marL="480060" lvl="0" algn="l" defTabSz="914400" fontAlgn="auto">
              <a:spcAft>
                <a:spcPts val="0"/>
              </a:spcAft>
              <a:buClr>
                <a:srgbClr val="C00000"/>
              </a:buClr>
              <a:buSzPct val="65000"/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Leave nearby fume hood sash opens (If inside fume hood, shut the sash)</a:t>
            </a:r>
          </a:p>
          <a:p>
            <a:pPr marL="480060" lvl="0" algn="l" defTabSz="914400" fontAlgn="auto">
              <a:spcAft>
                <a:spcPts val="0"/>
              </a:spcAft>
              <a:buClr>
                <a:srgbClr val="C00000"/>
              </a:buClr>
              <a:buSzPct val="65000"/>
              <a:buFont typeface="Wingdings" panose="05000000000000000000" pitchFamily="2" charset="2"/>
              <a:buChar char="Ø"/>
            </a:pPr>
            <a:endParaRPr lang="en-US" sz="24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80060" lvl="0" algn="l" defTabSz="914400" fontAlgn="auto">
              <a:spcAft>
                <a:spcPts val="0"/>
              </a:spcAft>
              <a:buClr>
                <a:srgbClr val="C00000"/>
              </a:buClr>
              <a:buSzPct val="65000"/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Close doors/turn off any ignition sources</a:t>
            </a:r>
          </a:p>
          <a:p>
            <a:pPr marL="480060" lvl="0" algn="l" defTabSz="914400" fontAlgn="auto">
              <a:spcAft>
                <a:spcPts val="0"/>
              </a:spcAft>
              <a:buClr>
                <a:srgbClr val="C00000"/>
              </a:buClr>
              <a:buSzPct val="65000"/>
              <a:buFont typeface="Wingdings" panose="05000000000000000000" pitchFamily="2" charset="2"/>
              <a:buChar char="Ø"/>
            </a:pPr>
            <a:endParaRPr lang="en-US" sz="24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80060" lvl="0" algn="l" defTabSz="914400" fontAlgn="auto">
              <a:spcAft>
                <a:spcPts val="0"/>
              </a:spcAft>
              <a:buClr>
                <a:srgbClr val="C00000"/>
              </a:buClr>
              <a:buSzPct val="65000"/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Evacuate all personnel </a:t>
            </a:r>
          </a:p>
          <a:p>
            <a:pPr marL="480060" lvl="0" algn="l" defTabSz="914400" fontAlgn="auto">
              <a:spcAft>
                <a:spcPts val="0"/>
              </a:spcAft>
              <a:buClr>
                <a:srgbClr val="C00000"/>
              </a:buClr>
              <a:buSzPct val="65000"/>
              <a:buFont typeface="Wingdings" panose="05000000000000000000" pitchFamily="2" charset="2"/>
              <a:buChar char="Ø"/>
            </a:pPr>
            <a:endParaRPr lang="en-US" sz="24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80060" lvl="0" algn="l" defTabSz="914400" fontAlgn="auto">
              <a:spcAft>
                <a:spcPts val="0"/>
              </a:spcAft>
              <a:buClr>
                <a:srgbClr val="C00000"/>
              </a:buClr>
              <a:buSzPct val="65000"/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Isolate area w/ ‘Chemical Spill Keep Out’ </a:t>
            </a:r>
            <a:r>
              <a:rPr lang="en-US" sz="2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OR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‘Do Not Enter’</a:t>
            </a:r>
          </a:p>
          <a:p>
            <a:pPr marL="480060" lvl="0" algn="l" defTabSz="914400" fontAlgn="auto">
              <a:spcAft>
                <a:spcPts val="0"/>
              </a:spcAft>
              <a:buClr>
                <a:srgbClr val="C00000"/>
              </a:buClr>
              <a:buSzPct val="65000"/>
              <a:buFont typeface="Wingdings" panose="05000000000000000000" pitchFamily="2" charset="2"/>
              <a:buChar char="Ø"/>
            </a:pP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7160" lvl="0" indent="0" algn="l" defTabSz="914400" fontAlgn="auto">
              <a:spcAft>
                <a:spcPts val="0"/>
              </a:spcAft>
              <a:buClr>
                <a:srgbClr val="C00000"/>
              </a:buClr>
              <a:buSzPct val="65000"/>
            </a:pPr>
            <a:r>
              <a:rPr lang="en-US" sz="2400" i="1" dirty="0">
                <a:solidFill>
                  <a:srgbClr val="099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Bonus question 1: Where do you find the spill sign and caution tape? 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37160" lvl="0" indent="0" algn="l" defTabSz="914400" fontAlgn="auto">
              <a:spcAft>
                <a:spcPts val="0"/>
              </a:spcAft>
              <a:buClr>
                <a:srgbClr val="C00000"/>
              </a:buClr>
              <a:buSzPct val="65000"/>
            </a:pPr>
            <a:endParaRPr lang="en-US" sz="24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37160" lvl="0" indent="0" algn="l" defTabSz="914400" fontAlgn="auto">
              <a:spcAft>
                <a:spcPts val="0"/>
              </a:spcAft>
              <a:buClr>
                <a:srgbClr val="C00000"/>
              </a:buClr>
              <a:buSzPct val="65000"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			   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37DD1AE-AE34-4E11-9429-0728D043CE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0676" y="3076553"/>
            <a:ext cx="1458750" cy="99644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C539DDF-CCFB-4E62-94D8-787B0EDE87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802" y="3204159"/>
            <a:ext cx="1689473" cy="88313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BAD086A-D74B-45D1-B2E2-278A14D80094}"/>
              </a:ext>
            </a:extLst>
          </p:cNvPr>
          <p:cNvSpPr txBox="1"/>
          <p:nvPr/>
        </p:nvSpPr>
        <p:spPr>
          <a:xfrm>
            <a:off x="3053592" y="5398229"/>
            <a:ext cx="214257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37160" lvl="0">
              <a:buClr>
                <a:srgbClr val="C00000"/>
              </a:buClr>
              <a:buSzPct val="65000"/>
            </a:pPr>
            <a:r>
              <a:rPr lang="en-US" sz="3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Spill-X Kit</a:t>
            </a:r>
          </a:p>
        </p:txBody>
      </p:sp>
    </p:spTree>
    <p:extLst>
      <p:ext uri="{BB962C8B-B14F-4D97-AF65-F5344CB8AC3E}">
        <p14:creationId xmlns:p14="http://schemas.microsoft.com/office/powerpoint/2010/main" val="4023471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62032"/>
            <a:ext cx="9144000" cy="453651"/>
          </a:xfrm>
        </p:spPr>
        <p:txBody>
          <a:bodyPr/>
          <a:lstStyle/>
          <a:p>
            <a:r>
              <a:rPr lang="en-US" sz="2000" u="sng" dirty="0">
                <a:ln w="6350">
                  <a:noFill/>
                </a:ln>
                <a:solidFill>
                  <a:srgbClr val="1A2EEE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Spill Cleanup Determination Flowchart (Cont’d)</a:t>
            </a:r>
            <a:endParaRPr lang="en-US" sz="2000" u="sng" dirty="0">
              <a:solidFill>
                <a:srgbClr val="1A2EE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9B2255F-2360-4F12-89FC-5B2640D1E39F}"/>
              </a:ext>
            </a:extLst>
          </p:cNvPr>
          <p:cNvSpPr/>
          <p:nvPr/>
        </p:nvSpPr>
        <p:spPr>
          <a:xfrm>
            <a:off x="486812" y="1335448"/>
            <a:ext cx="4572000" cy="129266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r>
              <a:rPr lang="en-US" sz="2000" dirty="0"/>
              <a:t>Not trained on spill cleanup? </a:t>
            </a:r>
            <a:r>
              <a:rPr lang="en-US" sz="2000" b="1" u="sng" dirty="0">
                <a:solidFill>
                  <a:srgbClr val="FF0000"/>
                </a:solidFill>
              </a:rPr>
              <a:t>AND</a:t>
            </a:r>
            <a:r>
              <a:rPr lang="en-US" sz="2000" dirty="0"/>
              <a:t> No other trained staff available?</a:t>
            </a:r>
            <a:r>
              <a:rPr lang="en-US" dirty="0"/>
              <a:t> </a:t>
            </a:r>
          </a:p>
          <a:p>
            <a:endParaRPr lang="en-US" b="1" u="sng" dirty="0">
              <a:solidFill>
                <a:srgbClr val="0070C0"/>
              </a:solidFill>
            </a:endParaRPr>
          </a:p>
          <a:p>
            <a:r>
              <a:rPr lang="en-US" sz="2000" b="1" u="sng" dirty="0">
                <a:solidFill>
                  <a:srgbClr val="0070C0"/>
                </a:solidFill>
              </a:rPr>
              <a:t>OR</a:t>
            </a:r>
            <a:r>
              <a:rPr lang="en-US" sz="2000" dirty="0"/>
              <a:t> Unknown spill?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8694E0E-340B-47E8-B2EC-0F95DE18B42C}"/>
              </a:ext>
            </a:extLst>
          </p:cNvPr>
          <p:cNvSpPr/>
          <p:nvPr/>
        </p:nvSpPr>
        <p:spPr>
          <a:xfrm>
            <a:off x="268109" y="3229225"/>
            <a:ext cx="5154112" cy="97370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/>
              <a:t>Determine Spill Type and Proceed with Spill Response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DD5EA62-4B09-49EE-B1A1-37BE72EDBAC8}"/>
              </a:ext>
            </a:extLst>
          </p:cNvPr>
          <p:cNvSpPr/>
          <p:nvPr/>
        </p:nvSpPr>
        <p:spPr>
          <a:xfrm>
            <a:off x="6379383" y="1519933"/>
            <a:ext cx="2277805" cy="914400"/>
          </a:xfrm>
          <a:prstGeom prst="rect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Contact </a:t>
            </a:r>
            <a:r>
              <a:rPr kumimoji="0" lang="en-US" sz="2400" b="1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LSO/QA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 Assistance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F160CBE-40D3-4262-AB93-05F14E553892}"/>
              </a:ext>
            </a:extLst>
          </p:cNvPr>
          <p:cNvSpPr txBox="1"/>
          <p:nvPr/>
        </p:nvSpPr>
        <p:spPr>
          <a:xfrm>
            <a:off x="5422221" y="1508367"/>
            <a:ext cx="5937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>
                <a:solidFill>
                  <a:srgbClr val="FF0000"/>
                </a:solidFill>
              </a:rPr>
              <a:t>Yes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115F026-D6CB-424D-9688-064E1584C84C}"/>
              </a:ext>
            </a:extLst>
          </p:cNvPr>
          <p:cNvCxnSpPr>
            <a:cxnSpLocks/>
          </p:cNvCxnSpPr>
          <p:nvPr/>
        </p:nvCxnSpPr>
        <p:spPr>
          <a:xfrm flipV="1">
            <a:off x="5067802" y="1970032"/>
            <a:ext cx="1302591" cy="476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2D494617-647A-4BA0-8E4D-CE637B40B0A6}"/>
              </a:ext>
            </a:extLst>
          </p:cNvPr>
          <p:cNvSpPr txBox="1"/>
          <p:nvPr/>
        </p:nvSpPr>
        <p:spPr>
          <a:xfrm>
            <a:off x="2132772" y="1392358"/>
            <a:ext cx="1314450" cy="116955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000" b="1" i="1" dirty="0">
                <a:solidFill>
                  <a:srgbClr val="00B050"/>
                </a:solidFill>
              </a:rPr>
              <a:t>No 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8CC3ECC-AC0C-441C-B0C8-3FE34141FFCF}"/>
              </a:ext>
            </a:extLst>
          </p:cNvPr>
          <p:cNvCxnSpPr>
            <a:cxnSpLocks/>
          </p:cNvCxnSpPr>
          <p:nvPr/>
        </p:nvCxnSpPr>
        <p:spPr>
          <a:xfrm flipH="1">
            <a:off x="2789997" y="2728724"/>
            <a:ext cx="4244" cy="317241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49F7E3AC-A116-4052-987F-421E612E066F}"/>
              </a:ext>
            </a:extLst>
          </p:cNvPr>
          <p:cNvSpPr txBox="1"/>
          <p:nvPr/>
        </p:nvSpPr>
        <p:spPr>
          <a:xfrm>
            <a:off x="356543" y="4886687"/>
            <a:ext cx="84309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Next Up </a:t>
            </a:r>
            <a:r>
              <a:rPr lang="en-US" sz="2800" b="1" u="sng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Spill Response Determination</a:t>
            </a:r>
            <a:endParaRPr lang="en-US" sz="28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897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0" grpId="0" animBg="1"/>
      <p:bldP spid="11" grpId="0"/>
      <p:bldP spid="15" grpId="0" animBg="1"/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2074" y="561417"/>
            <a:ext cx="8616598" cy="626300"/>
          </a:xfrm>
        </p:spPr>
        <p:txBody>
          <a:bodyPr/>
          <a:lstStyle/>
          <a:p>
            <a:pPr algn="l"/>
            <a:r>
              <a:rPr lang="en-US" sz="2800" dirty="0">
                <a:ln w="6350">
                  <a:noFill/>
                </a:ln>
                <a:solidFill>
                  <a:srgbClr val="C0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Spill Cleanup PPE</a:t>
            </a:r>
            <a:endParaRPr lang="en-US" sz="28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074" y="1187717"/>
            <a:ext cx="8510278" cy="4567132"/>
          </a:xfrm>
        </p:spPr>
        <p:txBody>
          <a:bodyPr/>
          <a:lstStyle/>
          <a:p>
            <a:pPr marL="480060" lvl="0" algn="l" defTabSz="914400" fontAlgn="auto">
              <a:spcAft>
                <a:spcPts val="0"/>
              </a:spcAft>
              <a:buClr>
                <a:srgbClr val="C00000"/>
              </a:buClr>
              <a:buSzPct val="65000"/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Don Proper PPE          </a:t>
            </a:r>
          </a:p>
          <a:p>
            <a:pPr marL="137160" lvl="0" indent="0" algn="l" defTabSz="914400" fontAlgn="auto">
              <a:spcAft>
                <a:spcPts val="0"/>
              </a:spcAft>
              <a:buClr>
                <a:srgbClr val="C00000"/>
              </a:buClr>
              <a:buSzPct val="65000"/>
            </a:pPr>
            <a:r>
              <a:rPr lang="en-US" sz="2400" i="1" dirty="0">
                <a:solidFill>
                  <a:srgbClr val="0996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Bonus </a:t>
            </a:r>
            <a:r>
              <a:rPr lang="en-US" sz="2400" i="1">
                <a:solidFill>
                  <a:srgbClr val="0996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Question 2: </a:t>
            </a:r>
            <a:r>
              <a:rPr lang="en-US" sz="2400" i="1" dirty="0">
                <a:solidFill>
                  <a:srgbClr val="0996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Why chemical handling gloves?</a:t>
            </a:r>
          </a:p>
          <a:p>
            <a:pPr marL="480060" lvl="0" algn="l" defTabSz="914400" fontAlgn="auto">
              <a:spcAft>
                <a:spcPts val="0"/>
              </a:spcAft>
              <a:buClr>
                <a:srgbClr val="C00000"/>
              </a:buClr>
              <a:buSzPct val="65000"/>
              <a:buFont typeface="Wingdings" panose="05000000000000000000" pitchFamily="2" charset="2"/>
              <a:buChar char="Ø"/>
            </a:pPr>
            <a:endParaRPr lang="en-US" sz="24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37160" lvl="0" indent="0" algn="l" defTabSz="914400" fontAlgn="auto">
              <a:spcAft>
                <a:spcPts val="0"/>
              </a:spcAft>
              <a:buClr>
                <a:srgbClr val="C00000"/>
              </a:buClr>
              <a:buSzPct val="65000"/>
            </a:pPr>
            <a:endParaRPr lang="en-US" sz="24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37160" lvl="0" indent="0" algn="l" defTabSz="914400" fontAlgn="auto">
              <a:spcAft>
                <a:spcPts val="0"/>
              </a:spcAft>
              <a:buClr>
                <a:srgbClr val="C00000"/>
              </a:buClr>
              <a:buSzPct val="65000"/>
            </a:pPr>
            <a:endParaRPr lang="en-US" sz="24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37160" lvl="0" indent="0" algn="l" defTabSz="914400" fontAlgn="auto">
              <a:spcAft>
                <a:spcPts val="0"/>
              </a:spcAft>
              <a:buClr>
                <a:srgbClr val="C00000"/>
              </a:buClr>
              <a:buSzPct val="65000"/>
            </a:pPr>
            <a:endParaRPr lang="en-US" sz="24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37160" lvl="0" indent="0" algn="l" defTabSz="914400" fontAlgn="auto">
              <a:spcAft>
                <a:spcPts val="0"/>
              </a:spcAft>
              <a:buClr>
                <a:srgbClr val="C00000"/>
              </a:buClr>
              <a:buSzPct val="65000"/>
            </a:pPr>
            <a:endParaRPr lang="en-US" sz="24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37160" lvl="0" indent="0" algn="l" defTabSz="914400" fontAlgn="auto">
              <a:spcAft>
                <a:spcPts val="0"/>
              </a:spcAft>
              <a:buClr>
                <a:srgbClr val="C00000"/>
              </a:buClr>
              <a:buSzPct val="65000"/>
            </a:pPr>
            <a:endParaRPr lang="en-US" sz="24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37160" lvl="0" indent="0" algn="l" defTabSz="914400" fontAlgn="auto">
              <a:spcAft>
                <a:spcPts val="0"/>
              </a:spcAft>
              <a:buClr>
                <a:srgbClr val="C00000"/>
              </a:buClr>
              <a:buSzPct val="65000"/>
            </a:pPr>
            <a:endParaRPr lang="en-US" sz="8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37160" lvl="0" indent="0" algn="l" defTabSz="914400" fontAlgn="auto">
              <a:spcAft>
                <a:spcPts val="0"/>
              </a:spcAft>
              <a:buClr>
                <a:srgbClr val="C00000"/>
              </a:buClr>
              <a:buSzPct val="65000"/>
            </a:pPr>
            <a:endParaRPr lang="en-US" sz="24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37160" lvl="0" indent="0" algn="l" defTabSz="914400" fontAlgn="auto">
              <a:spcAft>
                <a:spcPts val="0"/>
              </a:spcAft>
              <a:buClr>
                <a:srgbClr val="C00000"/>
              </a:buClr>
              <a:buSzPct val="65000"/>
            </a:pPr>
            <a:endParaRPr lang="en-US" sz="10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80060" lvl="0" algn="l" defTabSz="914400" fontAlgn="auto">
              <a:spcAft>
                <a:spcPts val="0"/>
              </a:spcAft>
              <a:buClr>
                <a:srgbClr val="C00000"/>
              </a:buClr>
              <a:buSzPct val="65000"/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Use PPE provided in kits for </a:t>
            </a:r>
            <a:r>
              <a:rPr lang="en-US" sz="2400" b="1" dirty="0">
                <a:solidFill>
                  <a:srgbClr val="0996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&gt; 2L 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Solvent/Acid spills</a:t>
            </a:r>
          </a:p>
          <a:p>
            <a:pPr marL="137160" lvl="0" indent="0" algn="l" defTabSz="914400" fontAlgn="auto">
              <a:spcAft>
                <a:spcPts val="0"/>
              </a:spcAft>
              <a:buClr>
                <a:srgbClr val="C00000"/>
              </a:buClr>
              <a:buSzPct val="65000"/>
            </a:pPr>
            <a:endParaRPr lang="en-US" sz="2400" dirty="0">
              <a:solidFill>
                <a:srgbClr val="00B0F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80060" lvl="0" algn="l" defTabSz="914400" fontAlgn="auto">
              <a:spcAft>
                <a:spcPts val="0"/>
              </a:spcAft>
              <a:buClr>
                <a:srgbClr val="C00000"/>
              </a:buClr>
              <a:buSzPct val="65000"/>
              <a:buFont typeface="Wingdings" panose="05000000000000000000" pitchFamily="2" charset="2"/>
              <a:buChar char="Ø"/>
            </a:pPr>
            <a:endParaRPr lang="en-US" sz="18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37160" lvl="0" indent="0" algn="l" defTabSz="914400" fontAlgn="auto">
              <a:spcAft>
                <a:spcPts val="0"/>
              </a:spcAft>
              <a:buClr>
                <a:srgbClr val="C00000"/>
              </a:buClr>
              <a:buSzPct val="65000"/>
            </a:pPr>
            <a:endParaRPr lang="en-US" sz="24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37160" lvl="0" indent="0" algn="l" defTabSz="914400" fontAlgn="auto">
              <a:spcAft>
                <a:spcPts val="0"/>
              </a:spcAft>
              <a:buClr>
                <a:srgbClr val="C00000"/>
              </a:buClr>
              <a:buSzPct val="65000"/>
            </a:pPr>
            <a:endParaRPr lang="en-US" sz="24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37160" lvl="0" indent="0" algn="l" defTabSz="914400" fontAlgn="auto">
              <a:spcAft>
                <a:spcPts val="0"/>
              </a:spcAft>
              <a:buClr>
                <a:srgbClr val="C00000"/>
              </a:buClr>
              <a:buSzPct val="65000"/>
            </a:pPr>
            <a:endParaRPr lang="en-US" sz="24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37160" lvl="0" indent="0" algn="l" defTabSz="914400" fontAlgn="auto">
              <a:spcAft>
                <a:spcPts val="0"/>
              </a:spcAft>
              <a:buClr>
                <a:srgbClr val="C00000"/>
              </a:buClr>
              <a:buSzPct val="65000"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			  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1975CB-C681-499E-92F6-D8127822E5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713" y="2108795"/>
            <a:ext cx="3459592" cy="3191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178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2074" y="561417"/>
            <a:ext cx="8616598" cy="626300"/>
          </a:xfrm>
        </p:spPr>
        <p:txBody>
          <a:bodyPr/>
          <a:lstStyle/>
          <a:p>
            <a:pPr algn="l"/>
            <a:r>
              <a:rPr lang="en-US" sz="2800" dirty="0">
                <a:ln w="6350">
                  <a:noFill/>
                </a:ln>
                <a:solidFill>
                  <a:srgbClr val="C0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Why chemical spill kits?</a:t>
            </a:r>
            <a:endParaRPr lang="en-US" sz="28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074" y="1279997"/>
            <a:ext cx="8373758" cy="4474852"/>
          </a:xfrm>
        </p:spPr>
        <p:txBody>
          <a:bodyPr/>
          <a:lstStyle/>
          <a:p>
            <a:pPr marL="548640" lvl="0" indent="-411480" algn="l" defTabSz="914400" fontAlgn="auto">
              <a:spcAft>
                <a:spcPts val="0"/>
              </a:spcAft>
              <a:buClr>
                <a:srgbClr val="C00000"/>
              </a:buClr>
              <a:buSzPct val="65000"/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Under OSHA, employer is responsible for providing a safe &amp; healthful workplace  </a:t>
            </a:r>
          </a:p>
          <a:p>
            <a:pPr marL="548640" lvl="0" indent="-411480" algn="l" defTabSz="914400" fontAlgn="auto">
              <a:spcAft>
                <a:spcPts val="0"/>
              </a:spcAft>
              <a:buClr>
                <a:srgbClr val="C00000"/>
              </a:buClr>
              <a:buSzPct val="65000"/>
              <a:buFont typeface="Wingdings" panose="05000000000000000000" pitchFamily="2" charset="2"/>
              <a:buChar char="Ø"/>
            </a:pPr>
            <a:endParaRPr lang="en-US" sz="8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37160" lvl="0" indent="0" algn="l" defTabSz="914400" fontAlgn="auto">
              <a:spcAft>
                <a:spcPts val="0"/>
              </a:spcAft>
              <a:buClr>
                <a:srgbClr val="C00000"/>
              </a:buClr>
              <a:buSzPct val="65000"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-but employees are responsible for their own safety &amp; </a:t>
            </a:r>
          </a:p>
          <a:p>
            <a:pPr marL="137160" lvl="0" indent="0" algn="l" defTabSz="914400" fontAlgn="auto">
              <a:spcAft>
                <a:spcPts val="0"/>
              </a:spcAft>
              <a:buClr>
                <a:srgbClr val="C00000"/>
              </a:buClr>
              <a:buSzPct val="65000"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the safety of the others</a:t>
            </a:r>
          </a:p>
          <a:p>
            <a:pPr marL="137160" lvl="0" indent="0" algn="l" defTabSz="914400" fontAlgn="auto">
              <a:spcAft>
                <a:spcPts val="0"/>
              </a:spcAft>
              <a:buClrTx/>
              <a:buSzPct val="100000"/>
            </a:pPr>
            <a:endParaRPr lang="en-US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7160" lvl="0" indent="0" algn="l" defTabSz="914400" fontAlgn="auto">
              <a:spcAft>
                <a:spcPts val="0"/>
              </a:spcAft>
              <a:buClrTx/>
              <a:buSzPct val="100000"/>
            </a:pPr>
            <a:endParaRPr lang="en-US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80060" lvl="0" algn="l" defTabSz="914400" fontAlgn="auto">
              <a:spcAft>
                <a:spcPts val="0"/>
              </a:spcAft>
              <a:buClr>
                <a:srgbClr val="C00000"/>
              </a:buClr>
              <a:buSzPct val="65000"/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Chemical spill kits are used</a:t>
            </a:r>
          </a:p>
          <a:p>
            <a:pPr marL="137160" lvl="0" indent="0" algn="l" defTabSz="914400" fontAlgn="auto">
              <a:spcAft>
                <a:spcPts val="0"/>
              </a:spcAft>
              <a:buClr>
                <a:srgbClr val="C00000"/>
              </a:buClr>
              <a:buSzPct val="65000"/>
            </a:pPr>
            <a:endParaRPr lang="en-US" sz="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7160" lvl="0" indent="0" algn="l" defTabSz="914400" fontAlgn="auto">
              <a:spcAft>
                <a:spcPts val="0"/>
              </a:spcAft>
              <a:buClr>
                <a:srgbClr val="C00000"/>
              </a:buClr>
              <a:buSzPct val="65000"/>
            </a:pP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-for the safety of you &amp; others</a:t>
            </a:r>
          </a:p>
          <a:p>
            <a:pPr marL="137160" lvl="0" indent="0" algn="l" defTabSz="914400" fontAlgn="auto">
              <a:spcAft>
                <a:spcPts val="0"/>
              </a:spcAft>
              <a:buClr>
                <a:srgbClr val="C00000"/>
              </a:buClr>
              <a:buSzPct val="65000"/>
            </a:pPr>
            <a:endParaRPr lang="en-US" sz="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7160" lvl="0" indent="0" algn="l" defTabSz="914400" fontAlgn="auto">
              <a:spcAft>
                <a:spcPts val="0"/>
              </a:spcAft>
              <a:buClr>
                <a:srgbClr val="C00000"/>
              </a:buClr>
              <a:buSzPct val="65000"/>
            </a:pP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-to protect lab equipment</a:t>
            </a:r>
          </a:p>
        </p:txBody>
      </p:sp>
      <p:pic>
        <p:nvPicPr>
          <p:cNvPr id="5" name="Picture 4" descr="A person wearing sunglasses&#10;&#10;Description generated with very high confidence">
            <a:extLst>
              <a:ext uri="{FF2B5EF4-FFF2-40B4-BE49-F238E27FC236}">
                <a16:creationId xmlns:a16="http://schemas.microsoft.com/office/drawing/2014/main" id="{494B3D0F-45E3-4A2E-939C-215C17C82C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5516" y="3026989"/>
            <a:ext cx="2920316" cy="2488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048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9174102-AE1E-4A60-88FE-9F0593725DAE}"/>
              </a:ext>
            </a:extLst>
          </p:cNvPr>
          <p:cNvSpPr/>
          <p:nvPr/>
        </p:nvSpPr>
        <p:spPr>
          <a:xfrm>
            <a:off x="0" y="533375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7030A0"/>
                </a:solidFill>
              </a:rPr>
              <a:t>Bonus #2 Answer: Contact time/compatibility for gloves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5E0527E4-D468-44ED-982D-272D81E0ED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1059914"/>
              </p:ext>
            </p:extLst>
          </p:nvPr>
        </p:nvGraphicFramePr>
        <p:xfrm>
          <a:off x="180364" y="1283516"/>
          <a:ext cx="8783271" cy="4545745"/>
        </p:xfrm>
        <a:graphic>
          <a:graphicData uri="http://schemas.openxmlformats.org/drawingml/2006/table">
            <a:tbl>
              <a:tblPr/>
              <a:tblGrid>
                <a:gridCol w="1224792">
                  <a:extLst>
                    <a:ext uri="{9D8B030D-6E8A-4147-A177-3AD203B41FA5}">
                      <a16:colId xmlns:a16="http://schemas.microsoft.com/office/drawing/2014/main" val="1795465969"/>
                    </a:ext>
                  </a:extLst>
                </a:gridCol>
                <a:gridCol w="909214">
                  <a:extLst>
                    <a:ext uri="{9D8B030D-6E8A-4147-A177-3AD203B41FA5}">
                      <a16:colId xmlns:a16="http://schemas.microsoft.com/office/drawing/2014/main" val="3809121699"/>
                    </a:ext>
                  </a:extLst>
                </a:gridCol>
                <a:gridCol w="909214">
                  <a:extLst>
                    <a:ext uri="{9D8B030D-6E8A-4147-A177-3AD203B41FA5}">
                      <a16:colId xmlns:a16="http://schemas.microsoft.com/office/drawing/2014/main" val="2324656241"/>
                    </a:ext>
                  </a:extLst>
                </a:gridCol>
                <a:gridCol w="909214">
                  <a:extLst>
                    <a:ext uri="{9D8B030D-6E8A-4147-A177-3AD203B41FA5}">
                      <a16:colId xmlns:a16="http://schemas.microsoft.com/office/drawing/2014/main" val="2878157117"/>
                    </a:ext>
                  </a:extLst>
                </a:gridCol>
                <a:gridCol w="909214">
                  <a:extLst>
                    <a:ext uri="{9D8B030D-6E8A-4147-A177-3AD203B41FA5}">
                      <a16:colId xmlns:a16="http://schemas.microsoft.com/office/drawing/2014/main" val="220074975"/>
                    </a:ext>
                  </a:extLst>
                </a:gridCol>
                <a:gridCol w="909214">
                  <a:extLst>
                    <a:ext uri="{9D8B030D-6E8A-4147-A177-3AD203B41FA5}">
                      <a16:colId xmlns:a16="http://schemas.microsoft.com/office/drawing/2014/main" val="1184540028"/>
                    </a:ext>
                  </a:extLst>
                </a:gridCol>
                <a:gridCol w="1254917">
                  <a:extLst>
                    <a:ext uri="{9D8B030D-6E8A-4147-A177-3AD203B41FA5}">
                      <a16:colId xmlns:a16="http://schemas.microsoft.com/office/drawing/2014/main" val="2683396981"/>
                    </a:ext>
                  </a:extLst>
                </a:gridCol>
                <a:gridCol w="1757492">
                  <a:extLst>
                    <a:ext uri="{9D8B030D-6E8A-4147-A177-3AD203B41FA5}">
                      <a16:colId xmlns:a16="http://schemas.microsoft.com/office/drawing/2014/main" val="2093508688"/>
                    </a:ext>
                  </a:extLst>
                </a:gridCol>
              </a:tblGrid>
              <a:tr h="78545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Name of Chemical</a:t>
                      </a:r>
                    </a:p>
                  </a:txBody>
                  <a:tcPr marL="3795" marR="3795" marT="37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10000"/>
                        <a:lumOff val="90000"/>
                      </a:schemeClr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Chemical Resistance Materials                                                                    SDS = Recommend in SDS     Blank = No Info                                                 </a:t>
                      </a:r>
                      <a:r>
                        <a:rPr lang="en-US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Red = Poor/Not Recommend      </a:t>
                      </a:r>
                      <a:r>
                        <a:rPr lang="en-US" sz="1600" b="1" i="0" u="none" strike="noStrike" dirty="0">
                          <a:solidFill>
                            <a:srgbClr val="FFC000"/>
                          </a:solidFill>
                          <a:effectLst/>
                          <a:latin typeface="+mn-lt"/>
                        </a:rPr>
                        <a:t>Orange = Fair</a:t>
                      </a: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</a:t>
                      </a:r>
                      <a:r>
                        <a:rPr lang="en-US" sz="1600" b="1" i="0" u="none" strike="noStrike" dirty="0">
                          <a:solidFill>
                            <a:srgbClr val="00B050"/>
                          </a:solidFill>
                          <a:effectLst/>
                          <a:latin typeface="+mn-lt"/>
                        </a:rPr>
                        <a:t>Green = Good</a:t>
                      </a:r>
                    </a:p>
                  </a:txBody>
                  <a:tcPr marL="3795" marR="3795" marT="37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10000"/>
                        <a:lumOff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Chemical Used in</a:t>
                      </a:r>
                    </a:p>
                  </a:txBody>
                  <a:tcPr marL="3795" marR="3795" marT="37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9288900"/>
                  </a:ext>
                </a:extLst>
              </a:tr>
              <a:tr h="27240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3795" marR="3795" marT="37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Butyl</a:t>
                      </a:r>
                    </a:p>
                  </a:txBody>
                  <a:tcPr marL="3795" marR="3795" marT="37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Neoprene</a:t>
                      </a:r>
                    </a:p>
                  </a:txBody>
                  <a:tcPr marL="3795" marR="3795" marT="37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PVC</a:t>
                      </a:r>
                    </a:p>
                  </a:txBody>
                  <a:tcPr marL="3795" marR="3795" marT="37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Nitrile</a:t>
                      </a:r>
                    </a:p>
                  </a:txBody>
                  <a:tcPr marL="3795" marR="3795" marT="37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Latex</a:t>
                      </a:r>
                    </a:p>
                  </a:txBody>
                  <a:tcPr marL="3795" marR="3795" marT="37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Other</a:t>
                      </a:r>
                    </a:p>
                  </a:txBody>
                  <a:tcPr marL="3795" marR="3795" marT="37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3795" marR="3795" marT="37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825643"/>
                  </a:ext>
                </a:extLst>
              </a:tr>
              <a:tr h="272401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Acetaldehyde</a:t>
                      </a:r>
                    </a:p>
                  </a:txBody>
                  <a:tcPr marL="3795" marR="3795" marT="37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3795" marR="3795" marT="37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3795" marR="3795" marT="37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3795" marR="3795" marT="37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3795" marR="3795" marT="37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3795" marR="3795" marT="37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3795" marR="3795" marT="37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BADT</a:t>
                      </a:r>
                    </a:p>
                  </a:txBody>
                  <a:tcPr marL="3795" marR="3795" marT="37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5901568"/>
                  </a:ext>
                </a:extLst>
              </a:tr>
              <a:tr h="272401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Acetone</a:t>
                      </a:r>
                    </a:p>
                  </a:txBody>
                  <a:tcPr marL="3795" marR="3795" marT="37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B050"/>
                          </a:solidFill>
                          <a:effectLst/>
                          <a:latin typeface="+mn-lt"/>
                        </a:rPr>
                        <a:t>SDS</a:t>
                      </a:r>
                    </a:p>
                  </a:txBody>
                  <a:tcPr marL="3795" marR="3795" marT="37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3795" marR="3795" marT="37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3795" marR="3795" marT="37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10 mins</a:t>
                      </a:r>
                    </a:p>
                  </a:txBody>
                  <a:tcPr marL="3795" marR="3795" marT="37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10 mins</a:t>
                      </a:r>
                    </a:p>
                  </a:txBody>
                  <a:tcPr marL="3795" marR="3795" marT="37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3795" marR="3795" marT="37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VIR/BADT/Rad Chem</a:t>
                      </a:r>
                    </a:p>
                  </a:txBody>
                  <a:tcPr marL="3795" marR="3795" marT="37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3918772"/>
                  </a:ext>
                </a:extLst>
              </a:tr>
              <a:tr h="272401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Acetonitrile</a:t>
                      </a:r>
                    </a:p>
                  </a:txBody>
                  <a:tcPr marL="3795" marR="3795" marT="37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3795" marR="3795" marT="37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3795" marR="3795" marT="37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3795" marR="3795" marT="37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3795" marR="3795" marT="37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3795" marR="3795" marT="37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3795" marR="3795" marT="37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NBS</a:t>
                      </a:r>
                    </a:p>
                  </a:txBody>
                  <a:tcPr marL="3795" marR="3795" marT="37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2937341"/>
                  </a:ext>
                </a:extLst>
              </a:tr>
              <a:tr h="272401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Chloroform</a:t>
                      </a:r>
                    </a:p>
                  </a:txBody>
                  <a:tcPr marL="3795" marR="3795" marT="37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3795" marR="3795" marT="37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3795" marR="3795" marT="37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3795" marR="3795" marT="37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3795" marR="3795" marT="37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3795" marR="3795" marT="37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3795" marR="3795" marT="37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PARA</a:t>
                      </a:r>
                    </a:p>
                  </a:txBody>
                  <a:tcPr marL="3795" marR="3795" marT="37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8401218"/>
                  </a:ext>
                </a:extLst>
              </a:tr>
              <a:tr h="272401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Ethyl Acetate</a:t>
                      </a:r>
                    </a:p>
                  </a:txBody>
                  <a:tcPr marL="3795" marR="3795" marT="37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B05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3795" marR="3795" marT="37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3795" marR="3795" marT="37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3795" marR="3795" marT="37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8 mins</a:t>
                      </a:r>
                    </a:p>
                  </a:txBody>
                  <a:tcPr marL="3795" marR="3795" marT="37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3795" marR="3795" marT="37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3795" marR="3795" marT="37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PARA/NBS</a:t>
                      </a:r>
                    </a:p>
                  </a:txBody>
                  <a:tcPr marL="3795" marR="3795" marT="37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9182886"/>
                  </a:ext>
                </a:extLst>
              </a:tr>
              <a:tr h="272401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Formic Acid</a:t>
                      </a:r>
                    </a:p>
                  </a:txBody>
                  <a:tcPr marL="3795" marR="3795" marT="37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3795" marR="3795" marT="37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B05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3795" marR="3795" marT="37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B05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3795" marR="3795" marT="37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3795" marR="3795" marT="37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B050"/>
                          </a:solidFill>
                          <a:effectLst/>
                          <a:latin typeface="+mn-lt"/>
                        </a:rPr>
                        <a:t>SDS</a:t>
                      </a:r>
                    </a:p>
                  </a:txBody>
                  <a:tcPr marL="3795" marR="3795" marT="37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B05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3795" marR="3795" marT="37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NBS</a:t>
                      </a:r>
                    </a:p>
                  </a:txBody>
                  <a:tcPr marL="3795" marR="3795" marT="37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5360671"/>
                  </a:ext>
                </a:extLst>
              </a:tr>
              <a:tr h="272401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Methanol</a:t>
                      </a:r>
                    </a:p>
                  </a:txBody>
                  <a:tcPr marL="3795" marR="3795" marT="37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B05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3795" marR="3795" marT="37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3795" marR="3795" marT="37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3795" marR="3795" marT="37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32 mins</a:t>
                      </a:r>
                    </a:p>
                  </a:txBody>
                  <a:tcPr marL="3795" marR="3795" marT="37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3795" marR="3795" marT="37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3795" marR="3795" marT="37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BADT/BT/NBS/PARA/TB</a:t>
                      </a:r>
                    </a:p>
                  </a:txBody>
                  <a:tcPr marL="3795" marR="3795" marT="37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5829331"/>
                  </a:ext>
                </a:extLst>
              </a:tr>
              <a:tr h="272401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Nitric acid</a:t>
                      </a:r>
                    </a:p>
                  </a:txBody>
                  <a:tcPr marL="3795" marR="3795" marT="37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B05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3795" marR="3795" marT="37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B05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3795" marR="3795" marT="37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3795" marR="3795" marT="37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12 mins</a:t>
                      </a:r>
                    </a:p>
                  </a:txBody>
                  <a:tcPr marL="3795" marR="3795" marT="37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3795" marR="3795" marT="37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3795" marR="3795" marT="37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Rad Chem</a:t>
                      </a:r>
                    </a:p>
                  </a:txBody>
                  <a:tcPr marL="3795" marR="3795" marT="37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3854053"/>
                  </a:ext>
                </a:extLst>
              </a:tr>
              <a:tr h="272401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Phenol Liquid</a:t>
                      </a:r>
                    </a:p>
                  </a:txBody>
                  <a:tcPr marL="3795" marR="3795" marT="37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B05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3795" marR="3795" marT="37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B05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3795" marR="3795" marT="37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B05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3795" marR="3795" marT="37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39 mins</a:t>
                      </a:r>
                    </a:p>
                  </a:txBody>
                  <a:tcPr marL="3795" marR="3795" marT="37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B05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3795" marR="3795" marT="37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B05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3795" marR="3795" marT="37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BT</a:t>
                      </a:r>
                    </a:p>
                  </a:txBody>
                  <a:tcPr marL="3795" marR="3795" marT="37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7597351"/>
                  </a:ext>
                </a:extLst>
              </a:tr>
              <a:tr h="272401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Sulfuric acid</a:t>
                      </a:r>
                    </a:p>
                  </a:txBody>
                  <a:tcPr marL="3795" marR="3795" marT="37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B05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3795" marR="3795" marT="37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3795" marR="3795" marT="37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3795" marR="3795" marT="37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E26B0A"/>
                          </a:solidFill>
                          <a:effectLst/>
                          <a:latin typeface="+mn-lt"/>
                        </a:rPr>
                        <a:t>1.9 hrs</a:t>
                      </a:r>
                    </a:p>
                  </a:txBody>
                  <a:tcPr marL="3795" marR="3795" marT="37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3795" marR="3795" marT="37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3795" marR="3795" marT="37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Rad Chem</a:t>
                      </a:r>
                    </a:p>
                  </a:txBody>
                  <a:tcPr marL="3795" marR="3795" marT="37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0680477"/>
                  </a:ext>
                </a:extLst>
              </a:tr>
              <a:tr h="272401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Toluene</a:t>
                      </a:r>
                    </a:p>
                  </a:txBody>
                  <a:tcPr marL="3795" marR="3795" marT="37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6 mins</a:t>
                      </a:r>
                    </a:p>
                  </a:txBody>
                  <a:tcPr marL="3795" marR="3795" marT="37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3795" marR="3795" marT="37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3795" marR="3795" marT="37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11 mins</a:t>
                      </a:r>
                    </a:p>
                  </a:txBody>
                  <a:tcPr marL="3795" marR="3795" marT="37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3795" marR="3795" marT="37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B050"/>
                          </a:solidFill>
                          <a:effectLst/>
                          <a:latin typeface="+mn-lt"/>
                        </a:rPr>
                        <a:t>Viton &gt;16 hrs</a:t>
                      </a:r>
                    </a:p>
                  </a:txBody>
                  <a:tcPr marL="3795" marR="3795" marT="37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BADT  </a:t>
                      </a:r>
                    </a:p>
                  </a:txBody>
                  <a:tcPr marL="3795" marR="3795" marT="37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4548190"/>
                  </a:ext>
                </a:extLst>
              </a:tr>
              <a:tr h="272401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Xylene</a:t>
                      </a:r>
                    </a:p>
                  </a:txBody>
                  <a:tcPr marL="3795" marR="3795" marT="37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3795" marR="3795" marT="37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3795" marR="3795" marT="37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3795" marR="3795" marT="37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21 mins</a:t>
                      </a:r>
                    </a:p>
                  </a:txBody>
                  <a:tcPr marL="3795" marR="3795" marT="37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3795" marR="3795" marT="37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B050"/>
                          </a:solidFill>
                          <a:effectLst/>
                          <a:latin typeface="+mn-lt"/>
                        </a:rPr>
                        <a:t>Viton &gt;8 hrs</a:t>
                      </a:r>
                    </a:p>
                  </a:txBody>
                  <a:tcPr marL="3795" marR="3795" marT="37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BT </a:t>
                      </a:r>
                    </a:p>
                  </a:txBody>
                  <a:tcPr marL="3795" marR="3795" marT="37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96968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520515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BBC0B4C-9121-4CAB-9B2C-14A7A86F9F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124" y="505293"/>
            <a:ext cx="8616598" cy="626300"/>
          </a:xfrm>
        </p:spPr>
        <p:txBody>
          <a:bodyPr/>
          <a:lstStyle/>
          <a:p>
            <a:pPr algn="l"/>
            <a:r>
              <a:rPr lang="en-US" sz="2800" dirty="0">
                <a:ln w="6350">
                  <a:noFill/>
                </a:ln>
                <a:solidFill>
                  <a:srgbClr val="C0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Spill Response Determination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B078DD2-4FFC-4A42-9006-CD56562C0B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1589" y="1248158"/>
            <a:ext cx="8319304" cy="4754375"/>
          </a:xfrm>
        </p:spPr>
        <p:txBody>
          <a:bodyPr/>
          <a:lstStyle/>
          <a:p>
            <a:pPr marL="480060" lvl="0" algn="l" defTabSz="914400" fontAlgn="auto">
              <a:spcAft>
                <a:spcPts val="0"/>
              </a:spcAft>
              <a:buClr>
                <a:srgbClr val="C00000"/>
              </a:buClr>
              <a:buSzPct val="65000"/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See </a:t>
            </a:r>
            <a:r>
              <a:rPr lang="en-US" sz="2400" u="sng" dirty="0">
                <a:solidFill>
                  <a:srgbClr val="1125E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Appendix E-ODHL Hazardous Chemical SOPs</a:t>
            </a:r>
            <a:r>
              <a:rPr lang="en-US" sz="2400" dirty="0">
                <a:solidFill>
                  <a:srgbClr val="1125E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for compressed gases, hydrogen gas &amp; liquid nitrogen leak responses</a:t>
            </a:r>
          </a:p>
          <a:p>
            <a:pPr marL="480060" lvl="0" algn="l" defTabSz="914400" fontAlgn="auto">
              <a:spcAft>
                <a:spcPts val="0"/>
              </a:spcAft>
              <a:buClr>
                <a:srgbClr val="C00000"/>
              </a:buClr>
              <a:buSzPct val="65000"/>
              <a:buFont typeface="Wingdings" panose="05000000000000000000" pitchFamily="2" charset="2"/>
              <a:buChar char="Ø"/>
            </a:pPr>
            <a:endParaRPr lang="en-US" sz="24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80060" lvl="0" algn="l" defTabSz="914400" fontAlgn="auto">
              <a:spcAft>
                <a:spcPts val="0"/>
              </a:spcAft>
              <a:buClr>
                <a:srgbClr val="C00000"/>
              </a:buClr>
              <a:buSzPct val="65000"/>
              <a:buFont typeface="Wingdings" panose="05000000000000000000" pitchFamily="2" charset="2"/>
              <a:buChar char="Ø"/>
            </a:pPr>
            <a:r>
              <a:rPr lang="en-US" sz="2400" b="1" dirty="0">
                <a:solidFill>
                  <a:srgbClr val="00B05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Section 2 of SDS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lang="en-US" sz="2400" u="sng" dirty="0">
                <a:solidFill>
                  <a:srgbClr val="1A2EE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Chemical Inventory List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&amp; the label</a:t>
            </a:r>
            <a:endParaRPr lang="en-US" sz="10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37160" lvl="0" indent="0" algn="l" defTabSz="914400" fontAlgn="auto">
              <a:spcAft>
                <a:spcPts val="0"/>
              </a:spcAft>
              <a:buClr>
                <a:srgbClr val="C00000"/>
              </a:buClr>
              <a:buSzPct val="65000"/>
            </a:pPr>
            <a:r>
              <a:rPr lang="en-US" sz="10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137160" lvl="0" indent="0" defTabSz="914400" fontAlgn="auto">
              <a:spcAft>
                <a:spcPts val="0"/>
              </a:spcAft>
              <a:buClr>
                <a:srgbClr val="C00000"/>
              </a:buClr>
              <a:buSzPct val="65000"/>
            </a:pPr>
            <a:r>
              <a:rPr lang="en-US" sz="2400" b="1" u="sng" dirty="0">
                <a:solidFill>
                  <a:srgbClr val="0996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Non-hazardous spills</a:t>
            </a:r>
          </a:p>
          <a:p>
            <a:pPr marL="137160" lvl="0" indent="0" defTabSz="914400" fontAlgn="auto">
              <a:spcAft>
                <a:spcPts val="0"/>
              </a:spcAft>
              <a:buClr>
                <a:srgbClr val="C00000"/>
              </a:buClr>
              <a:buSzPct val="65000"/>
            </a:pPr>
            <a:endParaRPr lang="en-US" sz="10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37160" lvl="0" indent="0" algn="l" defTabSz="914400" fontAlgn="auto">
              <a:spcAft>
                <a:spcPts val="0"/>
              </a:spcAft>
              <a:buClr>
                <a:srgbClr val="C00000"/>
              </a:buClr>
              <a:buSzPct val="65000"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	Sweep up solid spill</a:t>
            </a:r>
            <a:endParaRPr lang="en-US" sz="10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37160" lvl="0" indent="0" defTabSz="914400" fontAlgn="auto">
              <a:spcAft>
                <a:spcPts val="0"/>
              </a:spcAft>
              <a:buClr>
                <a:srgbClr val="C00000"/>
              </a:buClr>
              <a:buSzPct val="65000"/>
            </a:pPr>
            <a:r>
              <a:rPr lang="en-US" sz="10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</a:p>
          <a:p>
            <a:pPr marL="137160" lvl="0" indent="0" algn="l" defTabSz="914400" fontAlgn="auto">
              <a:spcAft>
                <a:spcPts val="0"/>
              </a:spcAft>
              <a:buClr>
                <a:srgbClr val="C00000"/>
              </a:buClr>
              <a:buSzPct val="65000"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	Absorb liquid spill</a:t>
            </a:r>
            <a:endParaRPr lang="en-US" sz="8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37160" lvl="0" indent="0" defTabSz="914400" fontAlgn="auto">
              <a:spcAft>
                <a:spcPts val="0"/>
              </a:spcAft>
              <a:buClr>
                <a:srgbClr val="C00000"/>
              </a:buClr>
              <a:buSzPct val="65000"/>
            </a:pPr>
            <a:endParaRPr lang="en-US" sz="8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37160" lvl="0" indent="0" algn="l" defTabSz="914400" fontAlgn="auto">
              <a:spcAft>
                <a:spcPts val="0"/>
              </a:spcAft>
              <a:buClr>
                <a:srgbClr val="C00000"/>
              </a:buClr>
              <a:buSzPct val="65000"/>
            </a:pPr>
            <a:r>
              <a:rPr lang="en-US" sz="8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	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Use forceps/tongs to pick up sharps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5F75883-E8D3-4F11-B89F-87757BC5EEB5}"/>
              </a:ext>
            </a:extLst>
          </p:cNvPr>
          <p:cNvCxnSpPr>
            <a:cxnSpLocks/>
          </p:cNvCxnSpPr>
          <p:nvPr/>
        </p:nvCxnSpPr>
        <p:spPr>
          <a:xfrm>
            <a:off x="4138863" y="4363547"/>
            <a:ext cx="3364170" cy="22662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0342801-2AEB-4181-A161-FB81D367CA90}"/>
              </a:ext>
            </a:extLst>
          </p:cNvPr>
          <p:cNvCxnSpPr>
            <a:cxnSpLocks/>
          </p:cNvCxnSpPr>
          <p:nvPr/>
        </p:nvCxnSpPr>
        <p:spPr>
          <a:xfrm>
            <a:off x="3862137" y="4986695"/>
            <a:ext cx="3640896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35A1F2B-9733-4F6A-8A6A-F5C4A94D4FAC}"/>
              </a:ext>
            </a:extLst>
          </p:cNvPr>
          <p:cNvCxnSpPr>
            <a:cxnSpLocks/>
          </p:cNvCxnSpPr>
          <p:nvPr/>
        </p:nvCxnSpPr>
        <p:spPr>
          <a:xfrm flipV="1">
            <a:off x="6280484" y="5322686"/>
            <a:ext cx="1222549" cy="27658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A drawing of a face&#10;&#10;Description generated with high confidence">
            <a:extLst>
              <a:ext uri="{FF2B5EF4-FFF2-40B4-BE49-F238E27FC236}">
                <a16:creationId xmlns:a16="http://schemas.microsoft.com/office/drawing/2014/main" id="{41FC15AA-83F9-48D8-9C37-F03B653F6B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3384" y="4363547"/>
            <a:ext cx="1424338" cy="1246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5958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BBC0B4C-9121-4CAB-9B2C-14A7A86F9F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124" y="505293"/>
            <a:ext cx="8616598" cy="626300"/>
          </a:xfrm>
        </p:spPr>
        <p:txBody>
          <a:bodyPr/>
          <a:lstStyle/>
          <a:p>
            <a:pPr algn="l"/>
            <a:r>
              <a:rPr lang="en-US" sz="2800" dirty="0">
                <a:ln w="6350">
                  <a:noFill/>
                </a:ln>
                <a:solidFill>
                  <a:srgbClr val="C0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Spill Response Determination (Cont’d)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B078DD2-4FFC-4A42-9006-CD56562C0B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1589" y="1258729"/>
            <a:ext cx="8319304" cy="4754375"/>
          </a:xfrm>
        </p:spPr>
        <p:txBody>
          <a:bodyPr/>
          <a:lstStyle/>
          <a:p>
            <a:pPr marL="480060" lvl="0" algn="l" defTabSz="914400" fontAlgn="auto">
              <a:spcAft>
                <a:spcPts val="0"/>
              </a:spcAft>
              <a:buClr>
                <a:srgbClr val="C00000"/>
              </a:buClr>
              <a:buSzPct val="65000"/>
              <a:buFont typeface="Wingdings" panose="05000000000000000000" pitchFamily="2" charset="2"/>
              <a:buChar char="Ø"/>
            </a:pP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“Hazardous-minor” Chemical Spill- </a:t>
            </a:r>
            <a:endParaRPr lang="en-US" sz="1000" b="1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37160" lvl="0" indent="0" algn="l" defTabSz="914400" fontAlgn="auto">
              <a:spcAft>
                <a:spcPts val="0"/>
              </a:spcAft>
              <a:buClr>
                <a:srgbClr val="C00000"/>
              </a:buClr>
              <a:buSzPct val="65000"/>
            </a:pPr>
            <a:r>
              <a:rPr lang="en-US" sz="10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137160" lvl="0" indent="0" defTabSz="914400" fontAlgn="auto">
              <a:spcAft>
                <a:spcPts val="0"/>
              </a:spcAft>
              <a:buClr>
                <a:srgbClr val="C00000"/>
              </a:buClr>
              <a:buSzPct val="65000"/>
            </a:pPr>
            <a:r>
              <a:rPr lang="en-US" sz="2400" b="1" u="sng" dirty="0">
                <a:solidFill>
                  <a:srgbClr val="00B05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Hazardous-minor Spill Response (No Spill Kit)</a:t>
            </a:r>
            <a:endParaRPr lang="en-US" sz="1000" dirty="0">
              <a:solidFill>
                <a:srgbClr val="00B05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37160" lvl="0" indent="0" algn="l" defTabSz="914400" fontAlgn="auto">
              <a:spcAft>
                <a:spcPts val="0"/>
              </a:spcAft>
              <a:buClr>
                <a:srgbClr val="C00000"/>
              </a:buClr>
              <a:buSzPct val="65000"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	</a:t>
            </a:r>
          </a:p>
          <a:p>
            <a:pPr marL="137160" lvl="0" indent="0" algn="l" defTabSz="914400" fontAlgn="auto">
              <a:spcAft>
                <a:spcPts val="0"/>
              </a:spcAft>
              <a:buClr>
                <a:srgbClr val="C00000"/>
              </a:buClr>
              <a:buSzPct val="65000"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Spill of </a:t>
            </a:r>
            <a:r>
              <a:rPr lang="en-US" sz="2400" i="1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Disinfectant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; </a:t>
            </a:r>
            <a:r>
              <a:rPr lang="en-US" sz="2400" i="1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Household/office chemicals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; </a:t>
            </a:r>
            <a:r>
              <a:rPr lang="en-US" sz="2400" b="1" u="sng" dirty="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OR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137160" lvl="0" indent="0" algn="l" defTabSz="914400" fontAlgn="auto">
              <a:spcAft>
                <a:spcPts val="0"/>
              </a:spcAft>
              <a:buClr>
                <a:srgbClr val="C00000"/>
              </a:buClr>
              <a:buSzPct val="65000"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Hazardous chemical &lt; 50 ml</a:t>
            </a:r>
          </a:p>
          <a:p>
            <a:pPr marL="137160" lvl="0" indent="0" algn="l" defTabSz="914400" fontAlgn="auto">
              <a:spcAft>
                <a:spcPts val="0"/>
              </a:spcAft>
              <a:buClr>
                <a:srgbClr val="C00000"/>
              </a:buClr>
              <a:buSzPct val="65000"/>
            </a:pPr>
            <a:endParaRPr lang="en-US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37160" lvl="0" indent="0" algn="l" defTabSz="914400" fontAlgn="auto">
              <a:spcAft>
                <a:spcPts val="0"/>
              </a:spcAft>
              <a:buClr>
                <a:srgbClr val="C00000"/>
              </a:buClr>
              <a:buSzPct val="65000"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Sweep up solid spill</a:t>
            </a:r>
            <a:endParaRPr lang="en-US" sz="10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37160" lvl="0" indent="0" defTabSz="914400" fontAlgn="auto">
              <a:spcAft>
                <a:spcPts val="0"/>
              </a:spcAft>
              <a:buClr>
                <a:srgbClr val="C00000"/>
              </a:buClr>
              <a:buSzPct val="65000"/>
            </a:pPr>
            <a:r>
              <a:rPr lang="en-US" sz="10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</a:p>
          <a:p>
            <a:pPr marL="137160" lvl="0" indent="0" algn="l" defTabSz="914400" fontAlgn="auto">
              <a:spcAft>
                <a:spcPts val="0"/>
              </a:spcAft>
              <a:buClr>
                <a:srgbClr val="C00000"/>
              </a:buClr>
              <a:buSzPct val="65000"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	Absorb liquid spill</a:t>
            </a:r>
            <a:endParaRPr lang="en-US" sz="8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37160" lvl="0" indent="0" defTabSz="914400" fontAlgn="auto">
              <a:spcAft>
                <a:spcPts val="0"/>
              </a:spcAft>
              <a:buClr>
                <a:srgbClr val="C00000"/>
              </a:buClr>
              <a:buSzPct val="65000"/>
            </a:pPr>
            <a:endParaRPr lang="en-US" sz="8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37160" lvl="0" indent="0" algn="l" defTabSz="914400" fontAlgn="auto">
              <a:spcAft>
                <a:spcPts val="0"/>
              </a:spcAft>
              <a:buClr>
                <a:srgbClr val="C00000"/>
              </a:buClr>
              <a:buSzPct val="65000"/>
            </a:pPr>
            <a:r>
              <a:rPr lang="en-US" sz="8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	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Use forceps/tongs to pick up sharps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5F75883-E8D3-4F11-B89F-87757BC5EEB5}"/>
              </a:ext>
            </a:extLst>
          </p:cNvPr>
          <p:cNvCxnSpPr>
            <a:cxnSpLocks/>
          </p:cNvCxnSpPr>
          <p:nvPr/>
        </p:nvCxnSpPr>
        <p:spPr>
          <a:xfrm>
            <a:off x="4138863" y="4491048"/>
            <a:ext cx="3364170" cy="22662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0342801-2AEB-4181-A161-FB81D367CA90}"/>
              </a:ext>
            </a:extLst>
          </p:cNvPr>
          <p:cNvCxnSpPr>
            <a:cxnSpLocks/>
          </p:cNvCxnSpPr>
          <p:nvPr/>
        </p:nvCxnSpPr>
        <p:spPr>
          <a:xfrm>
            <a:off x="3862137" y="5100007"/>
            <a:ext cx="3640896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35A1F2B-9733-4F6A-8A6A-F5C4A94D4FAC}"/>
              </a:ext>
            </a:extLst>
          </p:cNvPr>
          <p:cNvCxnSpPr>
            <a:cxnSpLocks/>
          </p:cNvCxnSpPr>
          <p:nvPr/>
        </p:nvCxnSpPr>
        <p:spPr>
          <a:xfrm flipV="1">
            <a:off x="6280484" y="5446570"/>
            <a:ext cx="1222549" cy="27658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A drawing of a face&#10;&#10;Description generated with high confidence">
            <a:extLst>
              <a:ext uri="{FF2B5EF4-FFF2-40B4-BE49-F238E27FC236}">
                <a16:creationId xmlns:a16="http://schemas.microsoft.com/office/drawing/2014/main" id="{41FC15AA-83F9-48D8-9C37-F03B653F6B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3384" y="4476860"/>
            <a:ext cx="1424338" cy="1246295"/>
          </a:xfrm>
          <a:prstGeom prst="rect">
            <a:avLst/>
          </a:prstGeom>
        </p:spPr>
      </p:pic>
      <p:sp>
        <p:nvSpPr>
          <p:cNvPr id="10" name="Arrow: Right 9">
            <a:extLst>
              <a:ext uri="{FF2B5EF4-FFF2-40B4-BE49-F238E27FC236}">
                <a16:creationId xmlns:a16="http://schemas.microsoft.com/office/drawing/2014/main" id="{67DC0588-D0CE-4EE1-AA21-7E354D6DD625}"/>
              </a:ext>
            </a:extLst>
          </p:cNvPr>
          <p:cNvSpPr/>
          <p:nvPr/>
        </p:nvSpPr>
        <p:spPr>
          <a:xfrm>
            <a:off x="626044" y="2750681"/>
            <a:ext cx="582734" cy="454081"/>
          </a:xfrm>
          <a:prstGeom prst="rightArrow">
            <a:avLst/>
          </a:prstGeom>
          <a:solidFill>
            <a:srgbClr val="7030A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9035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B078DD2-4FFC-4A42-9006-CD56562C0B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9557" y="578841"/>
            <a:ext cx="8319304" cy="5268508"/>
          </a:xfrm>
        </p:spPr>
        <p:txBody>
          <a:bodyPr/>
          <a:lstStyle/>
          <a:p>
            <a:pPr marL="480060" lvl="0" algn="l" defTabSz="914400" fontAlgn="auto">
              <a:spcAft>
                <a:spcPts val="0"/>
              </a:spcAft>
              <a:buClr>
                <a:srgbClr val="C00000"/>
              </a:buClr>
              <a:buSzPct val="65000"/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b="1" u="sng" dirty="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Hazardous-minor Spill Response (Spill Kit Needed)</a:t>
            </a:r>
            <a:r>
              <a:rPr lang="en-US" sz="10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480060" lvl="0" algn="l" defTabSz="914400" fontAlgn="auto">
              <a:spcAft>
                <a:spcPts val="0"/>
              </a:spcAft>
              <a:buClr>
                <a:srgbClr val="C00000"/>
              </a:buClr>
              <a:buSzPct val="65000"/>
              <a:buFont typeface="Wingdings" panose="05000000000000000000" pitchFamily="2" charset="2"/>
              <a:buChar char="Ø"/>
            </a:pPr>
            <a:endParaRPr lang="en-US" sz="1000" u="sng" dirty="0">
              <a:ln w="6350">
                <a:noFill/>
              </a:ln>
              <a:solidFill>
                <a:srgbClr val="1125E5"/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7160" lvl="0" indent="0" algn="l" defTabSz="914400" fontAlgn="auto">
              <a:spcAft>
                <a:spcPts val="0"/>
              </a:spcAft>
              <a:buClr>
                <a:srgbClr val="C00000"/>
              </a:buClr>
              <a:buSzPct val="65000"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Hazardous chemicals not on Spill Flowchart; </a:t>
            </a:r>
            <a:r>
              <a:rPr lang="en-US" sz="2400" b="1" u="sng" dirty="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OR</a:t>
            </a:r>
          </a:p>
          <a:p>
            <a:pPr marL="137160" lvl="0" indent="0" algn="l" defTabSz="914400" fontAlgn="auto">
              <a:spcAft>
                <a:spcPts val="0"/>
              </a:spcAft>
              <a:buClr>
                <a:srgbClr val="C00000"/>
              </a:buClr>
              <a:buSzPct val="65000"/>
            </a:pP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High-risk chemical spill &lt; listed volume</a:t>
            </a:r>
          </a:p>
          <a:p>
            <a:pPr marL="137160" lvl="0" indent="0" algn="l" defTabSz="914400" fontAlgn="auto">
              <a:spcAft>
                <a:spcPts val="0"/>
              </a:spcAft>
              <a:buClr>
                <a:srgbClr val="C00000"/>
              </a:buClr>
              <a:buSzPct val="65000"/>
            </a:pPr>
            <a:endParaRPr lang="en-US" sz="16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80060" lvl="0" algn="l" defTabSz="914400" fontAlgn="auto">
              <a:spcAft>
                <a:spcPts val="0"/>
              </a:spcAft>
              <a:buClr>
                <a:srgbClr val="C00000"/>
              </a:buClr>
              <a:buSzPct val="65000"/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If solid, sweep up to place in disposal bag from the kit</a:t>
            </a:r>
          </a:p>
          <a:p>
            <a:pPr marL="480060" lvl="0" algn="l" defTabSz="914400" fontAlgn="auto">
              <a:spcAft>
                <a:spcPts val="0"/>
              </a:spcAft>
              <a:buClr>
                <a:srgbClr val="C00000"/>
              </a:buClr>
              <a:buSzPct val="65000"/>
              <a:buFont typeface="Wingdings" panose="05000000000000000000" pitchFamily="2" charset="2"/>
              <a:buChar char="Ø"/>
            </a:pPr>
            <a:endParaRPr lang="en-US" sz="16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80060" lvl="0" algn="l" defTabSz="914400" fontAlgn="auto">
              <a:spcAft>
                <a:spcPts val="0"/>
              </a:spcAft>
              <a:buClr>
                <a:srgbClr val="C00000"/>
              </a:buClr>
              <a:buSzPct val="65000"/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Use forceps/tongs to pick up sharps</a:t>
            </a:r>
          </a:p>
          <a:p>
            <a:pPr marL="137160" lvl="0" indent="0" algn="l" defTabSz="914400" fontAlgn="auto">
              <a:spcAft>
                <a:spcPts val="0"/>
              </a:spcAft>
              <a:buClr>
                <a:srgbClr val="C00000"/>
              </a:buClr>
              <a:buSzPct val="65000"/>
            </a:pPr>
            <a:endParaRPr lang="en-US" sz="2400" dirty="0">
              <a:ln w="6350">
                <a:noFill/>
              </a:ln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80060" lvl="0" algn="l" defTabSz="914400" fontAlgn="auto">
              <a:spcAft>
                <a:spcPts val="0"/>
              </a:spcAft>
              <a:buClr>
                <a:srgbClr val="C00000"/>
              </a:buClr>
              <a:buSzPct val="65000"/>
              <a:buFont typeface="Wingdings" panose="05000000000000000000" pitchFamily="2" charset="2"/>
              <a:buChar char="Ø"/>
            </a:pPr>
            <a:r>
              <a:rPr lang="en-US" sz="2400" dirty="0">
                <a:ln w="6350">
                  <a:noFill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Follow </a:t>
            </a:r>
            <a:r>
              <a:rPr lang="en-US" sz="2400" u="sng" dirty="0">
                <a:ln w="6350">
                  <a:noFill/>
                </a:ln>
                <a:solidFill>
                  <a:srgbClr val="1125E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Appendix F.2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67DC0588-D0CE-4EE1-AA21-7E354D6DD625}"/>
              </a:ext>
            </a:extLst>
          </p:cNvPr>
          <p:cNvSpPr/>
          <p:nvPr/>
        </p:nvSpPr>
        <p:spPr>
          <a:xfrm>
            <a:off x="647752" y="1195208"/>
            <a:ext cx="582734" cy="454081"/>
          </a:xfrm>
          <a:prstGeom prst="rightArrow">
            <a:avLst/>
          </a:prstGeom>
          <a:solidFill>
            <a:srgbClr val="7030A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FDD18365-F088-4F2E-9BA0-5F646A16DC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7082" y="3533348"/>
            <a:ext cx="3336507" cy="2514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24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2348" y="645639"/>
            <a:ext cx="8616598" cy="999279"/>
          </a:xfrm>
        </p:spPr>
        <p:txBody>
          <a:bodyPr/>
          <a:lstStyle/>
          <a:p>
            <a:pPr algn="l"/>
            <a:r>
              <a:rPr lang="en-US" sz="24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Hazardous-minor Spill Response (Spill Kit Needed) (Cont’d)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348" y="1644918"/>
            <a:ext cx="8319304" cy="4300352"/>
          </a:xfrm>
        </p:spPr>
        <p:txBody>
          <a:bodyPr/>
          <a:lstStyle/>
          <a:p>
            <a:pPr marL="480060" lvl="0" algn="l" defTabSz="914400" fontAlgn="auto">
              <a:spcAft>
                <a:spcPts val="0"/>
              </a:spcAft>
              <a:buClr>
                <a:srgbClr val="C00000"/>
              </a:buClr>
              <a:buSzPct val="65000"/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Warn others &amp; evacuate all personnel</a:t>
            </a:r>
          </a:p>
          <a:p>
            <a:pPr marL="480060" lvl="0" algn="l" defTabSz="914400" fontAlgn="auto">
              <a:spcAft>
                <a:spcPts val="0"/>
              </a:spcAft>
              <a:buClr>
                <a:srgbClr val="C00000"/>
              </a:buClr>
              <a:buSzPct val="65000"/>
              <a:buFont typeface="Wingdings" panose="05000000000000000000" pitchFamily="2" charset="2"/>
              <a:buChar char="Ø"/>
            </a:pPr>
            <a:endParaRPr lang="en-US" sz="24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80060" lvl="0" algn="l" defTabSz="914400" fontAlgn="auto">
              <a:spcAft>
                <a:spcPts val="0"/>
              </a:spcAft>
              <a:buClr>
                <a:srgbClr val="C00000"/>
              </a:buClr>
              <a:buSzPct val="65000"/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Isolate the area with ‘Chemical Spill Keep Out’ </a:t>
            </a:r>
            <a:r>
              <a:rPr lang="en-US" sz="2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OR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‘Do Not Enter’</a:t>
            </a:r>
          </a:p>
          <a:p>
            <a:pPr marL="137160" lvl="0" indent="0" algn="l" defTabSz="914400" fontAlgn="auto">
              <a:spcAft>
                <a:spcPts val="0"/>
              </a:spcAft>
              <a:buClr>
                <a:srgbClr val="C00000"/>
              </a:buClr>
              <a:buSzPct val="65000"/>
            </a:pPr>
            <a:endParaRPr lang="en-US" sz="24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80060" lvl="0" algn="l" defTabSz="914400" fontAlgn="auto">
              <a:spcAft>
                <a:spcPts val="0"/>
              </a:spcAft>
              <a:buClr>
                <a:srgbClr val="C00000"/>
              </a:buClr>
              <a:buSzPct val="65000"/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 spills ≥ 2 L (Follow kit’s </a:t>
            </a:r>
            <a:r>
              <a:rPr lang="en-US" sz="2400" b="1" u="sng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User Directions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):</a:t>
            </a:r>
          </a:p>
          <a:p>
            <a:pPr marL="480060" lvl="0" algn="l" defTabSz="914400" fontAlgn="auto">
              <a:spcAft>
                <a:spcPts val="0"/>
              </a:spcAft>
              <a:buClr>
                <a:srgbClr val="C00000"/>
              </a:buClr>
              <a:buSzPct val="65000"/>
              <a:buFont typeface="Wingdings" panose="05000000000000000000" pitchFamily="2" charset="2"/>
              <a:buChar char="Ø"/>
            </a:pPr>
            <a:endParaRPr lang="en-US" sz="16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37160" lvl="0" indent="0" algn="l" defTabSz="914400" fontAlgn="auto">
              <a:spcAft>
                <a:spcPts val="0"/>
              </a:spcAft>
              <a:buClr>
                <a:srgbClr val="C00000"/>
              </a:buClr>
              <a:buSzPct val="65000"/>
            </a:pPr>
            <a:r>
              <a:rPr lang="en-US" sz="10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BioRem-2000	Solvents</a:t>
            </a:r>
          </a:p>
          <a:p>
            <a:pPr marL="137160" lvl="0" indent="0" algn="l" defTabSz="914400" fontAlgn="auto">
              <a:spcAft>
                <a:spcPts val="0"/>
              </a:spcAft>
              <a:buClr>
                <a:srgbClr val="C00000"/>
              </a:buClr>
              <a:buSzPct val="65000"/>
            </a:pPr>
            <a:endParaRPr lang="en-US" sz="10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37160" lvl="0" indent="0" algn="l" defTabSz="914400" fontAlgn="auto">
              <a:spcAft>
                <a:spcPts val="0"/>
              </a:spcAft>
              <a:buClr>
                <a:srgbClr val="C00000"/>
              </a:buClr>
              <a:buSzPct val="65000"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Ultimate Acid Eater		Acids</a:t>
            </a:r>
            <a:endParaRPr lang="en-US" sz="12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37160" lvl="0" indent="0" algn="l" defTabSz="914400" fontAlgn="auto">
              <a:spcAft>
                <a:spcPts val="0"/>
              </a:spcAft>
              <a:buClr>
                <a:srgbClr val="C00000"/>
              </a:buClr>
              <a:buSzPct val="65000"/>
            </a:pP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</a:t>
            </a:r>
          </a:p>
          <a:p>
            <a:pPr marL="137160" lvl="0" indent="0" algn="l" defTabSz="914400" fontAlgn="auto">
              <a:spcAft>
                <a:spcPts val="0"/>
              </a:spcAft>
              <a:buClr>
                <a:srgbClr val="C00000"/>
              </a:buClr>
              <a:buSzPct val="65000"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</a:t>
            </a:r>
          </a:p>
          <a:p>
            <a:pPr marL="137160" lvl="0" indent="0" algn="l" defTabSz="914400" fontAlgn="auto">
              <a:spcAft>
                <a:spcPts val="0"/>
              </a:spcAft>
              <a:buClr>
                <a:srgbClr val="C00000"/>
              </a:buClr>
              <a:buSzPct val="65000"/>
            </a:pPr>
            <a:endParaRPr lang="en-US" sz="18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773BCBFA-5BE1-45EF-9454-690AE6549684}"/>
              </a:ext>
            </a:extLst>
          </p:cNvPr>
          <p:cNvSpPr/>
          <p:nvPr/>
        </p:nvSpPr>
        <p:spPr>
          <a:xfrm>
            <a:off x="3426440" y="4531355"/>
            <a:ext cx="582734" cy="454081"/>
          </a:xfrm>
          <a:prstGeom prst="rightArrow">
            <a:avLst/>
          </a:prstGeom>
          <a:solidFill>
            <a:srgbClr val="0996FF"/>
          </a:solidFill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77674D4B-81E4-46A0-8FC5-CADCD9D2FF18}"/>
              </a:ext>
            </a:extLst>
          </p:cNvPr>
          <p:cNvSpPr/>
          <p:nvPr/>
        </p:nvSpPr>
        <p:spPr>
          <a:xfrm>
            <a:off x="4280633" y="5164554"/>
            <a:ext cx="582734" cy="454081"/>
          </a:xfrm>
          <a:prstGeom prst="rightArrow">
            <a:avLst/>
          </a:prstGeom>
          <a:solidFill>
            <a:srgbClr val="00B050"/>
          </a:solidFill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315F64A-01AE-44B0-A2DB-ED76568FE59E}"/>
              </a:ext>
            </a:extLst>
          </p:cNvPr>
          <p:cNvSpPr/>
          <p:nvPr/>
        </p:nvSpPr>
        <p:spPr>
          <a:xfrm>
            <a:off x="6048461" y="4418306"/>
            <a:ext cx="2904983" cy="83099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i="1" dirty="0">
                <a:solidFill>
                  <a:srgbClr val="00B050"/>
                </a:solidFill>
              </a:rPr>
              <a:t>Check Current Chemical Inventory</a:t>
            </a:r>
          </a:p>
        </p:txBody>
      </p:sp>
    </p:spTree>
    <p:extLst>
      <p:ext uri="{BB962C8B-B14F-4D97-AF65-F5344CB8AC3E}">
        <p14:creationId xmlns:p14="http://schemas.microsoft.com/office/powerpoint/2010/main" val="3056753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348" y="1785888"/>
            <a:ext cx="8319304" cy="4226494"/>
          </a:xfrm>
        </p:spPr>
        <p:txBody>
          <a:bodyPr/>
          <a:lstStyle/>
          <a:p>
            <a:pPr marL="137160" lvl="0" indent="0" algn="l" defTabSz="914400" fontAlgn="auto">
              <a:spcAft>
                <a:spcPts val="0"/>
              </a:spcAft>
              <a:buClr>
                <a:srgbClr val="C00000"/>
              </a:buClr>
              <a:buSzPct val="65000"/>
            </a:pP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</a:t>
            </a:r>
          </a:p>
          <a:p>
            <a:pPr marL="137160" lvl="0" indent="0" algn="l" defTabSz="914400" fontAlgn="auto">
              <a:spcAft>
                <a:spcPts val="0"/>
              </a:spcAft>
              <a:buClr>
                <a:srgbClr val="C00000"/>
              </a:buClr>
              <a:buSzPct val="65000"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</a:t>
            </a:r>
          </a:p>
          <a:p>
            <a:pPr marL="137160" lvl="0" indent="0" algn="l" defTabSz="914400" fontAlgn="auto">
              <a:spcAft>
                <a:spcPts val="0"/>
              </a:spcAft>
              <a:buClr>
                <a:srgbClr val="C00000"/>
              </a:buClr>
              <a:buSzPct val="65000"/>
            </a:pPr>
            <a:endParaRPr lang="en-US" sz="18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4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483C7CF7-94A6-4E85-9CF0-9054607102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111" y="992453"/>
            <a:ext cx="4473338" cy="4926830"/>
          </a:xfrm>
          <a:prstGeom prst="rect">
            <a:avLst/>
          </a:prstGeom>
        </p:spPr>
      </p:pic>
      <p:pic>
        <p:nvPicPr>
          <p:cNvPr id="11" name="Picture 10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7A4492CC-BDBC-4C0F-8B55-4F1F758167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832" y="990753"/>
            <a:ext cx="3942824" cy="4928530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CF2F4B02-2FF1-4937-BD9D-669BDAAA9B81}"/>
              </a:ext>
            </a:extLst>
          </p:cNvPr>
          <p:cNvSpPr/>
          <p:nvPr/>
        </p:nvSpPr>
        <p:spPr>
          <a:xfrm>
            <a:off x="171344" y="4262046"/>
            <a:ext cx="4461657" cy="1135858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148DB6D-2A3C-411E-A03A-32DE2521B234}"/>
              </a:ext>
            </a:extLst>
          </p:cNvPr>
          <p:cNvSpPr/>
          <p:nvPr/>
        </p:nvSpPr>
        <p:spPr>
          <a:xfrm>
            <a:off x="5014547" y="4429388"/>
            <a:ext cx="3837607" cy="604007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ACE8039-E415-4463-B8BB-A20F3B9375E1}"/>
              </a:ext>
            </a:extLst>
          </p:cNvPr>
          <p:cNvSpPr txBox="1"/>
          <p:nvPr/>
        </p:nvSpPr>
        <p:spPr>
          <a:xfrm>
            <a:off x="627195" y="529088"/>
            <a:ext cx="81285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Instructions from different manufacturers ‘Encircle then cover’  </a:t>
            </a:r>
          </a:p>
        </p:txBody>
      </p:sp>
    </p:spTree>
    <p:extLst>
      <p:ext uri="{BB962C8B-B14F-4D97-AF65-F5344CB8AC3E}">
        <p14:creationId xmlns:p14="http://schemas.microsoft.com/office/powerpoint/2010/main" val="2066419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4B5E4F91-B6BE-443A-A926-ABA7A6238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074" y="561417"/>
            <a:ext cx="8616598" cy="626300"/>
          </a:xfrm>
        </p:spPr>
        <p:txBody>
          <a:bodyPr/>
          <a:lstStyle/>
          <a:p>
            <a:pPr algn="l"/>
            <a:r>
              <a:rPr lang="en-US" sz="2800" dirty="0">
                <a:ln w="6350">
                  <a:noFill/>
                </a:ln>
                <a:solidFill>
                  <a:srgbClr val="C0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Minor Spill Response with </a:t>
            </a:r>
            <a:r>
              <a:rPr lang="en-US" sz="2800" i="1" u="sng" dirty="0">
                <a:ln w="6350">
                  <a:noFill/>
                </a:ln>
                <a:solidFill>
                  <a:srgbClr val="00B05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Spill-X Kit</a:t>
            </a:r>
            <a:endParaRPr lang="en-US" sz="2800" i="1" u="sng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074" y="1187716"/>
            <a:ext cx="8339854" cy="4698253"/>
          </a:xfrm>
        </p:spPr>
        <p:txBody>
          <a:bodyPr/>
          <a:lstStyle/>
          <a:p>
            <a:pPr marL="480060" lvl="0" algn="l" defTabSz="914400" fontAlgn="auto">
              <a:spcAft>
                <a:spcPts val="0"/>
              </a:spcAft>
              <a:buClr>
                <a:srgbClr val="C00000"/>
              </a:buClr>
              <a:buSzPct val="65000"/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Use Chemical Inventory </a:t>
            </a:r>
            <a:r>
              <a:rPr lang="en-US" sz="2400" dirty="0">
                <a:solidFill>
                  <a:srgbClr val="0996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 the spill kit 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&amp; </a:t>
            </a:r>
            <a:r>
              <a:rPr lang="en-US" sz="2400" u="sng" dirty="0">
                <a:solidFill>
                  <a:srgbClr val="1125E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Spill-X Spill Kit Treatment Guide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80060" lvl="0" algn="l" defTabSz="914400" fontAlgn="auto">
              <a:spcAft>
                <a:spcPts val="0"/>
              </a:spcAft>
              <a:buClr>
                <a:srgbClr val="C00000"/>
              </a:buClr>
              <a:buSzPct val="65000"/>
              <a:buFont typeface="Wingdings" panose="05000000000000000000" pitchFamily="2" charset="2"/>
              <a:buChar char="Ø"/>
            </a:pPr>
            <a:endParaRPr lang="en-US" sz="20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37160" lvl="0" indent="0" algn="l" defTabSz="914400" fontAlgn="auto">
              <a:spcAft>
                <a:spcPts val="0"/>
              </a:spcAft>
              <a:buClr>
                <a:srgbClr val="C00000"/>
              </a:buClr>
              <a:buSzPct val="65000"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-Type/size of spill         Choice/amount of SPILL-X</a:t>
            </a:r>
          </a:p>
          <a:p>
            <a:pPr marL="137160" lvl="0" indent="0" algn="l" defTabSz="914400" fontAlgn="auto">
              <a:spcAft>
                <a:spcPts val="0"/>
              </a:spcAft>
              <a:buClr>
                <a:srgbClr val="C00000"/>
              </a:buClr>
              <a:buSzPct val="65000"/>
            </a:pPr>
            <a:endParaRPr lang="en-US" sz="10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37160" lvl="0" indent="0" algn="l" defTabSz="914400" fontAlgn="auto">
              <a:spcAft>
                <a:spcPts val="0"/>
              </a:spcAft>
              <a:buClr>
                <a:srgbClr val="C00000"/>
              </a:buClr>
              <a:buSzPct val="65000"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-The Table is a list of chemicals which have been tested </a:t>
            </a:r>
          </a:p>
          <a:p>
            <a:pPr marL="137160" lvl="0" indent="0" algn="l" defTabSz="914400" fontAlgn="auto">
              <a:spcAft>
                <a:spcPts val="0"/>
              </a:spcAft>
              <a:buClr>
                <a:srgbClr val="C00000"/>
              </a:buClr>
              <a:buSzPct val="65000"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by the company </a:t>
            </a:r>
          </a:p>
          <a:p>
            <a:pPr marL="137160" lvl="0" indent="0" algn="l" defTabSz="914400" fontAlgn="auto">
              <a:spcAft>
                <a:spcPts val="0"/>
              </a:spcAft>
              <a:buClr>
                <a:srgbClr val="C00000"/>
              </a:buClr>
              <a:buSzPct val="65000"/>
            </a:pPr>
            <a:endParaRPr lang="en-US" sz="24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37160" lvl="0" indent="0" algn="l" defTabSz="914400" fontAlgn="auto">
              <a:spcAft>
                <a:spcPts val="0"/>
              </a:spcAft>
              <a:buClr>
                <a:srgbClr val="C00000"/>
              </a:buClr>
              <a:buSzPct val="65000"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			    </a:t>
            </a:r>
          </a:p>
        </p:txBody>
      </p:sp>
      <p:pic>
        <p:nvPicPr>
          <p:cNvPr id="6" name="Picture 5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F442DAA3-4468-4773-B552-84AECAF5B1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137" y="4046099"/>
            <a:ext cx="5894471" cy="1839870"/>
          </a:xfrm>
          <a:prstGeom prst="rect">
            <a:avLst/>
          </a:prstGeom>
        </p:spPr>
      </p:pic>
      <p:sp>
        <p:nvSpPr>
          <p:cNvPr id="12" name="Arrow: Right 11">
            <a:extLst>
              <a:ext uri="{FF2B5EF4-FFF2-40B4-BE49-F238E27FC236}">
                <a16:creationId xmlns:a16="http://schemas.microsoft.com/office/drawing/2014/main" id="{9FE2F135-6625-4AC2-A02C-D754ADB4A0C3}"/>
              </a:ext>
            </a:extLst>
          </p:cNvPr>
          <p:cNvSpPr/>
          <p:nvPr/>
        </p:nvSpPr>
        <p:spPr>
          <a:xfrm>
            <a:off x="3469889" y="2436009"/>
            <a:ext cx="457768" cy="334180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7" name="Star: 5 Points 6">
            <a:extLst>
              <a:ext uri="{FF2B5EF4-FFF2-40B4-BE49-F238E27FC236}">
                <a16:creationId xmlns:a16="http://schemas.microsoft.com/office/drawing/2014/main" id="{1349F378-6A4F-453F-96BD-2C70E54F57B3}"/>
              </a:ext>
            </a:extLst>
          </p:cNvPr>
          <p:cNvSpPr/>
          <p:nvPr/>
        </p:nvSpPr>
        <p:spPr>
          <a:xfrm>
            <a:off x="6201597" y="4745747"/>
            <a:ext cx="228600" cy="219075"/>
          </a:xfrm>
          <a:prstGeom prst="star5">
            <a:avLst/>
          </a:prstGeom>
          <a:solidFill>
            <a:srgbClr val="00B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Star: 5 Points 17">
            <a:extLst>
              <a:ext uri="{FF2B5EF4-FFF2-40B4-BE49-F238E27FC236}">
                <a16:creationId xmlns:a16="http://schemas.microsoft.com/office/drawing/2014/main" id="{99A12D89-F72C-4AE2-9D2D-CDC297583141}"/>
              </a:ext>
            </a:extLst>
          </p:cNvPr>
          <p:cNvSpPr/>
          <p:nvPr/>
        </p:nvSpPr>
        <p:spPr>
          <a:xfrm>
            <a:off x="7567380" y="4745747"/>
            <a:ext cx="228600" cy="219075"/>
          </a:xfrm>
          <a:prstGeom prst="star5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74952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073" y="1228034"/>
            <a:ext cx="8339854" cy="4811199"/>
          </a:xfrm>
        </p:spPr>
        <p:txBody>
          <a:bodyPr/>
          <a:lstStyle/>
          <a:p>
            <a:pPr marL="480060" lvl="0" algn="l" defTabSz="914400" fontAlgn="auto">
              <a:spcAft>
                <a:spcPts val="0"/>
              </a:spcAft>
              <a:buClr>
                <a:srgbClr val="C00000"/>
              </a:buClr>
              <a:buSzPct val="65000"/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Remove sources of ignition if spill is flammable</a:t>
            </a:r>
          </a:p>
          <a:p>
            <a:pPr marL="137160" lvl="0" indent="0" algn="l" defTabSz="914400" fontAlgn="auto">
              <a:spcAft>
                <a:spcPts val="0"/>
              </a:spcAft>
              <a:buClr>
                <a:srgbClr val="C00000"/>
              </a:buClr>
              <a:buSzPct val="65000"/>
            </a:pPr>
            <a:endParaRPr lang="en-US" sz="18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80060" lvl="0" algn="l" defTabSz="914400" fontAlgn="auto">
              <a:spcAft>
                <a:spcPts val="0"/>
              </a:spcAft>
              <a:buClr>
                <a:srgbClr val="C00000"/>
              </a:buClr>
              <a:buSzPct val="65000"/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Shake Spill-X agent to encircle then cover the spill</a:t>
            </a:r>
          </a:p>
          <a:p>
            <a:pPr marL="480060" lvl="0" algn="l" defTabSz="914400" fontAlgn="auto">
              <a:spcAft>
                <a:spcPts val="0"/>
              </a:spcAft>
              <a:buClr>
                <a:srgbClr val="C00000"/>
              </a:buClr>
              <a:buSzPct val="65000"/>
              <a:buFont typeface="Wingdings" panose="05000000000000000000" pitchFamily="2" charset="2"/>
              <a:buChar char="Ø"/>
            </a:pPr>
            <a:endParaRPr lang="en-US" sz="24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80060" lvl="0" algn="l" defTabSz="914400" fontAlgn="auto">
              <a:spcAft>
                <a:spcPts val="0"/>
              </a:spcAft>
              <a:buClr>
                <a:srgbClr val="C00000"/>
              </a:buClr>
              <a:buSzPct val="65000"/>
              <a:buFont typeface="Wingdings" panose="05000000000000000000" pitchFamily="2" charset="2"/>
              <a:buChar char="Ø"/>
            </a:pPr>
            <a:endParaRPr lang="en-US" sz="24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37160" lvl="0" indent="0" algn="l" defTabSz="914400" fontAlgn="auto">
              <a:spcAft>
                <a:spcPts val="0"/>
              </a:spcAft>
              <a:buClr>
                <a:srgbClr val="C00000"/>
              </a:buClr>
              <a:buSzPct val="65000"/>
            </a:pPr>
            <a:endParaRPr lang="en-US" sz="24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80060" lvl="0" algn="l" defTabSz="914400" fontAlgn="auto">
              <a:spcAft>
                <a:spcPts val="0"/>
              </a:spcAft>
              <a:buClr>
                <a:srgbClr val="C00000"/>
              </a:buClr>
              <a:buSzPct val="65000"/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 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Spill-X-A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2400" b="1" dirty="0">
                <a:solidFill>
                  <a:srgbClr val="1125E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Spill-X-C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residue pH to 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range 2.0-12.5</a:t>
            </a:r>
          </a:p>
          <a:p>
            <a:pPr marL="137160" lvl="0" indent="0" algn="l" defTabSz="914400" fontAlgn="auto">
              <a:spcAft>
                <a:spcPts val="0"/>
              </a:spcAft>
              <a:buClr>
                <a:srgbClr val="C00000"/>
              </a:buClr>
              <a:buSzPct val="65000"/>
            </a:pPr>
            <a:endParaRPr lang="en-US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80060" lvl="0" algn="l" defTabSz="914400" fontAlgn="auto">
              <a:spcAft>
                <a:spcPts val="0"/>
              </a:spcAft>
              <a:buClr>
                <a:srgbClr val="C00000"/>
              </a:buClr>
              <a:buSzPct val="65000"/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Record spill type/treatment on bag provided</a:t>
            </a:r>
          </a:p>
          <a:p>
            <a:pPr marL="137160" lvl="0" indent="0" algn="l" defTabSz="914400" fontAlgn="auto">
              <a:spcAft>
                <a:spcPts val="0"/>
              </a:spcAft>
              <a:buClr>
                <a:srgbClr val="C00000"/>
              </a:buClr>
              <a:buSzPct val="65000"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Neutralized (name of acid/base); pH = ? </a:t>
            </a:r>
          </a:p>
          <a:p>
            <a:pPr marL="137160" lvl="0" indent="0" algn="l" defTabSz="914400" fontAlgn="auto">
              <a:spcAft>
                <a:spcPts val="0"/>
              </a:spcAft>
              <a:buClr>
                <a:srgbClr val="C00000"/>
              </a:buClr>
              <a:buSzPct val="65000"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Adsorbed solvent: (name) </a:t>
            </a:r>
          </a:p>
          <a:p>
            <a:pPr marL="480060" lvl="0" algn="l" defTabSz="914400" fontAlgn="auto">
              <a:spcAft>
                <a:spcPts val="0"/>
              </a:spcAft>
              <a:buClr>
                <a:srgbClr val="C00000"/>
              </a:buClr>
              <a:buSzPct val="65000"/>
              <a:buFont typeface="Wingdings" panose="05000000000000000000" pitchFamily="2" charset="2"/>
              <a:buChar char="Ø"/>
            </a:pPr>
            <a:endParaRPr lang="en-US" sz="24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4" descr="A close up of a logo&#10;&#10;Description generated with high confidence">
            <a:extLst>
              <a:ext uri="{FF2B5EF4-FFF2-40B4-BE49-F238E27FC236}">
                <a16:creationId xmlns:a16="http://schemas.microsoft.com/office/drawing/2014/main" id="{93957692-6218-4328-A691-AC5F0356FE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1868" y="2477813"/>
            <a:ext cx="1367450" cy="1155820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5F9580E-EF88-46CC-B84F-5D6591CC224E}"/>
              </a:ext>
            </a:extLst>
          </p:cNvPr>
          <p:cNvCxnSpPr/>
          <p:nvPr/>
        </p:nvCxnSpPr>
        <p:spPr>
          <a:xfrm>
            <a:off x="1115134" y="5630931"/>
            <a:ext cx="205100" cy="0"/>
          </a:xfrm>
          <a:prstGeom prst="straightConnector1">
            <a:avLst/>
          </a:prstGeom>
          <a:ln>
            <a:solidFill>
              <a:srgbClr val="0996FF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EC09188-31C9-4C9D-840D-925FD8C70EBC}"/>
              </a:ext>
            </a:extLst>
          </p:cNvPr>
          <p:cNvCxnSpPr/>
          <p:nvPr/>
        </p:nvCxnSpPr>
        <p:spPr>
          <a:xfrm>
            <a:off x="1115134" y="5211155"/>
            <a:ext cx="205100" cy="0"/>
          </a:xfrm>
          <a:prstGeom prst="straightConnector1">
            <a:avLst/>
          </a:prstGeom>
          <a:ln>
            <a:solidFill>
              <a:srgbClr val="0996FF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tle 1">
            <a:extLst>
              <a:ext uri="{FF2B5EF4-FFF2-40B4-BE49-F238E27FC236}">
                <a16:creationId xmlns:a16="http://schemas.microsoft.com/office/drawing/2014/main" id="{D3CC5D8C-3A3F-4DC4-B77F-111DDB6F3B73}"/>
              </a:ext>
            </a:extLst>
          </p:cNvPr>
          <p:cNvSpPr txBox="1">
            <a:spLocks/>
          </p:cNvSpPr>
          <p:nvPr/>
        </p:nvSpPr>
        <p:spPr bwMode="auto">
          <a:xfrm>
            <a:off x="402074" y="561417"/>
            <a:ext cx="8616598" cy="62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800000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800000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800000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800000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800000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800000"/>
                </a:solidFill>
                <a:latin typeface="Calibri" pitchFamily="34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800000"/>
                </a:solidFill>
                <a:latin typeface="Calibri" pitchFamily="34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800000"/>
                </a:solidFill>
                <a:latin typeface="Calibri" pitchFamily="34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800000"/>
                </a:solidFill>
                <a:latin typeface="Calibri" pitchFamily="34" charset="0"/>
              </a:defRPr>
            </a:lvl9pPr>
          </a:lstStyle>
          <a:p>
            <a:pPr algn="l"/>
            <a:r>
              <a:rPr lang="en-US" sz="2800" dirty="0">
                <a:ln w="6350">
                  <a:noFill/>
                </a:ln>
                <a:solidFill>
                  <a:srgbClr val="C0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Minor Spill Response with </a:t>
            </a:r>
            <a:r>
              <a:rPr lang="en-US" sz="2800" i="1" u="sng" dirty="0">
                <a:ln w="6350">
                  <a:noFill/>
                </a:ln>
                <a:solidFill>
                  <a:srgbClr val="00B05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Spill-X Kit</a:t>
            </a:r>
            <a:r>
              <a:rPr lang="en-US" sz="2800" b="0" dirty="0">
                <a:ln w="6350">
                  <a:noFill/>
                </a:ln>
                <a:solidFill>
                  <a:srgbClr val="00B05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2800" dirty="0">
                <a:ln w="6350"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(Cont’d)</a:t>
            </a:r>
            <a:endParaRPr lang="en-US" sz="2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 descr="A picture containing indoor&#10;&#10;Description generated with high confidence">
            <a:extLst>
              <a:ext uri="{FF2B5EF4-FFF2-40B4-BE49-F238E27FC236}">
                <a16:creationId xmlns:a16="http://schemas.microsoft.com/office/drawing/2014/main" id="{B3812BE8-8380-4ABA-B208-566D722346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477813"/>
            <a:ext cx="1718252" cy="1155820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F220897C-1428-4F33-8190-39037BD768B0}"/>
              </a:ext>
            </a:extLst>
          </p:cNvPr>
          <p:cNvSpPr/>
          <p:nvPr/>
        </p:nvSpPr>
        <p:spPr>
          <a:xfrm>
            <a:off x="3809318" y="1895913"/>
            <a:ext cx="4244113" cy="69628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749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0446" y="1277839"/>
            <a:ext cx="8339854" cy="4629737"/>
          </a:xfrm>
        </p:spPr>
        <p:txBody>
          <a:bodyPr/>
          <a:lstStyle/>
          <a:p>
            <a:pPr marL="480060" lvl="0" algn="l" defTabSz="914400" fontAlgn="auto">
              <a:spcAft>
                <a:spcPts val="0"/>
              </a:spcAft>
              <a:buClr>
                <a:srgbClr val="C00000"/>
              </a:buClr>
              <a:buSzPct val="65000"/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Let reaction cools, collect residue &amp; place in</a:t>
            </a:r>
          </a:p>
          <a:p>
            <a:pPr marL="137160" lvl="0" indent="0" algn="l" defTabSz="914400" fontAlgn="auto">
              <a:spcAft>
                <a:spcPts val="0"/>
              </a:spcAft>
              <a:buClr>
                <a:srgbClr val="C00000"/>
              </a:buClr>
              <a:buSzPct val="65000"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labeled bag</a:t>
            </a:r>
          </a:p>
          <a:p>
            <a:pPr marL="137160" lvl="0" indent="0" algn="l" defTabSz="914400" fontAlgn="auto">
              <a:spcAft>
                <a:spcPts val="0"/>
              </a:spcAft>
              <a:buClr>
                <a:srgbClr val="C00000"/>
              </a:buClr>
              <a:buSzPct val="65000"/>
            </a:pPr>
            <a:endParaRPr lang="en-US" sz="24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80060" lvl="0" algn="l" defTabSz="914400" fontAlgn="auto">
              <a:spcAft>
                <a:spcPts val="0"/>
              </a:spcAft>
              <a:buClr>
                <a:srgbClr val="C00000"/>
              </a:buClr>
              <a:buSzPct val="65000"/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Decontaminate area, collect materials &amp; gloves in the same bag</a:t>
            </a:r>
          </a:p>
          <a:p>
            <a:pPr marL="137160" lvl="0" indent="0" algn="l" defTabSz="914400" fontAlgn="auto">
              <a:spcAft>
                <a:spcPts val="0"/>
              </a:spcAft>
              <a:buClr>
                <a:srgbClr val="C00000"/>
              </a:buClr>
              <a:buSzPct val="65000"/>
            </a:pPr>
            <a:endParaRPr lang="en-US" sz="24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37160" lvl="0" indent="0" algn="l" defTabSz="914400" fontAlgn="auto">
              <a:spcAft>
                <a:spcPts val="0"/>
              </a:spcAft>
              <a:buClr>
                <a:srgbClr val="C00000"/>
              </a:buClr>
              <a:buSzPct val="65000"/>
            </a:pPr>
            <a:endParaRPr lang="en-US" sz="24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37160" lvl="0" indent="0" algn="l" defTabSz="914400" fontAlgn="auto">
              <a:spcAft>
                <a:spcPts val="0"/>
              </a:spcAft>
              <a:buClr>
                <a:srgbClr val="C00000"/>
              </a:buClr>
              <a:buSzPct val="65000"/>
            </a:pPr>
            <a:endParaRPr lang="en-US" sz="24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80060" lvl="0" algn="l" defTabSz="914400" fontAlgn="auto">
              <a:spcAft>
                <a:spcPts val="0"/>
              </a:spcAft>
              <a:buClr>
                <a:srgbClr val="C00000"/>
              </a:buClr>
              <a:buSzPct val="65000"/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Call </a:t>
            </a:r>
            <a:r>
              <a:rPr lang="en-US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immediately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report the spill</a:t>
            </a:r>
          </a:p>
          <a:p>
            <a:pPr marL="137160" lvl="0" indent="0" algn="l" defTabSz="914400" fontAlgn="auto">
              <a:spcAft>
                <a:spcPts val="0"/>
              </a:spcAft>
              <a:buClr>
                <a:srgbClr val="C00000"/>
              </a:buClr>
              <a:buSzPct val="65000"/>
            </a:pPr>
            <a:endParaRPr lang="en-US" sz="18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37160" lvl="0" indent="0" algn="l" defTabSz="914400" fontAlgn="auto">
              <a:spcAft>
                <a:spcPts val="0"/>
              </a:spcAft>
              <a:buClr>
                <a:srgbClr val="C00000"/>
              </a:buClr>
              <a:buSzPct val="65000"/>
            </a:pPr>
            <a:r>
              <a:rPr lang="en-US" sz="2400" i="1" dirty="0">
                <a:solidFill>
                  <a:srgbClr val="0996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Bonus question 3: Why?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04EA22-4A16-4BB8-AF39-B5B42A7F41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2922" y="1663197"/>
            <a:ext cx="1419004" cy="9778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C66A3EF-AD78-48D5-95CD-EC44629024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0013" y="3026356"/>
            <a:ext cx="2650287" cy="16147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EF52F82-9C4B-4494-997A-EB3DD3650AF8}"/>
              </a:ext>
            </a:extLst>
          </p:cNvPr>
          <p:cNvSpPr txBox="1"/>
          <p:nvPr/>
        </p:nvSpPr>
        <p:spPr>
          <a:xfrm>
            <a:off x="7001114" y="4183741"/>
            <a:ext cx="14410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rgbClr val="00B0F0"/>
                </a:solidFill>
              </a:rPr>
              <a:t>Neutralized Acetic acid; pH 4 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CECA033-2401-4ED4-AE22-C4D0337A2CA2}"/>
              </a:ext>
            </a:extLst>
          </p:cNvPr>
          <p:cNvSpPr txBox="1">
            <a:spLocks/>
          </p:cNvSpPr>
          <p:nvPr/>
        </p:nvSpPr>
        <p:spPr bwMode="auto">
          <a:xfrm>
            <a:off x="402074" y="561417"/>
            <a:ext cx="8616598" cy="62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800000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800000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800000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800000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800000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800000"/>
                </a:solidFill>
                <a:latin typeface="Calibri" pitchFamily="34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800000"/>
                </a:solidFill>
                <a:latin typeface="Calibri" pitchFamily="34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800000"/>
                </a:solidFill>
                <a:latin typeface="Calibri" pitchFamily="34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800000"/>
                </a:solidFill>
                <a:latin typeface="Calibri" pitchFamily="34" charset="0"/>
              </a:defRPr>
            </a:lvl9pPr>
          </a:lstStyle>
          <a:p>
            <a:pPr algn="l"/>
            <a:r>
              <a:rPr lang="en-US" sz="2800" dirty="0">
                <a:ln w="6350">
                  <a:noFill/>
                </a:ln>
                <a:solidFill>
                  <a:srgbClr val="C0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Minor Spill Response with </a:t>
            </a:r>
            <a:r>
              <a:rPr lang="en-US" sz="2800" i="1" u="sng" dirty="0">
                <a:ln w="6350">
                  <a:noFill/>
                </a:ln>
                <a:solidFill>
                  <a:srgbClr val="00B05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Spill-X Kit</a:t>
            </a:r>
            <a:r>
              <a:rPr lang="en-US" sz="2800" b="0" dirty="0">
                <a:ln w="6350">
                  <a:noFill/>
                </a:ln>
                <a:solidFill>
                  <a:srgbClr val="00B05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2800" dirty="0">
                <a:ln w="6350"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(Cont’d)</a:t>
            </a:r>
            <a:endParaRPr lang="en-US" sz="2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4417E4F-184D-44DE-85FD-72FF72EBD7F0}"/>
              </a:ext>
            </a:extLst>
          </p:cNvPr>
          <p:cNvSpPr txBox="1"/>
          <p:nvPr/>
        </p:nvSpPr>
        <p:spPr>
          <a:xfrm>
            <a:off x="4710373" y="5443700"/>
            <a:ext cx="241187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7030A0"/>
                </a:solidFill>
              </a:rPr>
              <a:t>To refill the kit</a:t>
            </a:r>
          </a:p>
        </p:txBody>
      </p:sp>
    </p:spTree>
    <p:extLst>
      <p:ext uri="{BB962C8B-B14F-4D97-AF65-F5344CB8AC3E}">
        <p14:creationId xmlns:p14="http://schemas.microsoft.com/office/powerpoint/2010/main" val="1392830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074" y="1187717"/>
            <a:ext cx="8510278" cy="4567132"/>
          </a:xfrm>
        </p:spPr>
        <p:txBody>
          <a:bodyPr/>
          <a:lstStyle/>
          <a:p>
            <a:pPr marL="137160" lvl="0" indent="0" algn="l" defTabSz="914400" fontAlgn="auto">
              <a:spcAft>
                <a:spcPts val="0"/>
              </a:spcAft>
              <a:buClr>
                <a:srgbClr val="C00000"/>
              </a:buClr>
              <a:buSzPct val="65000"/>
            </a:pPr>
            <a:endParaRPr lang="en-US" sz="24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37160" lvl="0" indent="0" algn="l" defTabSz="914400" fontAlgn="auto">
              <a:spcAft>
                <a:spcPts val="0"/>
              </a:spcAft>
              <a:buClr>
                <a:srgbClr val="C00000"/>
              </a:buClr>
              <a:buSzPct val="65000"/>
            </a:pPr>
            <a:endParaRPr lang="en-US" sz="24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37160" lvl="0" indent="0" algn="l" defTabSz="914400" fontAlgn="auto">
              <a:spcAft>
                <a:spcPts val="0"/>
              </a:spcAft>
              <a:buClr>
                <a:srgbClr val="C00000"/>
              </a:buClr>
              <a:buSzPct val="65000"/>
            </a:pPr>
            <a:endParaRPr lang="en-US" sz="24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37160" lvl="0" indent="0" algn="l" defTabSz="914400" fontAlgn="auto">
              <a:spcAft>
                <a:spcPts val="0"/>
              </a:spcAft>
              <a:buClr>
                <a:srgbClr val="C00000"/>
              </a:buClr>
              <a:buSzPct val="65000"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			   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CCDEED7-54AE-4024-A9A5-C6AD3006FE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074" y="954171"/>
            <a:ext cx="5386977" cy="494965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259CA40-1F70-4C3E-B5EC-944FD4DEE2E7}"/>
              </a:ext>
            </a:extLst>
          </p:cNvPr>
          <p:cNvSpPr/>
          <p:nvPr/>
        </p:nvSpPr>
        <p:spPr>
          <a:xfrm>
            <a:off x="2435069" y="544266"/>
            <a:ext cx="39934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solidFill>
                  <a:srgbClr val="1125E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Appendix G-Chemical Spill Report</a:t>
            </a:r>
            <a:endParaRPr lang="en-US" b="1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2A15DEC-A0FC-47DA-A778-47B109C4E837}"/>
              </a:ext>
            </a:extLst>
          </p:cNvPr>
          <p:cNvSpPr/>
          <p:nvPr/>
        </p:nvSpPr>
        <p:spPr>
          <a:xfrm>
            <a:off x="5886155" y="3692719"/>
            <a:ext cx="3168833" cy="1200329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480060" lvl="0" fontAlgn="auto">
              <a:spcAft>
                <a:spcPts val="0"/>
              </a:spcAft>
              <a:buClr>
                <a:srgbClr val="C00000"/>
              </a:buClr>
              <a:buSzPct val="65000"/>
            </a:pPr>
            <a:r>
              <a:rPr lang="en-US" sz="24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NOT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re-enter until approved by Supervisor</a:t>
            </a:r>
          </a:p>
        </p:txBody>
      </p:sp>
      <p:sp>
        <p:nvSpPr>
          <p:cNvPr id="5" name="Arrow: Left 4">
            <a:extLst>
              <a:ext uri="{FF2B5EF4-FFF2-40B4-BE49-F238E27FC236}">
                <a16:creationId xmlns:a16="http://schemas.microsoft.com/office/drawing/2014/main" id="{8A3B8D25-C0FC-46D8-9E4D-059FF513927D}"/>
              </a:ext>
            </a:extLst>
          </p:cNvPr>
          <p:cNvSpPr/>
          <p:nvPr/>
        </p:nvSpPr>
        <p:spPr>
          <a:xfrm>
            <a:off x="5523400" y="1396863"/>
            <a:ext cx="3083066" cy="1432291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88E4940-B7C7-42DE-8F70-907A5F9B4508}"/>
              </a:ext>
            </a:extLst>
          </p:cNvPr>
          <p:cNvSpPr/>
          <p:nvPr/>
        </p:nvSpPr>
        <p:spPr>
          <a:xfrm>
            <a:off x="5268854" y="1881574"/>
            <a:ext cx="34700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80060" lvl="0" fontAlgn="auto">
              <a:spcAft>
                <a:spcPts val="0"/>
              </a:spcAft>
              <a:buClr>
                <a:srgbClr val="C00000"/>
              </a:buClr>
              <a:buSzPct val="65000"/>
            </a:pP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Fill out in 24 hours</a:t>
            </a:r>
          </a:p>
        </p:txBody>
      </p:sp>
    </p:spTree>
    <p:extLst>
      <p:ext uri="{BB962C8B-B14F-4D97-AF65-F5344CB8AC3E}">
        <p14:creationId xmlns:p14="http://schemas.microsoft.com/office/powerpoint/2010/main" val="2589900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2074" y="561417"/>
            <a:ext cx="8616598" cy="626300"/>
          </a:xfrm>
        </p:spPr>
        <p:txBody>
          <a:bodyPr/>
          <a:lstStyle/>
          <a:p>
            <a:pPr algn="l"/>
            <a:r>
              <a:rPr lang="en-US" sz="2800" dirty="0">
                <a:ln w="6350">
                  <a:noFill/>
                </a:ln>
                <a:solidFill>
                  <a:srgbClr val="C0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What kit is where?</a:t>
            </a:r>
            <a:endParaRPr lang="en-US" sz="28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074" y="1279997"/>
            <a:ext cx="8350040" cy="4474852"/>
          </a:xfrm>
        </p:spPr>
        <p:txBody>
          <a:bodyPr/>
          <a:lstStyle/>
          <a:p>
            <a:pPr marL="548640" lvl="0" indent="-411480" algn="l" defTabSz="914400" fontAlgn="auto">
              <a:spcAft>
                <a:spcPts val="0"/>
              </a:spcAft>
              <a:buClr>
                <a:srgbClr val="C00000"/>
              </a:buClr>
              <a:buSzPct val="65000"/>
              <a:buFont typeface="Wingdings" panose="05000000000000000000" pitchFamily="2" charset="2"/>
              <a:buChar char="Ø"/>
            </a:pPr>
            <a:r>
              <a:rPr lang="en-US" sz="2400" u="sng" dirty="0">
                <a:solidFill>
                  <a:srgbClr val="1125E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QA Guideline: Laboratory Chemical Hygiene Plan- Appendix F.1: Spill Kits and Safety Equipment Maps</a:t>
            </a:r>
          </a:p>
          <a:p>
            <a:pPr marL="137160" lvl="0" indent="0" algn="l" defTabSz="914400" fontAlgn="auto">
              <a:spcAft>
                <a:spcPts val="0"/>
              </a:spcAft>
              <a:buClrTx/>
              <a:buSzPct val="100000"/>
            </a:pPr>
            <a:endParaRPr lang="en-US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F6427740-CD73-477C-B500-7C7C29B8FB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700" y="2462570"/>
            <a:ext cx="8695338" cy="2705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71071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rodent looking at the camera&#10;&#10;Description generated with high confidence">
            <a:extLst>
              <a:ext uri="{FF2B5EF4-FFF2-40B4-BE49-F238E27FC236}">
                <a16:creationId xmlns:a16="http://schemas.microsoft.com/office/drawing/2014/main" id="{517D0C16-9D22-4DD6-9A34-31108A87A8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119" y="1076091"/>
            <a:ext cx="2857761" cy="25661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B75F8FC-E99C-48E8-89BD-4B871BACB639}"/>
              </a:ext>
            </a:extLst>
          </p:cNvPr>
          <p:cNvSpPr txBox="1"/>
          <p:nvPr/>
        </p:nvSpPr>
        <p:spPr>
          <a:xfrm>
            <a:off x="3297194" y="4010025"/>
            <a:ext cx="254960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dirty="0">
                <a:solidFill>
                  <a:srgbClr val="0996FF"/>
                </a:solidFill>
                <a:latin typeface="Brush Script MT" panose="03060802040406070304" pitchFamily="66" charset="0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9273584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2074" y="561417"/>
            <a:ext cx="8616598" cy="626300"/>
          </a:xfrm>
        </p:spPr>
        <p:txBody>
          <a:bodyPr/>
          <a:lstStyle/>
          <a:p>
            <a:pPr algn="l"/>
            <a:r>
              <a:rPr lang="en-US" sz="2800" dirty="0">
                <a:ln w="6350">
                  <a:noFill/>
                </a:ln>
                <a:solidFill>
                  <a:srgbClr val="C0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Who is responsible?</a:t>
            </a:r>
            <a:endParaRPr lang="en-US" sz="28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074" y="1187717"/>
            <a:ext cx="8616598" cy="4695498"/>
          </a:xfrm>
        </p:spPr>
        <p:txBody>
          <a:bodyPr/>
          <a:lstStyle/>
          <a:p>
            <a:pPr marL="548640" lvl="0" indent="-411480" algn="l" defTabSz="914400" fontAlgn="auto">
              <a:spcAft>
                <a:spcPts val="0"/>
              </a:spcAft>
              <a:buClr>
                <a:srgbClr val="C00000"/>
              </a:buClr>
              <a:buSzPct val="65000"/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Employee Responsibilities</a:t>
            </a:r>
          </a:p>
          <a:p>
            <a:pPr marL="548640" lvl="0" indent="-411480" algn="l" defTabSz="914400" fontAlgn="auto">
              <a:spcAft>
                <a:spcPts val="0"/>
              </a:spcAft>
              <a:buClr>
                <a:srgbClr val="C00000"/>
              </a:buClr>
              <a:buSzPct val="65000"/>
              <a:buFont typeface="Wingdings" panose="05000000000000000000" pitchFamily="2" charset="2"/>
              <a:buChar char="Ø"/>
            </a:pPr>
            <a:endParaRPr lang="en-US" sz="10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37160" lvl="0" indent="0" algn="l" defTabSz="914400" fontAlgn="auto">
              <a:spcAft>
                <a:spcPts val="0"/>
              </a:spcAft>
              <a:buClr>
                <a:srgbClr val="C00000"/>
              </a:buClr>
              <a:buSzPct val="65000"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-Ensure access to </a:t>
            </a:r>
            <a:r>
              <a:rPr lang="en-US" sz="2400" dirty="0">
                <a:solidFill>
                  <a:srgbClr val="00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Spill Kits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/Emergency Safety </a:t>
            </a:r>
          </a:p>
          <a:p>
            <a:pPr marL="137160" lvl="0" indent="0" algn="l" defTabSz="914400" fontAlgn="auto">
              <a:spcAft>
                <a:spcPts val="0"/>
              </a:spcAft>
              <a:buClr>
                <a:srgbClr val="C00000"/>
              </a:buClr>
              <a:buSzPct val="65000"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Equipment like </a:t>
            </a:r>
            <a:r>
              <a:rPr lang="en-US" sz="2400" dirty="0">
                <a:solidFill>
                  <a:srgbClr val="FF66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sink eye washes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are not blocked</a:t>
            </a:r>
          </a:p>
          <a:p>
            <a:pPr marL="137160" lvl="0" indent="0" algn="l" defTabSz="914400" fontAlgn="auto">
              <a:spcAft>
                <a:spcPts val="0"/>
              </a:spcAft>
              <a:buClr>
                <a:srgbClr val="C00000"/>
              </a:buClr>
              <a:buSzPct val="65000"/>
            </a:pPr>
            <a:endParaRPr lang="en-US" sz="14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37160" lvl="0" indent="0" algn="l" defTabSz="914400" fontAlgn="auto">
              <a:spcAft>
                <a:spcPts val="0"/>
              </a:spcAft>
              <a:buClr>
                <a:srgbClr val="C00000"/>
              </a:buClr>
              <a:buSzPct val="65000"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-Be familiar with location &amp; use of spill kits (</a:t>
            </a:r>
            <a:r>
              <a:rPr lang="en-US" sz="2400" dirty="0">
                <a:solidFill>
                  <a:srgbClr val="1125E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Appendix F.1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</a:t>
            </a:r>
          </a:p>
          <a:p>
            <a:pPr marL="137160" lvl="0" indent="0" algn="l" defTabSz="914400" fontAlgn="auto">
              <a:spcAft>
                <a:spcPts val="0"/>
              </a:spcAft>
              <a:buClr>
                <a:srgbClr val="C00000"/>
              </a:buClr>
              <a:buSzPct val="65000"/>
            </a:pPr>
            <a:endParaRPr lang="en-US" sz="24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37160" lvl="0" indent="0" algn="l" defTabSz="914400" fontAlgn="auto">
              <a:spcAft>
                <a:spcPts val="0"/>
              </a:spcAft>
              <a:buClr>
                <a:srgbClr val="C00000"/>
              </a:buClr>
              <a:buSzPct val="65000"/>
            </a:pPr>
            <a:endParaRPr lang="en-US" sz="24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37160" lvl="0" indent="0" algn="l" defTabSz="914400" fontAlgn="auto">
              <a:spcAft>
                <a:spcPts val="0"/>
              </a:spcAft>
              <a:buClr>
                <a:srgbClr val="C00000"/>
              </a:buClr>
              <a:buSzPct val="65000"/>
            </a:pPr>
            <a:endParaRPr lang="en-US" sz="24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37160" lvl="0" indent="0" algn="l" defTabSz="914400" fontAlgn="auto">
              <a:spcAft>
                <a:spcPts val="0"/>
              </a:spcAft>
              <a:buClr>
                <a:srgbClr val="C00000"/>
              </a:buClr>
              <a:buSzPct val="65000"/>
            </a:pPr>
            <a:endParaRPr lang="en-US" sz="24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37160" lvl="0" indent="0" algn="l" defTabSz="914400" fontAlgn="auto">
              <a:spcAft>
                <a:spcPts val="0"/>
              </a:spcAft>
              <a:buClr>
                <a:srgbClr val="C00000"/>
              </a:buClr>
              <a:buSzPct val="65000"/>
            </a:pPr>
            <a:endParaRPr lang="en-US" sz="18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80060" lvl="0" algn="l" defTabSz="914400" fontAlgn="auto">
              <a:spcAft>
                <a:spcPts val="0"/>
              </a:spcAft>
              <a:buClr>
                <a:srgbClr val="C00000"/>
              </a:buClr>
              <a:buSzPct val="65000"/>
              <a:buFont typeface="Wingdings" panose="05000000000000000000" pitchFamily="2" charset="2"/>
              <a:buChar char="Ø"/>
            </a:pPr>
            <a:r>
              <a:rPr lang="en-US" sz="2400" b="1" dirty="0">
                <a:solidFill>
                  <a:srgbClr val="00B05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QA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oversees monthly check of all spill kits</a:t>
            </a:r>
          </a:p>
          <a:p>
            <a:pPr marL="548640" lvl="0" indent="-411480" algn="l" defTabSz="914400" fontAlgn="auto">
              <a:spcAft>
                <a:spcPts val="0"/>
              </a:spcAft>
              <a:buClr>
                <a:srgbClr val="C00000"/>
              </a:buClr>
              <a:buSzPct val="65000"/>
              <a:buFont typeface="Wingdings" panose="05000000000000000000" pitchFamily="2" charset="2"/>
              <a:buChar char="Ø"/>
            </a:pPr>
            <a:endParaRPr lang="en-US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798071-F088-492E-BDD9-B3B6F739A4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4612" y="3478036"/>
            <a:ext cx="4751522" cy="2027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0466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2074" y="561417"/>
            <a:ext cx="8616598" cy="626300"/>
          </a:xfrm>
        </p:spPr>
        <p:txBody>
          <a:bodyPr/>
          <a:lstStyle/>
          <a:p>
            <a:pPr algn="l"/>
            <a:r>
              <a:rPr lang="en-US" sz="2800" dirty="0">
                <a:ln w="6350">
                  <a:noFill/>
                </a:ln>
                <a:solidFill>
                  <a:srgbClr val="C0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Spill-X Kit</a:t>
            </a:r>
            <a:endParaRPr lang="en-US" sz="28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6746" y="1120605"/>
            <a:ext cx="8741926" cy="4777016"/>
          </a:xfrm>
        </p:spPr>
        <p:txBody>
          <a:bodyPr/>
          <a:lstStyle/>
          <a:p>
            <a:pPr marL="480060" lvl="0" algn="l" defTabSz="914400" fontAlgn="auto">
              <a:spcAft>
                <a:spcPts val="0"/>
              </a:spcAft>
              <a:buClr>
                <a:srgbClr val="C00000"/>
              </a:buClr>
              <a:buSzPct val="65000"/>
              <a:buFont typeface="Wingdings" panose="05000000000000000000" pitchFamily="2" charset="2"/>
              <a:buChar char="Ø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2 Shaker Bottles each</a:t>
            </a:r>
          </a:p>
          <a:p>
            <a:pPr marL="137160" lvl="0" indent="0" algn="l" defTabSz="914400" fontAlgn="auto">
              <a:spcAft>
                <a:spcPts val="0"/>
              </a:spcAft>
              <a:buClr>
                <a:srgbClr val="C00000"/>
              </a:buClr>
              <a:buSzPct val="65000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  -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Spill-X-A Agent</a:t>
            </a:r>
          </a:p>
          <a:p>
            <a:pPr marL="137160" lvl="0" indent="0" algn="l" defTabSz="914400" fontAlgn="auto">
              <a:spcAft>
                <a:spcPts val="0"/>
              </a:spcAft>
              <a:buClr>
                <a:srgbClr val="C00000"/>
              </a:buClr>
              <a:buSzPct val="65000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  -</a:t>
            </a:r>
            <a:r>
              <a:rPr lang="en-US" sz="2400" b="1" dirty="0">
                <a:solidFill>
                  <a:srgbClr val="1125E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Spill-X-C Agent</a:t>
            </a:r>
          </a:p>
          <a:p>
            <a:pPr marL="137160" lvl="0" indent="0" algn="l" defTabSz="914400" fontAlgn="auto">
              <a:spcAft>
                <a:spcPts val="0"/>
              </a:spcAft>
              <a:buClr>
                <a:srgbClr val="C00000"/>
              </a:buClr>
              <a:buSzPct val="65000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  -</a:t>
            </a:r>
            <a:r>
              <a:rPr lang="en-US" sz="2400" b="1" dirty="0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Spill-X-S Agent</a:t>
            </a:r>
          </a:p>
          <a:p>
            <a:pPr marL="137160" lvl="0" indent="0" algn="l" defTabSz="914400" fontAlgn="auto">
              <a:spcAft>
                <a:spcPts val="0"/>
              </a:spcAft>
              <a:buClr>
                <a:srgbClr val="C00000"/>
              </a:buClr>
              <a:buSzPct val="65000"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80060" lvl="0" algn="l" defTabSz="914400" fontAlgn="auto">
              <a:spcAft>
                <a:spcPts val="0"/>
              </a:spcAft>
              <a:buClr>
                <a:srgbClr val="C00000"/>
              </a:buClr>
              <a:buSzPct val="65000"/>
              <a:buFont typeface="Wingdings" panose="05000000000000000000" pitchFamily="2" charset="2"/>
              <a:buChar char="Ø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Accessories-safety goggles, chemical gloves, plastic scoops, disposal bags, scraper, pH test papers &amp; pick-up pans</a:t>
            </a:r>
          </a:p>
          <a:p>
            <a:pPr marL="480060" lvl="0" algn="l" defTabSz="914400" fontAlgn="auto">
              <a:spcAft>
                <a:spcPts val="0"/>
              </a:spcAft>
              <a:buClr>
                <a:srgbClr val="C00000"/>
              </a:buClr>
              <a:buSzPct val="65000"/>
              <a:buFont typeface="Wingdings" panose="05000000000000000000" pitchFamily="2" charset="2"/>
              <a:buChar char="Ø"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80060" lvl="0" algn="l" defTabSz="914400" fontAlgn="auto">
              <a:spcAft>
                <a:spcPts val="0"/>
              </a:spcAft>
              <a:buClr>
                <a:srgbClr val="C00000"/>
              </a:buClr>
              <a:buSzPct val="65000"/>
              <a:buFont typeface="Wingdings" panose="05000000000000000000" pitchFamily="2" charset="2"/>
              <a:buChar char="Ø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Spill-X Spill Kit Treatment Guide &amp; Placard</a:t>
            </a:r>
          </a:p>
          <a:p>
            <a:pPr marL="480060" lvl="0" algn="l" defTabSz="914400" fontAlgn="auto">
              <a:spcAft>
                <a:spcPts val="0"/>
              </a:spcAft>
              <a:buClr>
                <a:srgbClr val="C00000"/>
              </a:buClr>
              <a:buSzPct val="65000"/>
              <a:buFont typeface="Wingdings" panose="05000000000000000000" pitchFamily="2" charset="2"/>
              <a:buChar char="Ø"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80060" lvl="0" algn="l" defTabSz="914400" fontAlgn="auto">
              <a:spcAft>
                <a:spcPts val="0"/>
              </a:spcAft>
              <a:buClr>
                <a:srgbClr val="C00000"/>
              </a:buClr>
              <a:buSzPct val="65000"/>
              <a:buFont typeface="Wingdings" panose="05000000000000000000" pitchFamily="2" charset="2"/>
              <a:buChar char="Ø"/>
            </a:pPr>
            <a:r>
              <a:rPr lang="en-US" sz="2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ODH Chemical Spill Signs &amp; a roll of Do Not Enter tape </a:t>
            </a:r>
          </a:p>
          <a:p>
            <a:pPr marL="480060" lvl="0" algn="l" defTabSz="914400" fontAlgn="auto">
              <a:spcAft>
                <a:spcPts val="0"/>
              </a:spcAft>
              <a:buClr>
                <a:srgbClr val="C00000"/>
              </a:buClr>
              <a:buSzPct val="65000"/>
              <a:buFont typeface="Wingdings" panose="05000000000000000000" pitchFamily="2" charset="2"/>
              <a:buChar char="Ø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7160" lvl="0" indent="0" algn="l" defTabSz="914400" fontAlgn="auto">
              <a:spcAft>
                <a:spcPts val="0"/>
              </a:spcAft>
              <a:buClr>
                <a:srgbClr val="C00000"/>
              </a:buClr>
              <a:buSzPct val="65000"/>
            </a:pPr>
            <a:endParaRPr lang="en-US" sz="24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37160" lvl="0" indent="0" algn="l" defTabSz="914400" fontAlgn="auto">
              <a:spcAft>
                <a:spcPts val="0"/>
              </a:spcAft>
              <a:buClr>
                <a:srgbClr val="C00000"/>
              </a:buClr>
              <a:buSzPct val="65000"/>
            </a:pPr>
            <a:endParaRPr lang="en-US" sz="24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37160" lvl="0" indent="0" algn="l" defTabSz="914400" fontAlgn="auto">
              <a:spcAft>
                <a:spcPts val="0"/>
              </a:spcAft>
              <a:buClr>
                <a:srgbClr val="C00000"/>
              </a:buClr>
              <a:buSzPct val="65000"/>
            </a:pPr>
            <a:endParaRPr lang="en-US" sz="24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37160" lvl="0" indent="0" algn="l" defTabSz="914400" fontAlgn="auto">
              <a:spcAft>
                <a:spcPts val="0"/>
              </a:spcAft>
              <a:buClr>
                <a:srgbClr val="C00000"/>
              </a:buClr>
              <a:buSzPct val="65000"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			  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5736049-BD95-48AE-A0F6-DAD6FD26FF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1426" y="798781"/>
            <a:ext cx="2810500" cy="234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335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2074" y="561417"/>
            <a:ext cx="8616598" cy="626300"/>
          </a:xfrm>
        </p:spPr>
        <p:txBody>
          <a:bodyPr/>
          <a:lstStyle/>
          <a:p>
            <a:pPr algn="l"/>
            <a:r>
              <a:rPr lang="en-US" sz="2800" dirty="0">
                <a:ln w="6350">
                  <a:noFill/>
                </a:ln>
                <a:solidFill>
                  <a:srgbClr val="C0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Spill-X Kit EXTRA</a:t>
            </a:r>
            <a:endParaRPr lang="en-US" sz="28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6746" y="1187717"/>
            <a:ext cx="8741926" cy="4777016"/>
          </a:xfrm>
        </p:spPr>
        <p:txBody>
          <a:bodyPr/>
          <a:lstStyle/>
          <a:p>
            <a:pPr marL="480060" lvl="0" algn="l" defTabSz="914400" fontAlgn="auto">
              <a:spcAft>
                <a:spcPts val="0"/>
              </a:spcAft>
              <a:buClr>
                <a:srgbClr val="C00000"/>
              </a:buClr>
              <a:buSzPct val="65000"/>
              <a:buFont typeface="Wingdings" panose="05000000000000000000" pitchFamily="2" charset="2"/>
              <a:buChar char="Ø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Pink PIG Hazmat Absorbent Pads</a:t>
            </a:r>
          </a:p>
          <a:p>
            <a:pPr marL="480060" lvl="0" algn="l" defTabSz="914400" fontAlgn="auto">
              <a:spcAft>
                <a:spcPts val="0"/>
              </a:spcAft>
              <a:buClr>
                <a:srgbClr val="C00000"/>
              </a:buClr>
              <a:buSzPct val="65000"/>
              <a:buFont typeface="Wingdings" panose="05000000000000000000" pitchFamily="2" charset="2"/>
              <a:buChar char="Ø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7160" lvl="0" indent="0" algn="l" defTabSz="914400" fontAlgn="auto">
              <a:spcAft>
                <a:spcPts val="0"/>
              </a:spcAft>
              <a:buClr>
                <a:srgbClr val="C00000"/>
              </a:buClr>
              <a:buSzPct val="65000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80060" lvl="0" algn="l" defTabSz="914400" fontAlgn="auto">
              <a:spcAft>
                <a:spcPts val="0"/>
              </a:spcAft>
              <a:buClr>
                <a:srgbClr val="C00000"/>
              </a:buClr>
              <a:buSzPct val="65000"/>
              <a:buFont typeface="Wingdings" panose="05000000000000000000" pitchFamily="2" charset="2"/>
              <a:buChar char="Ø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Chemical Inventory for Spill</a:t>
            </a:r>
          </a:p>
          <a:p>
            <a:pPr marL="480060" lvl="0" algn="l" defTabSz="914400" fontAlgn="auto">
              <a:spcAft>
                <a:spcPts val="0"/>
              </a:spcAft>
              <a:buClr>
                <a:srgbClr val="C00000"/>
              </a:buClr>
              <a:buSzPct val="65000"/>
              <a:buFont typeface="Wingdings" panose="05000000000000000000" pitchFamily="2" charset="2"/>
              <a:buChar char="Ø"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7160" lvl="0" indent="0" algn="l" defTabSz="914400" fontAlgn="auto">
              <a:spcAft>
                <a:spcPts val="0"/>
              </a:spcAft>
              <a:buClr>
                <a:srgbClr val="C00000"/>
              </a:buClr>
              <a:buSzPct val="65000"/>
            </a:pPr>
            <a:endParaRPr lang="en-US" sz="24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37160" lvl="0" indent="0" algn="l" defTabSz="914400" fontAlgn="auto">
              <a:spcAft>
                <a:spcPts val="0"/>
              </a:spcAft>
              <a:buClr>
                <a:srgbClr val="C00000"/>
              </a:buClr>
              <a:buSzPct val="65000"/>
            </a:pPr>
            <a:endParaRPr lang="en-US" sz="24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37160" lvl="0" indent="0" algn="l" defTabSz="914400" fontAlgn="auto">
              <a:spcAft>
                <a:spcPts val="0"/>
              </a:spcAft>
              <a:buClr>
                <a:srgbClr val="C00000"/>
              </a:buClr>
              <a:buSzPct val="65000"/>
            </a:pPr>
            <a:endParaRPr lang="en-US" sz="24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37160" lvl="0" indent="0" algn="l" defTabSz="914400" fontAlgn="auto">
              <a:spcAft>
                <a:spcPts val="0"/>
              </a:spcAft>
              <a:buClr>
                <a:srgbClr val="C00000"/>
              </a:buClr>
              <a:buSzPct val="65000"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			   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502F4B4-E96A-4B5A-AE7D-4F27D1F5AF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3518" y="670097"/>
            <a:ext cx="2556679" cy="2081492"/>
          </a:xfrm>
          <a:prstGeom prst="rect">
            <a:avLst/>
          </a:prstGeom>
        </p:spPr>
      </p:pic>
      <p:pic>
        <p:nvPicPr>
          <p:cNvPr id="10" name="Picture 9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D61A886E-9D3A-4F70-B7D2-7F0D17FCB8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322" y="2936148"/>
            <a:ext cx="6059493" cy="2924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9987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2073" y="561416"/>
            <a:ext cx="8616598" cy="626300"/>
          </a:xfrm>
        </p:spPr>
        <p:txBody>
          <a:bodyPr/>
          <a:lstStyle/>
          <a:p>
            <a:pPr algn="l"/>
            <a:r>
              <a:rPr lang="en-US" sz="2800" dirty="0">
                <a:ln w="6350">
                  <a:noFill/>
                </a:ln>
                <a:solidFill>
                  <a:srgbClr val="C0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Spill-X Spill Kit Treatment Guide 2009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074" y="1256232"/>
            <a:ext cx="8339854" cy="4629737"/>
          </a:xfrm>
        </p:spPr>
        <p:txBody>
          <a:bodyPr/>
          <a:lstStyle/>
          <a:p>
            <a:pPr marL="480060" lvl="0" algn="l" defTabSz="914400" fontAlgn="auto">
              <a:spcAft>
                <a:spcPts val="0"/>
              </a:spcAft>
              <a:buClr>
                <a:srgbClr val="C00000"/>
              </a:buClr>
              <a:buSzPct val="65000"/>
              <a:buFont typeface="Wingdings" panose="05000000000000000000" pitchFamily="2" charset="2"/>
              <a:buChar char="Ø"/>
            </a:pP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SPILL-X-A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/</a:t>
            </a:r>
            <a:r>
              <a:rPr lang="en-US" sz="2400" b="1" dirty="0">
                <a:solidFill>
                  <a:srgbClr val="1125E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SPILL-X-C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agents neutralize acid/base</a:t>
            </a:r>
          </a:p>
          <a:p>
            <a:pPr marL="137160" lvl="0" indent="0" algn="l" defTabSz="914400" fontAlgn="auto">
              <a:spcAft>
                <a:spcPts val="0"/>
              </a:spcAft>
              <a:buClr>
                <a:srgbClr val="C00000"/>
              </a:buClr>
              <a:buSzPct val="65000"/>
            </a:pPr>
            <a:endParaRPr lang="en-US" sz="10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37160" lvl="0" indent="0" algn="l" defTabSz="914400" fontAlgn="auto">
              <a:spcAft>
                <a:spcPts val="0"/>
              </a:spcAft>
              <a:buClr>
                <a:srgbClr val="C00000"/>
              </a:buClr>
              <a:buSzPct val="65000"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-Test representative samples of spill residue for final pH </a:t>
            </a:r>
          </a:p>
          <a:p>
            <a:pPr marL="480060" lvl="0" algn="l" defTabSz="914400" fontAlgn="auto">
              <a:spcAft>
                <a:spcPts val="0"/>
              </a:spcAft>
              <a:buClr>
                <a:srgbClr val="C00000"/>
              </a:buClr>
              <a:buSzPct val="65000"/>
              <a:buFont typeface="Wingdings" panose="05000000000000000000" pitchFamily="2" charset="2"/>
              <a:buChar char="Ø"/>
            </a:pPr>
            <a:endParaRPr lang="en-US" sz="10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37160" lvl="0" indent="0" algn="l" defTabSz="914400" fontAlgn="auto">
              <a:spcAft>
                <a:spcPts val="0"/>
              </a:spcAft>
              <a:buClr>
                <a:srgbClr val="C00000"/>
              </a:buClr>
              <a:buSzPct val="65000"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-Add more agent if necessary</a:t>
            </a:r>
          </a:p>
          <a:p>
            <a:pPr marL="137160" lvl="0" indent="0" algn="l" defTabSz="914400" fontAlgn="auto">
              <a:spcAft>
                <a:spcPts val="0"/>
              </a:spcAft>
              <a:buClr>
                <a:srgbClr val="C00000"/>
              </a:buClr>
              <a:buSzPct val="65000"/>
            </a:pPr>
            <a:endParaRPr lang="en-US" sz="24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80060" lvl="0" algn="l" defTabSz="914400" fontAlgn="auto">
              <a:spcAft>
                <a:spcPts val="0"/>
              </a:spcAft>
              <a:buClr>
                <a:srgbClr val="C00000"/>
              </a:buClr>
              <a:buSzPct val="65000"/>
              <a:buFont typeface="Wingdings" panose="05000000000000000000" pitchFamily="2" charset="2"/>
              <a:buChar char="Ø"/>
            </a:pPr>
            <a:r>
              <a:rPr lang="en-US" sz="2400" b="1" dirty="0">
                <a:solidFill>
                  <a:srgbClr val="6633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SPILL-X-S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agent adsorbs solvent to form a dry &amp; powdery spill residue</a:t>
            </a:r>
          </a:p>
          <a:p>
            <a:pPr marL="480060" lvl="0" algn="l" defTabSz="914400" fontAlgn="auto">
              <a:spcAft>
                <a:spcPts val="0"/>
              </a:spcAft>
              <a:buClr>
                <a:srgbClr val="C00000"/>
              </a:buClr>
              <a:buSzPct val="65000"/>
              <a:buFont typeface="Wingdings" panose="05000000000000000000" pitchFamily="2" charset="2"/>
              <a:buChar char="Ø"/>
            </a:pPr>
            <a:endParaRPr lang="en-US" sz="24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80060" lvl="0" algn="l" defTabSz="914400" fontAlgn="auto">
              <a:spcAft>
                <a:spcPts val="0"/>
              </a:spcAft>
              <a:buClr>
                <a:srgbClr val="C00000"/>
              </a:buClr>
              <a:buSzPct val="65000"/>
              <a:buFont typeface="Wingdings" panose="05000000000000000000" pitchFamily="2" charset="2"/>
              <a:buChar char="Ø"/>
            </a:pPr>
            <a:endParaRPr lang="en-US" sz="24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80060" lvl="0" algn="l" defTabSz="914400" fontAlgn="auto">
              <a:spcAft>
                <a:spcPts val="0"/>
              </a:spcAft>
              <a:buClr>
                <a:srgbClr val="C00000"/>
              </a:buClr>
              <a:buSzPct val="65000"/>
              <a:buFont typeface="Wingdings" panose="05000000000000000000" pitchFamily="2" charset="2"/>
              <a:buChar char="Ø"/>
            </a:pPr>
            <a:r>
              <a:rPr lang="en-US" sz="2400" b="1" dirty="0">
                <a:solidFill>
                  <a:srgbClr val="00B05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SPILL-X-FP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agent polymerizes formaldehyde but may not solidify the waste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92AC54D-C619-4A68-A43A-BF83D2B933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519" y="3911063"/>
            <a:ext cx="2079382" cy="105906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10ED417-B337-471D-9F7C-9A3B24A095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0487" y="3922746"/>
            <a:ext cx="957605" cy="1035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990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2073" y="561416"/>
            <a:ext cx="8616598" cy="626300"/>
          </a:xfrm>
        </p:spPr>
        <p:txBody>
          <a:bodyPr/>
          <a:lstStyle/>
          <a:p>
            <a:pPr algn="l"/>
            <a:r>
              <a:rPr lang="en-US" sz="2800" dirty="0">
                <a:ln w="6350">
                  <a:noFill/>
                </a:ln>
                <a:solidFill>
                  <a:srgbClr val="C0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Spilfyter Mercury Spill Kit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6045" y="1187716"/>
            <a:ext cx="8742626" cy="4698252"/>
          </a:xfrm>
        </p:spPr>
        <p:txBody>
          <a:bodyPr/>
          <a:lstStyle/>
          <a:p>
            <a:pPr marL="137160" lvl="0" indent="0" algn="l" defTabSz="914400" fontAlgn="auto">
              <a:spcAft>
                <a:spcPts val="0"/>
              </a:spcAft>
              <a:buClr>
                <a:srgbClr val="C00000"/>
              </a:buClr>
              <a:buSzPct val="65000"/>
            </a:pPr>
            <a:r>
              <a:rPr lang="en-US" sz="2400" dirty="0">
                <a:solidFill>
                  <a:srgbClr val="0996FF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https://www.youtube.com/watch?v=8jY_sKyPT9k</a:t>
            </a:r>
            <a:r>
              <a:rPr lang="en-US" sz="2400" dirty="0">
                <a:solidFill>
                  <a:srgbClr val="099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(25ml/337g)</a:t>
            </a:r>
          </a:p>
          <a:p>
            <a:pPr marL="137160" lvl="0" indent="0" algn="l" defTabSz="914400" fontAlgn="auto">
              <a:spcAft>
                <a:spcPts val="0"/>
              </a:spcAft>
              <a:buClr>
                <a:srgbClr val="C00000"/>
              </a:buClr>
              <a:buSzPct val="65000"/>
            </a:pPr>
            <a:endParaRPr lang="en-US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80060" lvl="0" algn="l" defTabSz="914400" fontAlgn="auto">
              <a:spcAft>
                <a:spcPts val="0"/>
              </a:spcAft>
              <a:buClr>
                <a:srgbClr val="C00000"/>
              </a:buClr>
              <a:buSzPct val="65000"/>
              <a:buFont typeface="Wingdings" panose="05000000000000000000" pitchFamily="2" charset="2"/>
              <a:buChar char="Ø"/>
            </a:pPr>
            <a:r>
              <a:rPr lang="en-US" sz="24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mercury thermometer/hydrometer/mercury </a:t>
            </a:r>
          </a:p>
          <a:p>
            <a:pPr marL="137160" lvl="0" indent="0" algn="l" defTabSz="914400" fontAlgn="auto">
              <a:spcAft>
                <a:spcPts val="0"/>
              </a:spcAft>
              <a:buClr>
                <a:srgbClr val="C00000"/>
              </a:buClr>
              <a:buSzPct val="65000"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containing equipment at ODHL </a:t>
            </a:r>
          </a:p>
          <a:p>
            <a:pPr marL="480060" lvl="0" algn="l" defTabSz="914400" fontAlgn="auto">
              <a:spcAft>
                <a:spcPts val="0"/>
              </a:spcAft>
              <a:buClr>
                <a:srgbClr val="C00000"/>
              </a:buClr>
              <a:buSzPct val="65000"/>
              <a:buFont typeface="Wingdings" panose="05000000000000000000" pitchFamily="2" charset="2"/>
              <a:buChar char="Ø"/>
            </a:pPr>
            <a:endParaRPr lang="en-US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80060" lvl="0" algn="l" defTabSz="914400" fontAlgn="auto">
              <a:spcAft>
                <a:spcPts val="0"/>
              </a:spcAft>
              <a:buClr>
                <a:srgbClr val="C00000"/>
              </a:buClr>
              <a:buSzPct val="65000"/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Evacuate, isolate &amp; ventilate the area</a:t>
            </a:r>
            <a:endParaRPr lang="en-US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7160" lvl="0" indent="0" algn="l" defTabSz="914400" fontAlgn="auto">
              <a:spcAft>
                <a:spcPts val="0"/>
              </a:spcAft>
              <a:buClr>
                <a:srgbClr val="C00000"/>
              </a:buClr>
              <a:buSzPct val="65000"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-Mercury vaporizes at room temperature </a:t>
            </a:r>
            <a:endParaRPr lang="en-US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7160" lvl="0" indent="0" algn="l" defTabSz="914400" fontAlgn="auto">
              <a:spcAft>
                <a:spcPts val="0"/>
              </a:spcAft>
              <a:buClr>
                <a:srgbClr val="C00000"/>
              </a:buClr>
              <a:buSzPct val="65000"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-Non-irritating odorless vapor is absorbed directly </a:t>
            </a:r>
          </a:p>
          <a:p>
            <a:pPr marL="137160" lvl="0" indent="0" algn="l" defTabSz="914400" fontAlgn="auto">
              <a:spcAft>
                <a:spcPts val="0"/>
              </a:spcAft>
              <a:buClr>
                <a:srgbClr val="C00000"/>
              </a:buClr>
              <a:buSzPct val="65000"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through skin &amp; inhalation </a:t>
            </a:r>
          </a:p>
          <a:p>
            <a:pPr marL="137160" lvl="0" indent="0" algn="l" defTabSz="914400" fontAlgn="auto">
              <a:spcAft>
                <a:spcPts val="0"/>
              </a:spcAft>
              <a:buClr>
                <a:srgbClr val="C00000"/>
              </a:buClr>
              <a:buSzPct val="65000"/>
            </a:pPr>
            <a:endParaRPr lang="en-US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80060" lvl="0" algn="l" defTabSz="914400" fontAlgn="auto">
              <a:spcAft>
                <a:spcPts val="0"/>
              </a:spcAft>
              <a:buClr>
                <a:srgbClr val="C00000"/>
              </a:buClr>
              <a:buSzPct val="65000"/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Contact </a:t>
            </a:r>
            <a:r>
              <a:rPr lang="en-US" sz="2400" b="1" u="sng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QA/LSO</a:t>
            </a:r>
            <a:r>
              <a:rPr lang="en-US" sz="2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you need a thermometer/hydrometer</a:t>
            </a:r>
          </a:p>
          <a:p>
            <a:pPr marL="480060" lvl="0" algn="l" defTabSz="914400" fontAlgn="auto">
              <a:spcAft>
                <a:spcPts val="0"/>
              </a:spcAft>
              <a:buClr>
                <a:srgbClr val="C00000"/>
              </a:buClr>
              <a:buSzPct val="65000"/>
              <a:buFont typeface="Wingdings" panose="05000000000000000000" pitchFamily="2" charset="2"/>
              <a:buChar char="Ø"/>
            </a:pP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 descr="A picture containing ground, bird&#10;&#10;Description generated with high confidence">
            <a:extLst>
              <a:ext uri="{FF2B5EF4-FFF2-40B4-BE49-F238E27FC236}">
                <a16:creationId xmlns:a16="http://schemas.microsoft.com/office/drawing/2014/main" id="{DAB0E655-C899-47E8-BE9F-ACA373CDC0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3284" y="1690774"/>
            <a:ext cx="1385386" cy="1388773"/>
          </a:xfrm>
          <a:prstGeom prst="rect">
            <a:avLst/>
          </a:prstGeom>
        </p:spPr>
      </p:pic>
      <p:sp>
        <p:nvSpPr>
          <p:cNvPr id="12" name="&quot;Not Allowed&quot; Symbol 11">
            <a:extLst>
              <a:ext uri="{FF2B5EF4-FFF2-40B4-BE49-F238E27FC236}">
                <a16:creationId xmlns:a16="http://schemas.microsoft.com/office/drawing/2014/main" id="{56B57BB2-3E77-4A4D-9D0D-7CF86B104606}"/>
              </a:ext>
            </a:extLst>
          </p:cNvPr>
          <p:cNvSpPr/>
          <p:nvPr/>
        </p:nvSpPr>
        <p:spPr>
          <a:xfrm>
            <a:off x="7893081" y="1971379"/>
            <a:ext cx="865793" cy="827565"/>
          </a:xfrm>
          <a:prstGeom prst="noSmoking">
            <a:avLst>
              <a:gd name="adj" fmla="val 8342"/>
            </a:avLst>
          </a:prstGeom>
          <a:solidFill>
            <a:srgbClr val="FF0000">
              <a:alpha val="64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1846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2074" y="573156"/>
            <a:ext cx="8616598" cy="626300"/>
          </a:xfrm>
        </p:spPr>
        <p:txBody>
          <a:bodyPr/>
          <a:lstStyle/>
          <a:p>
            <a:pPr algn="l"/>
            <a:r>
              <a:rPr lang="en-US" sz="2800" dirty="0">
                <a:ln w="6350">
                  <a:noFill/>
                </a:ln>
                <a:solidFill>
                  <a:srgbClr val="C0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BioRem-2000 Solvent Safety Spill Kit </a:t>
            </a:r>
            <a:r>
              <a:rPr lang="en-US" sz="2800" dirty="0">
                <a:ln w="6350">
                  <a:noFill/>
                </a:ln>
                <a:solidFill>
                  <a:srgbClr val="0996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&gt; 2L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074" y="1285179"/>
            <a:ext cx="8319304" cy="4600789"/>
          </a:xfrm>
        </p:spPr>
        <p:txBody>
          <a:bodyPr/>
          <a:lstStyle/>
          <a:p>
            <a:pPr marL="480060" lvl="0" algn="l" defTabSz="914400" fontAlgn="auto">
              <a:spcAft>
                <a:spcPts val="0"/>
              </a:spcAft>
              <a:buClr>
                <a:srgbClr val="C00000"/>
              </a:buClr>
              <a:buSzPct val="65000"/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 Gal. BioRem-2000 Super Absorber</a:t>
            </a:r>
          </a:p>
          <a:p>
            <a:pPr marL="480060" lvl="0" algn="l" defTabSz="914400" fontAlgn="auto">
              <a:spcAft>
                <a:spcPts val="0"/>
              </a:spcAft>
              <a:buClr>
                <a:srgbClr val="C00000"/>
              </a:buClr>
              <a:buSzPct val="65000"/>
              <a:buFont typeface="Wingdings" panose="05000000000000000000" pitchFamily="2" charset="2"/>
              <a:buChar char="Ø"/>
            </a:pPr>
            <a:endParaRPr lang="en-US" sz="24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80060" lvl="0" algn="l" defTabSz="914400" fontAlgn="auto">
              <a:spcAft>
                <a:spcPts val="0"/>
              </a:spcAft>
              <a:buClr>
                <a:srgbClr val="C00000"/>
              </a:buClr>
              <a:buSzPct val="65000"/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32 oz BioRem-2000 Surface Cleaner</a:t>
            </a:r>
          </a:p>
          <a:p>
            <a:pPr marL="480060" lvl="0" algn="l" defTabSz="914400" fontAlgn="auto">
              <a:spcAft>
                <a:spcPts val="0"/>
              </a:spcAft>
              <a:buClr>
                <a:srgbClr val="C00000"/>
              </a:buClr>
              <a:buSzPct val="65000"/>
              <a:buFont typeface="Wingdings" panose="05000000000000000000" pitchFamily="2" charset="2"/>
              <a:buChar char="Ø"/>
            </a:pPr>
            <a:endParaRPr lang="en-US" sz="24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80060" lvl="0" algn="l" defTabSz="914400" fontAlgn="auto">
              <a:spcAft>
                <a:spcPts val="0"/>
              </a:spcAft>
              <a:buClr>
                <a:srgbClr val="C00000"/>
              </a:buClr>
              <a:buSzPct val="65000"/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User Directions</a:t>
            </a:r>
          </a:p>
          <a:p>
            <a:pPr marL="480060" lvl="0" algn="l" defTabSz="914400" fontAlgn="auto">
              <a:spcAft>
                <a:spcPts val="0"/>
              </a:spcAft>
              <a:buClr>
                <a:srgbClr val="C00000"/>
              </a:buClr>
              <a:buSzPct val="65000"/>
              <a:buFont typeface="Wingdings" panose="05000000000000000000" pitchFamily="2" charset="2"/>
              <a:buChar char="Ø"/>
            </a:pPr>
            <a:endParaRPr lang="en-US" sz="24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80060" lvl="0" algn="l" defTabSz="914400" fontAlgn="auto">
              <a:spcAft>
                <a:spcPts val="0"/>
              </a:spcAft>
              <a:buClr>
                <a:srgbClr val="C00000"/>
              </a:buClr>
              <a:buSzPct val="65000"/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Accessories-1 Pair 18 mil. Latex Gloves, 2 Pairs Goggles, 1 Broom/Pan &amp; Wipes</a:t>
            </a:r>
          </a:p>
          <a:p>
            <a:pPr marL="480060" lvl="0" algn="l" defTabSz="914400" fontAlgn="auto">
              <a:spcAft>
                <a:spcPts val="0"/>
              </a:spcAft>
              <a:buClr>
                <a:srgbClr val="C00000"/>
              </a:buClr>
              <a:buSzPct val="65000"/>
              <a:buFont typeface="Wingdings" panose="05000000000000000000" pitchFamily="2" charset="2"/>
              <a:buChar char="Ø"/>
            </a:pPr>
            <a:endParaRPr lang="en-US" sz="24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80060" lvl="0" algn="l" defTabSz="914400" fontAlgn="auto">
              <a:spcAft>
                <a:spcPts val="0"/>
              </a:spcAft>
              <a:buClr>
                <a:srgbClr val="C00000"/>
              </a:buClr>
              <a:buSzPct val="65000"/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Directions for use is printed on the 5-gallon container label</a:t>
            </a:r>
          </a:p>
          <a:p>
            <a:pPr marL="480060" lvl="0" algn="l" defTabSz="914400" fontAlgn="auto">
              <a:spcAft>
                <a:spcPts val="0"/>
              </a:spcAft>
              <a:buClr>
                <a:srgbClr val="C00000"/>
              </a:buClr>
              <a:buSzPct val="65000"/>
              <a:buFont typeface="Wingdings" panose="05000000000000000000" pitchFamily="2" charset="2"/>
              <a:buChar char="Ø"/>
            </a:pPr>
            <a:endParaRPr lang="en-US" sz="24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37160" lvl="0" indent="0" algn="l" defTabSz="914400" fontAlgn="auto">
              <a:spcAft>
                <a:spcPts val="0"/>
              </a:spcAft>
              <a:buClr>
                <a:srgbClr val="C00000"/>
              </a:buClr>
              <a:buSzPct val="65000"/>
            </a:pPr>
            <a:endParaRPr lang="en-US" sz="24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37160" lvl="0" indent="0" algn="l" defTabSz="914400" fontAlgn="auto">
              <a:spcAft>
                <a:spcPts val="0"/>
              </a:spcAft>
              <a:buClr>
                <a:srgbClr val="C00000"/>
              </a:buClr>
              <a:buSzPct val="65000"/>
            </a:pPr>
            <a:endParaRPr lang="en-US" sz="24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37160" lvl="0" indent="0" algn="l" defTabSz="914400" fontAlgn="auto">
              <a:spcAft>
                <a:spcPts val="0"/>
              </a:spcAft>
              <a:buClr>
                <a:srgbClr val="C00000"/>
              </a:buClr>
              <a:buSzPct val="65000"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			    </a:t>
            </a:r>
          </a:p>
        </p:txBody>
      </p:sp>
      <p:pic>
        <p:nvPicPr>
          <p:cNvPr id="5" name="Picture 4" descr="A picture containing cup, indoor, table, bottle&#10;&#10;Description generated with very high confidence">
            <a:extLst>
              <a:ext uri="{FF2B5EF4-FFF2-40B4-BE49-F238E27FC236}">
                <a16:creationId xmlns:a16="http://schemas.microsoft.com/office/drawing/2014/main" id="{061CBA96-43BD-4C32-90FB-D4ED0AD46C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4417" y="1285180"/>
            <a:ext cx="2785232" cy="225568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831C6C9-E849-4680-BF89-0518004FA873}"/>
              </a:ext>
            </a:extLst>
          </p:cNvPr>
          <p:cNvSpPr/>
          <p:nvPr/>
        </p:nvSpPr>
        <p:spPr>
          <a:xfrm>
            <a:off x="5925530" y="4359583"/>
            <a:ext cx="2904983" cy="83099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i="1" dirty="0">
                <a:solidFill>
                  <a:srgbClr val="00B050"/>
                </a:solidFill>
              </a:rPr>
              <a:t>Check Current Chemical Inventory</a:t>
            </a:r>
          </a:p>
        </p:txBody>
      </p:sp>
    </p:spTree>
    <p:extLst>
      <p:ext uri="{BB962C8B-B14F-4D97-AF65-F5344CB8AC3E}">
        <p14:creationId xmlns:p14="http://schemas.microsoft.com/office/powerpoint/2010/main" val="3738726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2004-ODH PPT Template 2017b">
  <a:themeElements>
    <a:clrScheme name="Custom 5">
      <a:dk1>
        <a:sysClr val="windowText" lastClr="000000"/>
      </a:dk1>
      <a:lt1>
        <a:sysClr val="window" lastClr="FFFFFF"/>
      </a:lt1>
      <a:dk2>
        <a:srgbClr val="3C1017"/>
      </a:dk2>
      <a:lt2>
        <a:srgbClr val="EEECE1"/>
      </a:lt2>
      <a:accent1>
        <a:srgbClr val="CD0920"/>
      </a:accent1>
      <a:accent2>
        <a:srgbClr val="C0504D"/>
      </a:accent2>
      <a:accent3>
        <a:srgbClr val="AB0E25"/>
      </a:accent3>
      <a:accent4>
        <a:srgbClr val="470F17"/>
      </a:accent4>
      <a:accent5>
        <a:srgbClr val="212424"/>
      </a:accent5>
      <a:accent6>
        <a:srgbClr val="141313"/>
      </a:accent6>
      <a:hlink>
        <a:srgbClr val="3C1017"/>
      </a:hlink>
      <a:folHlink>
        <a:srgbClr val="004C8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ODH+PPT+powerpoint+template+2020</Template>
  <TotalTime>6270</TotalTime>
  <Words>1504</Words>
  <Application>Microsoft Office PowerPoint</Application>
  <PresentationFormat>On-screen Show (4:3)</PresentationFormat>
  <Paragraphs>421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5" baseType="lpstr">
      <vt:lpstr>Arial</vt:lpstr>
      <vt:lpstr>Brush Script MT</vt:lpstr>
      <vt:lpstr>Calibri</vt:lpstr>
      <vt:lpstr>Wingdings</vt:lpstr>
      <vt:lpstr>2004-ODH PPT Template 2017b</vt:lpstr>
      <vt:lpstr>Chemical Spill Response Guidelines CHP Appendix F</vt:lpstr>
      <vt:lpstr>Why chemical spill kits?</vt:lpstr>
      <vt:lpstr>What kit is where?</vt:lpstr>
      <vt:lpstr>Who is responsible?</vt:lpstr>
      <vt:lpstr>Spill-X Kit</vt:lpstr>
      <vt:lpstr>Spill-X Kit EXTRA</vt:lpstr>
      <vt:lpstr>Spill-X Spill Kit Treatment Guide 2009</vt:lpstr>
      <vt:lpstr>Spilfyter Mercury Spill Kit</vt:lpstr>
      <vt:lpstr>BioRem-2000 Solvent Safety Spill Kit &gt; 2L</vt:lpstr>
      <vt:lpstr>Ultimate Acid Eater Safety Spill Kit &gt; 2L</vt:lpstr>
      <vt:lpstr>General Guidelines</vt:lpstr>
      <vt:lpstr>General Guidelines (Cont’d)</vt:lpstr>
      <vt:lpstr>General Guidelines (Cont’d)</vt:lpstr>
      <vt:lpstr>PowerPoint Presentation</vt:lpstr>
      <vt:lpstr>Spill Cleanup Determination Flowchart</vt:lpstr>
      <vt:lpstr>Spill Cleanup Determination Flowchart (Cont’d)</vt:lpstr>
      <vt:lpstr>PowerPoint Presentation</vt:lpstr>
      <vt:lpstr>Spill Cleanup Determination Flowchart (Cont’d)</vt:lpstr>
      <vt:lpstr>Spill Cleanup PPE</vt:lpstr>
      <vt:lpstr>PowerPoint Presentation</vt:lpstr>
      <vt:lpstr>Spill Response Determination</vt:lpstr>
      <vt:lpstr>Spill Response Determination (Cont’d)</vt:lpstr>
      <vt:lpstr>PowerPoint Presentation</vt:lpstr>
      <vt:lpstr>Hazardous-minor Spill Response (Spill Kit Needed) (Cont’d)</vt:lpstr>
      <vt:lpstr>PowerPoint Presentation</vt:lpstr>
      <vt:lpstr>Minor Spill Response with Spill-X Kit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Respiratory Protection Program</dc:title>
  <dc:creator>Lai Ming Woo</dc:creator>
  <cp:lastModifiedBy>Woo, Laiming</cp:lastModifiedBy>
  <cp:revision>492</cp:revision>
  <dcterms:created xsi:type="dcterms:W3CDTF">2017-06-22T19:39:28Z</dcterms:created>
  <dcterms:modified xsi:type="dcterms:W3CDTF">2021-05-28T13:27:13Z</dcterms:modified>
</cp:coreProperties>
</file>