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26"/>
  </p:notesMasterIdLst>
  <p:sldIdLst>
    <p:sldId id="256" r:id="rId2"/>
    <p:sldId id="287" r:id="rId3"/>
    <p:sldId id="299" r:id="rId4"/>
    <p:sldId id="291" r:id="rId5"/>
    <p:sldId id="292" r:id="rId6"/>
    <p:sldId id="263" r:id="rId7"/>
    <p:sldId id="293" r:id="rId8"/>
    <p:sldId id="294" r:id="rId9"/>
    <p:sldId id="297" r:id="rId10"/>
    <p:sldId id="298" r:id="rId11"/>
    <p:sldId id="265" r:id="rId12"/>
    <p:sldId id="296" r:id="rId13"/>
    <p:sldId id="267" r:id="rId14"/>
    <p:sldId id="295" r:id="rId15"/>
    <p:sldId id="268" r:id="rId16"/>
    <p:sldId id="300" r:id="rId17"/>
    <p:sldId id="270" r:id="rId18"/>
    <p:sldId id="272" r:id="rId19"/>
    <p:sldId id="271" r:id="rId20"/>
    <p:sldId id="274" r:id="rId21"/>
    <p:sldId id="277" r:id="rId22"/>
    <p:sldId id="279" r:id="rId23"/>
    <p:sldId id="280" r:id="rId24"/>
    <p:sldId id="281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96FF"/>
    <a:srgbClr val="0F21CF"/>
    <a:srgbClr val="1A2EEE"/>
    <a:srgbClr val="0E20C8"/>
    <a:srgbClr val="1125E5"/>
    <a:srgbClr val="663300"/>
    <a:srgbClr val="4051F2"/>
    <a:srgbClr val="0755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6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7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DA28A-890C-42EA-B1E3-A1785428D214}" type="datetimeFigureOut">
              <a:rPr lang="en-US" smtClean="0"/>
              <a:t>5/27/2021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4EB7B-30BF-4B33-A8D0-292765D50A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5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60020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48006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532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04800"/>
            <a:ext cx="9144000" cy="6248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37053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5686425" cy="6254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200400" y="-228600"/>
            <a:ext cx="3200400" cy="838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53340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44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16200000">
            <a:off x="4371359" y="-2618759"/>
            <a:ext cx="1447800" cy="8056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838449" y="552448"/>
            <a:ext cx="3657602" cy="6972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54864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37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85900" y="12128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85900" y="12128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4" y="696499"/>
            <a:ext cx="8616598" cy="626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074" y="1582182"/>
            <a:ext cx="8137219" cy="1321024"/>
          </a:xfrm>
        </p:spPr>
        <p:txBody>
          <a:bodyPr/>
          <a:lstStyle>
            <a:lvl1pPr>
              <a:buClr>
                <a:schemeClr val="tx2">
                  <a:lumMod val="60000"/>
                  <a:lumOff val="40000"/>
                </a:schemeClr>
              </a:buClr>
              <a:defRPr>
                <a:solidFill>
                  <a:srgbClr val="000000"/>
                </a:solidFill>
              </a:defRPr>
            </a:lvl1pPr>
            <a:lvl2pPr>
              <a:buClr>
                <a:schemeClr val="tx2">
                  <a:lumMod val="60000"/>
                  <a:lumOff val="40000"/>
                </a:schemeClr>
              </a:buClr>
              <a:defRPr>
                <a:solidFill>
                  <a:srgbClr val="000000"/>
                </a:solidFill>
              </a:defRPr>
            </a:lvl2pPr>
            <a:lvl3pPr>
              <a:buClr>
                <a:schemeClr val="tx2">
                  <a:lumMod val="60000"/>
                  <a:lumOff val="40000"/>
                </a:schemeClr>
              </a:buClr>
              <a:defRPr>
                <a:solidFill>
                  <a:srgbClr val="000000"/>
                </a:solidFill>
              </a:defRPr>
            </a:lvl3pPr>
            <a:lvl4pPr>
              <a:buClr>
                <a:schemeClr val="tx2">
                  <a:lumMod val="60000"/>
                  <a:lumOff val="40000"/>
                </a:schemeClr>
              </a:buClr>
              <a:defRPr>
                <a:solidFill>
                  <a:srgbClr val="000000"/>
                </a:solidFill>
              </a:defRPr>
            </a:lvl4pPr>
            <a:lvl5pPr>
              <a:buClr>
                <a:schemeClr val="tx2">
                  <a:lumMod val="60000"/>
                  <a:lumOff val="40000"/>
                </a:schemeClr>
              </a:buCl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49530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85900" y="12128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94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6764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505200"/>
            <a:ext cx="7772400" cy="5334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52578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896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610600" cy="6254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45720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79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686800" cy="6254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68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53340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902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133600"/>
            <a:ext cx="4522788" cy="13874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55626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57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53340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79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3657600" cy="533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990600"/>
            <a:ext cx="5111750" cy="5059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1"/>
            <a:ext cx="3008313" cy="4038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58674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656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1000" y="6248400"/>
            <a:ext cx="5334000" cy="47307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2F2F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785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0" y="2630488"/>
            <a:ext cx="520858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 of Presentation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191000" y="3586163"/>
            <a:ext cx="44958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Secondary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76047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800000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800000"/>
          </a:solidFill>
          <a:latin typeface="Calibri" pitchFamily="34" charset="0"/>
        </a:defRPr>
      </a:lvl9pPr>
    </p:titleStyle>
    <p:bodyStyle>
      <a:lvl1pPr marL="342900" indent="-342900" algn="ctr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32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waii.edu/news/wp-content/uploads/2016/07/Report-2-University-of-Hawaii.pdf" TargetMode="External"/><Relationship Id="rId2" Type="http://schemas.openxmlformats.org/officeDocument/2006/relationships/hyperlink" Target="https://www.dailymail.co.uk/news/article-4142300/Researcher-lost-arm-blast-sues-University-Hawaii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049561"/>
            <a:ext cx="9144000" cy="1114263"/>
          </a:xfrm>
        </p:spPr>
        <p:txBody>
          <a:bodyPr/>
          <a:lstStyle/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Hazardous Chemical SOP-Compressed Gases</a:t>
            </a:r>
            <a:endParaRPr lang="en-US" sz="3200" b="0" u="sng" dirty="0">
              <a:solidFill>
                <a:srgbClr val="1125E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719852" y="5430990"/>
            <a:ext cx="2348427" cy="579930"/>
          </a:xfrm>
        </p:spPr>
        <p:txBody>
          <a:bodyPr/>
          <a:lstStyle/>
          <a:p>
            <a:pPr algn="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By Lai Ming Woo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479F2C-6DE1-433C-9CB9-83751AFDBA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9" b="12554"/>
          <a:stretch/>
        </p:blipFill>
        <p:spPr>
          <a:xfrm>
            <a:off x="2201142" y="1249960"/>
            <a:ext cx="4741716" cy="2645336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73ED222-7529-4A45-AB7D-5B37268975B0}"/>
              </a:ext>
            </a:extLst>
          </p:cNvPr>
          <p:cNvSpPr/>
          <p:nvPr/>
        </p:nvSpPr>
        <p:spPr>
          <a:xfrm>
            <a:off x="5343785" y="795323"/>
            <a:ext cx="2625756" cy="755009"/>
          </a:xfrm>
          <a:prstGeom prst="wedgeEllipseCallout">
            <a:avLst>
              <a:gd name="adj1" fmla="val -58224"/>
              <a:gd name="adj2" fmla="val 73611"/>
            </a:avLst>
          </a:prstGeom>
          <a:solidFill>
            <a:schemeClr val="bg1"/>
          </a:solidFill>
          <a:ln w="25400">
            <a:solidFill>
              <a:srgbClr val="099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My </a:t>
            </a:r>
            <a:r>
              <a:rPr lang="en-US" sz="2400" dirty="0">
                <a:solidFill>
                  <a:schemeClr val="tx1"/>
                </a:solidFill>
              </a:rPr>
              <a:t>toes…</a:t>
            </a:r>
          </a:p>
        </p:txBody>
      </p:sp>
      <p:pic>
        <p:nvPicPr>
          <p:cNvPr id="7" name="Picture 6" descr="L:\Quality Assurance and Lab Safety\2014 QA Projects\CHP\References\GHS Pictograms\Gas Cylinder.jpg">
            <a:extLst>
              <a:ext uri="{FF2B5EF4-FFF2-40B4-BE49-F238E27FC236}">
                <a16:creationId xmlns:a16="http://schemas.microsoft.com/office/drawing/2014/main" id="{75653CCE-3B26-4627-90CB-9C9AC7426ED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858" y="4606692"/>
            <a:ext cx="647700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885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614" y="596735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Receiving (Cont’d)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628" y="1221277"/>
            <a:ext cx="8373758" cy="4567132"/>
          </a:xfrm>
        </p:spPr>
        <p:txBody>
          <a:bodyPr/>
          <a:lstStyle/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Hydrostatic Pressure Test Date 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u="sng" dirty="0">
                <a:solidFill>
                  <a:srgbClr val="099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Vendor’s responsibility to do the test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All (	 )	         	10 years (49 CFR §180.209)</a:t>
            </a:r>
            <a:endParaRPr lang="en-US" sz="13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Carbon Dioxide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years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(49 CFR §180.207)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800" u="sng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FCB3BC74-3C66-4A2F-AC56-4A5D933D0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055" y="1741133"/>
            <a:ext cx="2506650" cy="1879988"/>
          </a:xfrm>
          <a:prstGeom prst="rect">
            <a:avLst/>
          </a:prstGeom>
        </p:spPr>
      </p:pic>
      <p:pic>
        <p:nvPicPr>
          <p:cNvPr id="11" name="Picture 10" descr="A picture containing sign, building, wall, red&#10;&#10;Description generated with very high confidence">
            <a:extLst>
              <a:ext uri="{FF2B5EF4-FFF2-40B4-BE49-F238E27FC236}">
                <a16:creationId xmlns:a16="http://schemas.microsoft.com/office/drawing/2014/main" id="{CAFEC340-AE9C-4C70-8A6F-574DEB97F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0" y="1741133"/>
            <a:ext cx="2046914" cy="1879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9CB019-70EF-47F1-81F0-F76415C85E85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694" y="1702002"/>
            <a:ext cx="3064986" cy="2121164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6005241B-1D88-4BF3-A888-49D9B4AFB2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35819" y="2931410"/>
            <a:ext cx="882942" cy="882942"/>
          </a:xfrm>
          <a:prstGeom prst="rect">
            <a:avLst/>
          </a:prstGeom>
        </p:spPr>
      </p:pic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9F3A9A87-7AB7-4F82-BA08-B44D03C68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68911" y="2929654"/>
            <a:ext cx="882942" cy="882942"/>
          </a:xfrm>
          <a:prstGeom prst="rect">
            <a:avLst/>
          </a:prstGeom>
        </p:spPr>
      </p:pic>
      <p:sp>
        <p:nvSpPr>
          <p:cNvPr id="16" name="Arrow: Left 15">
            <a:extLst>
              <a:ext uri="{FF2B5EF4-FFF2-40B4-BE49-F238E27FC236}">
                <a16:creationId xmlns:a16="http://schemas.microsoft.com/office/drawing/2014/main" id="{3FE5E405-32AC-4AD5-B46B-7A90E3C26CC8}"/>
              </a:ext>
            </a:extLst>
          </p:cNvPr>
          <p:cNvSpPr/>
          <p:nvPr/>
        </p:nvSpPr>
        <p:spPr>
          <a:xfrm>
            <a:off x="7202510" y="2878543"/>
            <a:ext cx="1498326" cy="626300"/>
          </a:xfrm>
          <a:prstGeom prst="leftArrow">
            <a:avLst/>
          </a:prstGeom>
          <a:solidFill>
            <a:srgbClr val="099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8B066374-E862-40F4-A7B0-6827AD544109}"/>
              </a:ext>
            </a:extLst>
          </p:cNvPr>
          <p:cNvSpPr/>
          <p:nvPr/>
        </p:nvSpPr>
        <p:spPr>
          <a:xfrm>
            <a:off x="1856587" y="4800598"/>
            <a:ext cx="385893" cy="343949"/>
          </a:xfrm>
          <a:prstGeom prst="star5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2E7A283-20CC-4587-A86D-50F7EE4FCE1D}"/>
              </a:ext>
            </a:extLst>
          </p:cNvPr>
          <p:cNvSpPr/>
          <p:nvPr/>
        </p:nvSpPr>
        <p:spPr>
          <a:xfrm>
            <a:off x="159391" y="5360566"/>
            <a:ext cx="1015067" cy="53689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EXCEPT</a:t>
            </a:r>
          </a:p>
        </p:txBody>
      </p:sp>
    </p:spTree>
    <p:extLst>
      <p:ext uri="{BB962C8B-B14F-4D97-AF65-F5344CB8AC3E}">
        <p14:creationId xmlns:p14="http://schemas.microsoft.com/office/powerpoint/2010/main" val="392480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4" y="561417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Protective Equipment (PPE)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268" y="1646338"/>
            <a:ext cx="5504506" cy="3565321"/>
          </a:xfrm>
        </p:spPr>
        <p:txBody>
          <a:bodyPr/>
          <a:lstStyle/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Additional if needed: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 apron &amp; Tychem sleeves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Safety goggles and face-shield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Appropriate gloves for the Compressed Gas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e.g. Long cryogenic gloves</a:t>
            </a:r>
          </a:p>
        </p:txBody>
      </p:sp>
      <p:pic>
        <p:nvPicPr>
          <p:cNvPr id="4" name="Picture 3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7AF85E94-E036-4407-B508-22EA9984C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67" y="1132753"/>
            <a:ext cx="2198471" cy="459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02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4" y="561417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Transporting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074" y="1335199"/>
            <a:ext cx="8373758" cy="4567132"/>
          </a:xfrm>
        </p:spPr>
        <p:txBody>
          <a:bodyPr/>
          <a:lstStyle/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Chain on specially designed carts &amp; never dragged… </a:t>
            </a:r>
            <a:r>
              <a:rPr lang="en-US" sz="2400" b="1" u="sng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rolling 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 distance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not allow to strike each other/other surface violently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not lift or move by the safety cap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Keep safety cap in place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800" u="sng" dirty="0">
              <a:solidFill>
                <a:srgbClr val="1125E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800" u="sng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FEB276-760B-4AB1-BF2C-51887C505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56" y="3179428"/>
            <a:ext cx="2777143" cy="2722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537A7B-C2C5-4AE4-88D8-3303929CE496}"/>
              </a:ext>
            </a:extLst>
          </p:cNvPr>
          <p:cNvSpPr txBox="1"/>
          <p:nvPr/>
        </p:nvSpPr>
        <p:spPr>
          <a:xfrm>
            <a:off x="893263" y="5291968"/>
            <a:ext cx="4548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9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 Question 2: Why bother?</a:t>
            </a:r>
          </a:p>
        </p:txBody>
      </p:sp>
    </p:spTree>
    <p:extLst>
      <p:ext uri="{BB962C8B-B14F-4D97-AF65-F5344CB8AC3E}">
        <p14:creationId xmlns:p14="http://schemas.microsoft.com/office/powerpoint/2010/main" val="2396228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074" y="1192586"/>
            <a:ext cx="8373758" cy="4567132"/>
          </a:xfrm>
        </p:spPr>
        <p:txBody>
          <a:bodyPr/>
          <a:lstStyle/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800" u="sng" dirty="0">
              <a:solidFill>
                <a:srgbClr val="1125E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800" u="sng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7EEA3C1D-4C57-4ACF-AD21-DB184D964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0" y="1692435"/>
            <a:ext cx="3922103" cy="3181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0D7EB2-690A-454B-9D46-E09B8DA4A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63" y="1187717"/>
            <a:ext cx="4227129" cy="1882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2C1FB4-010A-43DB-9FEB-1972285CC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63" y="3429000"/>
            <a:ext cx="1964160" cy="2060090"/>
          </a:xfrm>
          <a:prstGeom prst="rect">
            <a:avLst/>
          </a:prstGeom>
        </p:spPr>
      </p:pic>
      <p:pic>
        <p:nvPicPr>
          <p:cNvPr id="9" name="Picture 8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7DCD9762-BE89-4C71-B6A4-35ADD50E4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93" y="3429000"/>
            <a:ext cx="1901839" cy="206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5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1417"/>
            <a:ext cx="9018672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Mark your cylinders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indoor, wall&#10;&#10;Description generated with very high confidence">
            <a:extLst>
              <a:ext uri="{FF2B5EF4-FFF2-40B4-BE49-F238E27FC236}">
                <a16:creationId xmlns:a16="http://schemas.microsoft.com/office/drawing/2014/main" id="{D8EED507-3599-4068-BC16-5AC2CDAC3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41" y="1308466"/>
            <a:ext cx="6917390" cy="447595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DF7B9A7-9FF0-4BDB-8142-79CBEAFD47BC}"/>
              </a:ext>
            </a:extLst>
          </p:cNvPr>
          <p:cNvSpPr/>
          <p:nvPr/>
        </p:nvSpPr>
        <p:spPr>
          <a:xfrm>
            <a:off x="6193026" y="4599186"/>
            <a:ext cx="880845" cy="2559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6F429E-5F07-44DB-97C5-331A96CE2F73}"/>
              </a:ext>
            </a:extLst>
          </p:cNvPr>
          <p:cNvSpPr txBox="1"/>
          <p:nvPr/>
        </p:nvSpPr>
        <p:spPr>
          <a:xfrm>
            <a:off x="6223720" y="4617899"/>
            <a:ext cx="8194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0E20C8"/>
                </a:solidFill>
              </a:rPr>
              <a:t>LMW 5-31-19</a:t>
            </a:r>
          </a:p>
        </p:txBody>
      </p:sp>
    </p:spTree>
    <p:extLst>
      <p:ext uri="{BB962C8B-B14F-4D97-AF65-F5344CB8AC3E}">
        <p14:creationId xmlns:p14="http://schemas.microsoft.com/office/powerpoint/2010/main" val="63546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4" y="561417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Assembly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21" y="1191228"/>
            <a:ext cx="8373758" cy="4248350"/>
          </a:xfrm>
        </p:spPr>
        <p:txBody>
          <a:bodyPr/>
          <a:lstStyle/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Not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the tubing/cylinder top as a storage area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Not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oil/lubricant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a tubing system with </a:t>
            </a:r>
            <a:r>
              <a:rPr lang="en-US" sz="2400" u="sng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oxygen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regulators approved for the specific gas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 for leak after installation &amp; periodically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with Snoop Leak Detector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F2E566-613F-4239-8195-0BBFE1606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89" y="4050151"/>
            <a:ext cx="1769811" cy="185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4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4" y="561417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Assembly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21" y="1208969"/>
            <a:ext cx="8373758" cy="4695864"/>
          </a:xfrm>
        </p:spPr>
        <p:txBody>
          <a:bodyPr/>
          <a:lstStyle/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Mount pressure gauges to be easy to read &amp; pressure-relieving devices pointing away from people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cylinder valves slowly &amp; carefully after connected to the process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 Stand clear of the regulator/valve outlet while opening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a cylinder valve is difficult to operate</a:t>
            </a:r>
            <a:endParaRPr lang="en-US" sz="800" u="sng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Discontinue Use,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lang="en-US" sz="2400" b="1" dirty="0">
                <a:solidFill>
                  <a:srgbClr val="0F21C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 QA to return to supplier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2E9780F-47A8-4121-9569-6264B8B07B51}"/>
              </a:ext>
            </a:extLst>
          </p:cNvPr>
          <p:cNvSpPr/>
          <p:nvPr/>
        </p:nvSpPr>
        <p:spPr>
          <a:xfrm>
            <a:off x="972275" y="5088627"/>
            <a:ext cx="1214141" cy="72270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4" y="561417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General Safety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074" y="1209364"/>
            <a:ext cx="8373758" cy="4567132"/>
          </a:xfrm>
        </p:spPr>
        <p:txBody>
          <a:bodyPr/>
          <a:lstStyle/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Remove metal jewelry/watches b4 working cryogen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Protect containers against physical damages &amp; away from corrosives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Secure above the midpoint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not use excessive force or a plier to open a valve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u="sng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b="1" u="sng" dirty="0">
                <a:solidFill>
                  <a:srgbClr val="09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not in use</a:t>
            </a:r>
            <a:r>
              <a:rPr lang="en-US" sz="2400" b="1" dirty="0">
                <a:solidFill>
                  <a:srgbClr val="09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 valves, relieve pressure, remove gas regulators &amp; put safety cap on</a:t>
            </a:r>
            <a:endParaRPr lang="en-US" sz="2400" u="sng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800" u="sng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73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4" y="561417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General Safety (Cont’d)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074" y="1187717"/>
            <a:ext cx="8373758" cy="4567132"/>
          </a:xfrm>
        </p:spPr>
        <p:txBody>
          <a:bodyPr/>
          <a:lstStyle/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Keep flammables away from combustible materials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Order cylinders so they wouldn’t be stored 4 a long time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99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 return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b4 next Hydrostatic Pressure Test Date  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Required by DOT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Retest Between 3-10 years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800" u="sng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3C538-B65C-409D-B726-DEED47A57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56" y="3780142"/>
            <a:ext cx="2516698" cy="1741714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6BF8EF73-8BE9-42BA-B12E-34DEE09A5B71}"/>
              </a:ext>
            </a:extLst>
          </p:cNvPr>
          <p:cNvSpPr/>
          <p:nvPr/>
        </p:nvSpPr>
        <p:spPr>
          <a:xfrm>
            <a:off x="6753137" y="4462943"/>
            <a:ext cx="1887524" cy="73823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2007 Test Date</a:t>
            </a:r>
          </a:p>
        </p:txBody>
      </p:sp>
    </p:spTree>
    <p:extLst>
      <p:ext uri="{BB962C8B-B14F-4D97-AF65-F5344CB8AC3E}">
        <p14:creationId xmlns:p14="http://schemas.microsoft.com/office/powerpoint/2010/main" val="2813385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4" y="561417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Oxygen Diffusion Gas Monitors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074" y="1187717"/>
            <a:ext cx="8373758" cy="4567132"/>
          </a:xfrm>
        </p:spPr>
        <p:txBody>
          <a:bodyPr/>
          <a:lstStyle/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Used to monitor air quality in confined spaces with asphyxiating gas cylinders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 oxygen content before entering area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800" u="sng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device&#10;&#10;Description generated with high confidence">
            <a:extLst>
              <a:ext uri="{FF2B5EF4-FFF2-40B4-BE49-F238E27FC236}">
                <a16:creationId xmlns:a16="http://schemas.microsoft.com/office/drawing/2014/main" id="{FDA68691-3424-4AB0-9E4C-0E2D824F2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32" y="2969241"/>
            <a:ext cx="7973736" cy="295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92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4" y="561417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Why? </a:t>
            </a:r>
            <a:r>
              <a:rPr lang="en-US" sz="2800" u="sng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OSHA </a:t>
            </a:r>
            <a:r>
              <a:rPr lang="en-US" sz="2800" u="sng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1910.101 - Compressed gases</a:t>
            </a:r>
            <a:endParaRPr lang="en-US" sz="28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39" y="1321942"/>
            <a:ext cx="8457298" cy="4750136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Ø"/>
            </a:pPr>
            <a:r>
              <a:rPr lang="en-US" sz="2200" i="1" dirty="0">
                <a:solidFill>
                  <a:srgbClr val="0996FF"/>
                </a:solidFill>
              </a:rPr>
              <a:t>Each employer shall determine that compressed gas cylinders under his control are in a safe condition to the extent that this can be determined by visual inspection…(49 CFR parts 171-179 and 14 CFR part 103)…Compressed Gas Association Pamphlets C-6-1968 and C-8-1962</a:t>
            </a:r>
          </a:p>
          <a:p>
            <a:pPr algn="l">
              <a:buFont typeface="Wingdings" panose="05000000000000000000" pitchFamily="2" charset="2"/>
              <a:buChar char="Ø"/>
            </a:pPr>
            <a:endParaRPr lang="en-US" sz="2200" i="1" dirty="0">
              <a:solidFill>
                <a:srgbClr val="0996FF"/>
              </a:solidFill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2200" i="1" dirty="0">
                <a:solidFill>
                  <a:srgbClr val="0996FF"/>
                </a:solidFill>
              </a:rPr>
              <a:t>The in-plant handling, storage, and utilization of all compressed gases in cylinders, portable tanks…shall be in accordance with Compressed Gas Association Pamphlet P-1-1965</a:t>
            </a:r>
          </a:p>
          <a:p>
            <a:pPr algn="l">
              <a:buFont typeface="Wingdings" panose="05000000000000000000" pitchFamily="2" charset="2"/>
              <a:buChar char="Ø"/>
            </a:pPr>
            <a:endParaRPr lang="en-US" sz="2200" i="1" dirty="0">
              <a:solidFill>
                <a:srgbClr val="0996FF"/>
              </a:solidFill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</a:rPr>
              <a:t>Need safety relief devices for compressed gas containers</a:t>
            </a:r>
            <a:endParaRPr lang="en-US" sz="1200" dirty="0">
              <a:solidFill>
                <a:schemeClr val="tx1"/>
              </a:solidFill>
            </a:endParaRPr>
          </a:p>
          <a:p>
            <a:pPr algn="l"/>
            <a:r>
              <a:rPr lang="en-US" sz="1200" dirty="0"/>
              <a:t>											</a:t>
            </a:r>
          </a:p>
          <a:p>
            <a:pPr algn="l"/>
            <a:r>
              <a:rPr lang="en-US" sz="2200" dirty="0"/>
              <a:t>												[61 FR 9236, March 7, 1996]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588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4" y="561417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Emergency Procedure 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074" y="1305163"/>
            <a:ext cx="8373758" cy="4567132"/>
          </a:xfrm>
        </p:spPr>
        <p:txBody>
          <a:bodyPr/>
          <a:lstStyle/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leak of the cylinder or orange/red alarm on Oxygen Diffusion Gas Monitor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Stop the leak if safe to do so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Isolate area w/ ‘Chemical Spill Keep Out’ OR ‘Do Not Enter’ 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not re-enter until approved by Supervisor/LSO</a:t>
            </a:r>
            <a:endParaRPr lang="en-US" sz="800" u="sng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57BE03-3288-49BC-BC58-C092F49C0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471" y="3956455"/>
            <a:ext cx="1730314" cy="1181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108FF-F5A8-470E-B5D8-4389408B0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67" y="4090857"/>
            <a:ext cx="2003989" cy="104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6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14207FE-AA5F-4704-B1A3-2557FC00AF6E}"/>
              </a:ext>
            </a:extLst>
          </p:cNvPr>
          <p:cNvSpPr txBox="1">
            <a:spLocks/>
          </p:cNvSpPr>
          <p:nvPr/>
        </p:nvSpPr>
        <p:spPr bwMode="auto">
          <a:xfrm>
            <a:off x="402074" y="561417"/>
            <a:ext cx="8616598" cy="6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80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101 wrong ways?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floor, indoor, ground, wall&#10;&#10;Description generated with very high confidence">
            <a:extLst>
              <a:ext uri="{FF2B5EF4-FFF2-40B4-BE49-F238E27FC236}">
                <a16:creationId xmlns:a16="http://schemas.microsoft.com/office/drawing/2014/main" id="{4561FAF9-9C18-441D-9A95-22F8268C0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6" y="1332702"/>
            <a:ext cx="4229641" cy="2372726"/>
          </a:xfrm>
          <a:prstGeom prst="rect">
            <a:avLst/>
          </a:prstGeom>
        </p:spPr>
      </p:pic>
      <p:pic>
        <p:nvPicPr>
          <p:cNvPr id="7" name="Picture 6" descr="A picture containing ground, building, floor, brush&#10;&#10;Description generated with very high confidence">
            <a:extLst>
              <a:ext uri="{FF2B5EF4-FFF2-40B4-BE49-F238E27FC236}">
                <a16:creationId xmlns:a16="http://schemas.microsoft.com/office/drawing/2014/main" id="{61E547CC-958E-4F7F-9332-688123A71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529" y="3769982"/>
            <a:ext cx="4617245" cy="211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53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bottle&#10;&#10;Description generated with high confidence">
            <a:extLst>
              <a:ext uri="{FF2B5EF4-FFF2-40B4-BE49-F238E27FC236}">
                <a16:creationId xmlns:a16="http://schemas.microsoft.com/office/drawing/2014/main" id="{D588C72A-757B-46A1-AA8B-A1153FB43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7" y="1187717"/>
            <a:ext cx="4186106" cy="22655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9ED173E-DBF9-42C1-86E4-FBDCD75FA8F2}"/>
              </a:ext>
            </a:extLst>
          </p:cNvPr>
          <p:cNvSpPr txBox="1">
            <a:spLocks/>
          </p:cNvSpPr>
          <p:nvPr/>
        </p:nvSpPr>
        <p:spPr bwMode="auto">
          <a:xfrm>
            <a:off x="402074" y="561417"/>
            <a:ext cx="8616598" cy="6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80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101 wrong ways (Cont’d)?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indoor, table&#10;&#10;Description generated with very high confidence">
            <a:extLst>
              <a:ext uri="{FF2B5EF4-FFF2-40B4-BE49-F238E27FC236}">
                <a16:creationId xmlns:a16="http://schemas.microsoft.com/office/drawing/2014/main" id="{6F57F306-1657-4BC0-9357-9B431A56A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67" y="3552221"/>
            <a:ext cx="5870539" cy="23082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A28191-2CBD-4CD8-A133-462CD302A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585" y="590060"/>
            <a:ext cx="2181911" cy="29107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BCCBCB-A8BA-4003-B17B-E9A495FCD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638" y="3552221"/>
            <a:ext cx="3074424" cy="230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99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man, building&#10;&#10;Description generated with high confidence">
            <a:extLst>
              <a:ext uri="{FF2B5EF4-FFF2-40B4-BE49-F238E27FC236}">
                <a16:creationId xmlns:a16="http://schemas.microsoft.com/office/drawing/2014/main" id="{72F04419-11FE-4277-9A3A-B50B168F9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09" y="1212884"/>
            <a:ext cx="8821381" cy="37914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A48180F-FDD2-4978-987A-BDEA661C1A23}"/>
              </a:ext>
            </a:extLst>
          </p:cNvPr>
          <p:cNvSpPr txBox="1">
            <a:spLocks/>
          </p:cNvSpPr>
          <p:nvPr/>
        </p:nvSpPr>
        <p:spPr bwMode="auto">
          <a:xfrm>
            <a:off x="527402" y="586584"/>
            <a:ext cx="8616598" cy="6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80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What’s wrong with this picture?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0BC827-39CD-4FC2-B52A-5A9D5D2B00B6}"/>
              </a:ext>
            </a:extLst>
          </p:cNvPr>
          <p:cNvSpPr/>
          <p:nvPr/>
        </p:nvSpPr>
        <p:spPr>
          <a:xfrm>
            <a:off x="336517" y="4127200"/>
            <a:ext cx="8470963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 contact with liquid nitrogen, uninsulated pipes/equipment can cause cryogenic burns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Eye fluids will freeze on contact causing permanent eye damage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jet of cryogen vapor can freeze the skin/eye faster than liquid/metal contact</a:t>
            </a:r>
          </a:p>
        </p:txBody>
      </p:sp>
    </p:spTree>
    <p:extLst>
      <p:ext uri="{BB962C8B-B14F-4D97-AF65-F5344CB8AC3E}">
        <p14:creationId xmlns:p14="http://schemas.microsoft.com/office/powerpoint/2010/main" val="217003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EE2A94A-5718-4BC7-9C4C-D2F81BCF7BED}"/>
              </a:ext>
            </a:extLst>
          </p:cNvPr>
          <p:cNvSpPr txBox="1">
            <a:spLocks/>
          </p:cNvSpPr>
          <p:nvPr/>
        </p:nvSpPr>
        <p:spPr bwMode="auto">
          <a:xfrm>
            <a:off x="527402" y="586584"/>
            <a:ext cx="8616598" cy="6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80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800000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Take Home Messages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truck is parked in front of a house&#10;&#10;Description generated with high confidence">
            <a:extLst>
              <a:ext uri="{FF2B5EF4-FFF2-40B4-BE49-F238E27FC236}">
                <a16:creationId xmlns:a16="http://schemas.microsoft.com/office/drawing/2014/main" id="{E878EE42-3A0B-4334-9D87-461981E71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4" y="1287445"/>
            <a:ext cx="3049203" cy="2195603"/>
          </a:xfrm>
          <a:prstGeom prst="rect">
            <a:avLst/>
          </a:prstGeom>
        </p:spPr>
      </p:pic>
      <p:pic>
        <p:nvPicPr>
          <p:cNvPr id="7" name="Picture 6" descr="A close up of a car&#10;&#10;Description generated with high confidence">
            <a:extLst>
              <a:ext uri="{FF2B5EF4-FFF2-40B4-BE49-F238E27FC236}">
                <a16:creationId xmlns:a16="http://schemas.microsoft.com/office/drawing/2014/main" id="{E4AE4D3A-D1CA-42D1-9F18-492702C31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43" y="1287445"/>
            <a:ext cx="3371604" cy="2194143"/>
          </a:xfrm>
          <a:prstGeom prst="rect">
            <a:avLst/>
          </a:prstGeom>
        </p:spPr>
      </p:pic>
      <p:pic>
        <p:nvPicPr>
          <p:cNvPr id="9" name="Picture 8" descr="A picture containing building, ground, indoor, wall&#10;&#10;Description generated with high confidence">
            <a:extLst>
              <a:ext uri="{FF2B5EF4-FFF2-40B4-BE49-F238E27FC236}">
                <a16:creationId xmlns:a16="http://schemas.microsoft.com/office/drawing/2014/main" id="{D0E4C58B-0967-4D61-B477-5DE7DAD56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4" y="3695412"/>
            <a:ext cx="4029637" cy="2162477"/>
          </a:xfrm>
          <a:prstGeom prst="rect">
            <a:avLst/>
          </a:prstGeom>
        </p:spPr>
      </p:pic>
      <p:pic>
        <p:nvPicPr>
          <p:cNvPr id="11" name="Picture 10" descr="A picture containing bottle, indoor, sitting, next&#10;&#10;Description generated with very high confidence">
            <a:extLst>
              <a:ext uri="{FF2B5EF4-FFF2-40B4-BE49-F238E27FC236}">
                <a16:creationId xmlns:a16="http://schemas.microsoft.com/office/drawing/2014/main" id="{34576866-F162-405B-8A50-89042EC57F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949" y="3675016"/>
            <a:ext cx="2910497" cy="2182873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EA5AAADE-5D59-48FC-ACB9-910B45AF670C}"/>
              </a:ext>
            </a:extLst>
          </p:cNvPr>
          <p:cNvSpPr/>
          <p:nvPr/>
        </p:nvSpPr>
        <p:spPr>
          <a:xfrm flipH="1">
            <a:off x="6907849" y="3618597"/>
            <a:ext cx="2139193" cy="2295709"/>
          </a:xfrm>
          <a:prstGeom prst="rightArrow">
            <a:avLst>
              <a:gd name="adj1" fmla="val 50000"/>
              <a:gd name="adj2" fmla="val 7862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Store near sink could lead to rust and explode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4A2D036-002E-4161-8A99-36A91D81ED59}"/>
              </a:ext>
            </a:extLst>
          </p:cNvPr>
          <p:cNvSpPr/>
          <p:nvPr/>
        </p:nvSpPr>
        <p:spPr>
          <a:xfrm>
            <a:off x="13818" y="1837760"/>
            <a:ext cx="1027167" cy="1093511"/>
          </a:xfrm>
          <a:prstGeom prst="rightArrow">
            <a:avLst>
              <a:gd name="adj1" fmla="val 50000"/>
              <a:gd name="adj2" fmla="val 3952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Store in hot car</a:t>
            </a:r>
          </a:p>
        </p:txBody>
      </p:sp>
    </p:spTree>
    <p:extLst>
      <p:ext uri="{BB962C8B-B14F-4D97-AF65-F5344CB8AC3E}">
        <p14:creationId xmlns:p14="http://schemas.microsoft.com/office/powerpoint/2010/main" val="823898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4" y="561417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Why? </a:t>
            </a:r>
            <a:r>
              <a:rPr lang="en-US" sz="2800" u="sng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University of Hawaii explosion</a:t>
            </a:r>
            <a:endParaRPr lang="en-US" sz="28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628" y="3312098"/>
            <a:ext cx="8457298" cy="2625755"/>
          </a:xfrm>
        </p:spPr>
        <p:txBody>
          <a:bodyPr/>
          <a:lstStyle/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March 16, 2016</a:t>
            </a:r>
          </a:p>
          <a:p>
            <a:pPr marL="137160" lvl="0" indent="0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https://www.dailymail.co.uk/news/article-4142300/Researcher-lost-arm-blast-sues-University-Hawaii.html</a:t>
            </a:r>
            <a:endParaRPr lang="en-US" sz="13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http://www.hawaii.edu/news/wp-content/uploads/2016/07/Report-2-University-of-Hawaii.pdf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student lost an arm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Used a gauge 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 intrinsically safe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combine 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800" i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</a:p>
          <a:p>
            <a:pPr marL="137160" lvl="0" indent="0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i="1" dirty="0">
                <a:solidFill>
                  <a:srgbClr val="099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Extremely flammable</a:t>
            </a:r>
            <a:r>
              <a:rPr lang="en-US" sz="2400" dirty="0">
                <a:solidFill>
                  <a:srgbClr val="099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hydrogen, carbon dioxide &amp; </a:t>
            </a:r>
            <a:r>
              <a:rPr lang="en-US" sz="2400" i="1" dirty="0">
                <a:solidFill>
                  <a:srgbClr val="099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oxygen</a:t>
            </a:r>
          </a:p>
          <a:p>
            <a:pPr marL="137160" lvl="0" indent="0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Photo of an air tank">
            <a:extLst>
              <a:ext uri="{FF2B5EF4-FFF2-40B4-BE49-F238E27FC236}">
                <a16:creationId xmlns:a16="http://schemas.microsoft.com/office/drawing/2014/main" id="{92C40554-9714-453E-BF04-5CE16F5E2CD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14" y="1187716"/>
            <a:ext cx="1677973" cy="212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Photo showing a lab bench littered with debris.">
            <a:extLst>
              <a:ext uri="{FF2B5EF4-FFF2-40B4-BE49-F238E27FC236}">
                <a16:creationId xmlns:a16="http://schemas.microsoft.com/office/drawing/2014/main" id="{1A72BC94-02AE-475F-AD23-C17921DD441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573" y="1187717"/>
            <a:ext cx="3422284" cy="212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Photo of a damaged wall with exposed insulation.">
            <a:extLst>
              <a:ext uri="{FF2B5EF4-FFF2-40B4-BE49-F238E27FC236}">
                <a16:creationId xmlns:a16="http://schemas.microsoft.com/office/drawing/2014/main" id="{B4B9FD61-FDC6-4FD3-9DE6-CCBBBAFAE6C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900" y="1187717"/>
            <a:ext cx="1593486" cy="212438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7FE6432-1991-496B-874B-DAA0FF9CCF42}"/>
              </a:ext>
            </a:extLst>
          </p:cNvPr>
          <p:cNvSpPr/>
          <p:nvPr/>
        </p:nvSpPr>
        <p:spPr>
          <a:xfrm>
            <a:off x="284628" y="5545123"/>
            <a:ext cx="3422284" cy="5033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8BBBDC-EBFA-4E39-B118-C8F7929900DC}"/>
              </a:ext>
            </a:extLst>
          </p:cNvPr>
          <p:cNvSpPr/>
          <p:nvPr/>
        </p:nvSpPr>
        <p:spPr>
          <a:xfrm>
            <a:off x="7273255" y="5489818"/>
            <a:ext cx="1468672" cy="5033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6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074" y="561417"/>
            <a:ext cx="8616598" cy="541734"/>
          </a:xfrm>
        </p:spPr>
        <p:txBody>
          <a:bodyPr/>
          <a:lstStyle/>
          <a:p>
            <a:r>
              <a:rPr lang="en-US" sz="2400" u="sng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University of Hawaii explosion</a:t>
            </a:r>
            <a:endParaRPr lang="en-US" sz="24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351" y="3588394"/>
            <a:ext cx="8457298" cy="2451683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 Signs ignored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 the lead researcher:</a:t>
            </a:r>
          </a:p>
          <a:p>
            <a:pPr algn="l">
              <a:buFont typeface="Wingdings" panose="05000000000000000000" pitchFamily="2" charset="2"/>
              <a:buChar char="Ø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-“Small internal explosion” not reported to University</a:t>
            </a:r>
          </a:p>
          <a:p>
            <a:pPr marL="0" indent="0" algn="l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-Tank not grounded			occasion static shocks </a:t>
            </a:r>
          </a:p>
          <a:p>
            <a:pPr marL="0" indent="0" algn="l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-Several leaks were detected</a:t>
            </a:r>
          </a:p>
        </p:txBody>
      </p:sp>
      <p:pic>
        <p:nvPicPr>
          <p:cNvPr id="4" name="Picture 3" descr="Photo of the hallway outside the lab door, showing bloody footprints and gloves, a fire extinguisher, a wrench, and a lab notebook on the floor.">
            <a:extLst>
              <a:ext uri="{FF2B5EF4-FFF2-40B4-BE49-F238E27FC236}">
                <a16:creationId xmlns:a16="http://schemas.microsoft.com/office/drawing/2014/main" id="{F455232F-057E-4F98-9B51-7B07E7246CD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11" y="1223741"/>
            <a:ext cx="3599474" cy="227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Photo of lab door showing cracked glass.">
            <a:extLst>
              <a:ext uri="{FF2B5EF4-FFF2-40B4-BE49-F238E27FC236}">
                <a16:creationId xmlns:a16="http://schemas.microsoft.com/office/drawing/2014/main" id="{A5310EF2-E946-4F34-B276-C810E8B161C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60" y="1224789"/>
            <a:ext cx="4073729" cy="22734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9CAF94D5-08EA-4429-ADB8-CF0F0AF11309}"/>
              </a:ext>
            </a:extLst>
          </p:cNvPr>
          <p:cNvSpPr/>
          <p:nvPr/>
        </p:nvSpPr>
        <p:spPr>
          <a:xfrm>
            <a:off x="3804131" y="4890781"/>
            <a:ext cx="587229" cy="369115"/>
          </a:xfrm>
          <a:prstGeom prst="rightArrow">
            <a:avLst/>
          </a:prstGeom>
          <a:solidFill>
            <a:srgbClr val="099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47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5928" y="652179"/>
            <a:ext cx="6283354" cy="5222278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Safety training requested but 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refused</a:t>
            </a:r>
          </a:p>
          <a:p>
            <a:pPr algn="l">
              <a:buFont typeface="Wingdings" panose="05000000000000000000" pitchFamily="2" charset="2"/>
              <a:buChar char="Ø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University of Hawaii faces $115,500 fine 	</a:t>
            </a:r>
          </a:p>
          <a:p>
            <a:pPr algn="l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learned:</a:t>
            </a:r>
          </a:p>
          <a:p>
            <a:pPr marL="0" indent="0"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Training, competency </a:t>
            </a:r>
            <a:r>
              <a:rPr lang="en-US" sz="2400" i="1" u="sng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reinforcement</a:t>
            </a:r>
          </a:p>
          <a:p>
            <a:pPr marL="0" indent="0" algn="l"/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</a:t>
            </a:r>
            <a:r>
              <a:rPr lang="en-US" sz="2400" b="1" i="1" dirty="0">
                <a:solidFill>
                  <a:srgbClr val="099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 2 Swing out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Exit Doors</a:t>
            </a:r>
          </a:p>
          <a:p>
            <a:pPr marL="0" indent="0" algn="l"/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Check for potential ignition sources </a:t>
            </a:r>
          </a:p>
          <a:p>
            <a:pPr marL="0" indent="0"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in areas with flammable gases</a:t>
            </a:r>
          </a:p>
          <a:p>
            <a:pPr marL="0" indent="0" algn="l"/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Risk assessment for </a:t>
            </a:r>
            <a:r>
              <a:rPr lang="en-US" sz="2400" b="1" dirty="0">
                <a:solidFill>
                  <a:srgbClr val="099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appropriate PPE</a:t>
            </a:r>
          </a:p>
          <a:p>
            <a:pPr marL="0" indent="0" algn="l"/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Hazardous Chemical SOPs </a:t>
            </a:r>
          </a:p>
          <a:p>
            <a:pPr marL="0" indent="0" algn="l"/>
            <a:endParaRPr lang="en-US" sz="2400" u="sng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algn="l"/>
            <a:endParaRPr lang="en-US" sz="800" u="sng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Photo showing general damage to the north side of the lab.">
            <a:extLst>
              <a:ext uri="{FF2B5EF4-FFF2-40B4-BE49-F238E27FC236}">
                <a16:creationId xmlns:a16="http://schemas.microsoft.com/office/drawing/2014/main" id="{334879EF-B4C0-4A35-BB1E-EED00066395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8" y="3263318"/>
            <a:ext cx="2164532" cy="264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Photo showing general damage to the south side of the lab.">
            <a:extLst>
              <a:ext uri="{FF2B5EF4-FFF2-40B4-BE49-F238E27FC236}">
                <a16:creationId xmlns:a16="http://schemas.microsoft.com/office/drawing/2014/main" id="{CDE1583F-0ABF-4176-830C-B794F2C7737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7" y="553674"/>
            <a:ext cx="2164533" cy="2709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426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614" y="608918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do we have? (Compressed Gas Hazards)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628" y="1223035"/>
            <a:ext cx="8373758" cy="4567132"/>
          </a:xfrm>
        </p:spPr>
        <p:txBody>
          <a:bodyPr/>
          <a:lstStyle/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explode if heated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Simple asphyxiant that displaces oxygen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  Argon, Carbon Dioxide, Helium, Hydrogen,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  Liquid Nitrogen, Nitrogen, P-10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  Desk and Office Cleaner, Spray mount &amp; Dry Ice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800" u="sng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8134296-5E9F-46AF-B632-FE0FAEEA9CAA}"/>
              </a:ext>
            </a:extLst>
          </p:cNvPr>
          <p:cNvSpPr/>
          <p:nvPr/>
        </p:nvSpPr>
        <p:spPr>
          <a:xfrm>
            <a:off x="998288" y="2508308"/>
            <a:ext cx="545285" cy="369116"/>
          </a:xfrm>
          <a:prstGeom prst="rightArrow">
            <a:avLst/>
          </a:prstGeom>
          <a:solidFill>
            <a:srgbClr val="099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BD6C5B7-E2C5-4505-8E1D-B68565CF1D05}"/>
              </a:ext>
            </a:extLst>
          </p:cNvPr>
          <p:cNvSpPr/>
          <p:nvPr/>
        </p:nvSpPr>
        <p:spPr>
          <a:xfrm>
            <a:off x="368815" y="5211721"/>
            <a:ext cx="1258946" cy="65151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FF00"/>
                </a:solidFill>
              </a:rPr>
              <a:t>Also</a:t>
            </a:r>
          </a:p>
        </p:txBody>
      </p:sp>
      <p:pic>
        <p:nvPicPr>
          <p:cNvPr id="7" name="Picture 6" descr="A close up of a bottle&#10;&#10;Description generated with very high confidence">
            <a:extLst>
              <a:ext uri="{FF2B5EF4-FFF2-40B4-BE49-F238E27FC236}">
                <a16:creationId xmlns:a16="http://schemas.microsoft.com/office/drawing/2014/main" id="{65EB9E9F-617E-4890-8BD4-839E87C0E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94" y="3358310"/>
            <a:ext cx="3045203" cy="1853411"/>
          </a:xfrm>
          <a:prstGeom prst="rect">
            <a:avLst/>
          </a:prstGeom>
        </p:spPr>
      </p:pic>
      <p:pic>
        <p:nvPicPr>
          <p:cNvPr id="9" name="Picture 8" descr="A close up of a bottle&#10;&#10;Description generated with very high confidence">
            <a:extLst>
              <a:ext uri="{FF2B5EF4-FFF2-40B4-BE49-F238E27FC236}">
                <a16:creationId xmlns:a16="http://schemas.microsoft.com/office/drawing/2014/main" id="{2C0E703C-1FB1-42E1-9ADF-CFB0C656D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371" y="3525602"/>
            <a:ext cx="1026685" cy="1498273"/>
          </a:xfrm>
          <a:prstGeom prst="rect">
            <a:avLst/>
          </a:prstGeom>
        </p:spPr>
      </p:pic>
      <p:pic>
        <p:nvPicPr>
          <p:cNvPr id="11" name="Picture 10" descr="A picture containing bottle&#10;&#10;Description generated with high confidence">
            <a:extLst>
              <a:ext uri="{FF2B5EF4-FFF2-40B4-BE49-F238E27FC236}">
                <a16:creationId xmlns:a16="http://schemas.microsoft.com/office/drawing/2014/main" id="{3E4EFB55-705A-4D21-8089-3454A3469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11" y="3511929"/>
            <a:ext cx="1761410" cy="14982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E92FC9-90F5-44F3-A3A6-3964090E3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76" y="3525602"/>
            <a:ext cx="432165" cy="1479272"/>
          </a:xfrm>
          <a:prstGeom prst="rect">
            <a:avLst/>
          </a:prstGeom>
        </p:spPr>
      </p:pic>
      <p:pic>
        <p:nvPicPr>
          <p:cNvPr id="15" name="Picture 14" descr="A picture containing indoor, blue, table, food&#10;&#10;Description generated with very high confidence">
            <a:extLst>
              <a:ext uri="{FF2B5EF4-FFF2-40B4-BE49-F238E27FC236}">
                <a16:creationId xmlns:a16="http://schemas.microsoft.com/office/drawing/2014/main" id="{5ADB01D1-4CBF-4BD4-9DBD-F7F8D3CE0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816" y="3720567"/>
            <a:ext cx="1595114" cy="110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3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614" y="608918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do we have? (Cont’d)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627" y="1223035"/>
            <a:ext cx="8616598" cy="4567132"/>
          </a:xfrm>
        </p:spPr>
        <p:txBody>
          <a:bodyPr/>
          <a:lstStyle/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Frostbite, cryogenic burns or injury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 Refer to SDS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4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Extremely flammable or flammable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-Black Flag, Chewing Gum Remover, Gas duster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-Disinfecting Office Cleaner, Lysol Disinfectant Spray…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-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Hydrogen Compressed Gas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Additional safety measures for Flammables, Cryogenic Liquid Nitrogen &amp; Asphyxiant (</a:t>
            </a:r>
            <a:r>
              <a:rPr lang="en-US" sz="2400" u="sng" dirty="0">
                <a:solidFill>
                  <a:srgbClr val="1A2EE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Hazardous Chemical SOPs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800" u="sng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8" name="Picture 4" descr="Flame Thrower Candle GIF">
            <a:extLst>
              <a:ext uri="{FF2B5EF4-FFF2-40B4-BE49-F238E27FC236}">
                <a16:creationId xmlns:a16="http://schemas.microsoft.com/office/drawing/2014/main" id="{995D2AD2-D1B1-4B8C-A118-2037201C16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293" y="1223035"/>
            <a:ext cx="3161426" cy="178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493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614" y="596735"/>
            <a:ext cx="8616598" cy="626300"/>
          </a:xfrm>
        </p:spPr>
        <p:txBody>
          <a:bodyPr/>
          <a:lstStyle/>
          <a:p>
            <a:pPr algn="l"/>
            <a:r>
              <a:rPr lang="en-US" sz="2800" dirty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Receiving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875" y="1223445"/>
            <a:ext cx="4915751" cy="2713160"/>
          </a:xfrm>
        </p:spPr>
        <p:txBody>
          <a:bodyPr/>
          <a:lstStyle/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 if:</a:t>
            </a: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1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-Without heavy rust or pitting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-Safety caps on	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-Container labels legible 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rgbClr val="0996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Bonus Question: Why?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48640" lvl="0" indent="-41148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800" u="sng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C5075B9-F304-4143-B03A-DEF755BF9AD5}"/>
              </a:ext>
            </a:extLst>
          </p:cNvPr>
          <p:cNvSpPr/>
          <p:nvPr/>
        </p:nvSpPr>
        <p:spPr>
          <a:xfrm>
            <a:off x="5028398" y="2440757"/>
            <a:ext cx="1702965" cy="11828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2B6E5-E801-4847-816F-85F9FDB78676}"/>
              </a:ext>
            </a:extLst>
          </p:cNvPr>
          <p:cNvSpPr txBox="1"/>
          <p:nvPr/>
        </p:nvSpPr>
        <p:spPr>
          <a:xfrm>
            <a:off x="6797404" y="2493572"/>
            <a:ext cx="16335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If yes, </a:t>
            </a:r>
            <a:r>
              <a:rPr lang="en-US" sz="3200" b="1" dirty="0">
                <a:solidFill>
                  <a:srgbClr val="00B050"/>
                </a:solidFill>
              </a:rPr>
              <a:t>ACCEPT</a:t>
            </a:r>
          </a:p>
        </p:txBody>
      </p:sp>
    </p:spTree>
    <p:extLst>
      <p:ext uri="{BB962C8B-B14F-4D97-AF65-F5344CB8AC3E}">
        <p14:creationId xmlns:p14="http://schemas.microsoft.com/office/powerpoint/2010/main" val="980976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628" y="1221277"/>
            <a:ext cx="8373758" cy="4567132"/>
          </a:xfrm>
        </p:spPr>
        <p:txBody>
          <a:bodyPr/>
          <a:lstStyle/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80060" lvl="0" algn="l" defTabSz="914400" fontAlgn="auto">
              <a:spcAft>
                <a:spcPts val="0"/>
              </a:spcAft>
              <a:buClr>
                <a:srgbClr val="C00000"/>
              </a:buClr>
              <a:buSzPct val="65000"/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7160" lvl="0" indent="0" algn="l" defTabSz="914400" fontAlgn="auto">
              <a:spcAft>
                <a:spcPts val="0"/>
              </a:spcAft>
              <a:buClr>
                <a:srgbClr val="C00000"/>
              </a:buClr>
              <a:buSzPct val="65000"/>
            </a:pPr>
            <a:endParaRPr lang="en-US" sz="800" u="sng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46FE53-319D-4A6E-BE37-26CBBFBCE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158" y="600491"/>
            <a:ext cx="5509683" cy="29803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2CB1F8-77CD-4B6E-B6A2-CD4BF6DBA57A}"/>
              </a:ext>
            </a:extLst>
          </p:cNvPr>
          <p:cNvSpPr txBox="1"/>
          <p:nvPr/>
        </p:nvSpPr>
        <p:spPr>
          <a:xfrm>
            <a:off x="242857" y="3849417"/>
            <a:ext cx="42286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DOT Regulation</a:t>
            </a:r>
          </a:p>
          <a:p>
            <a:pPr marL="342900" indent="-342900">
              <a:buFont typeface="+mj-lt"/>
              <a:buAutoNum type="arabicPeriod"/>
            </a:pPr>
            <a:endParaRPr lang="en-US" sz="8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Serial #</a:t>
            </a:r>
          </a:p>
          <a:p>
            <a:pPr marL="342900" indent="-342900">
              <a:buFont typeface="+mj-lt"/>
              <a:buAutoNum type="arabicPeriod"/>
            </a:pPr>
            <a:endParaRPr lang="en-US" sz="8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Manufacture Date</a:t>
            </a:r>
          </a:p>
          <a:p>
            <a:pPr marL="342900" indent="-342900">
              <a:buFont typeface="+mj-lt"/>
              <a:buAutoNum type="arabicPeriod"/>
            </a:pPr>
            <a:endParaRPr lang="en-US" sz="8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Ring of original manufacturer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516538-D6EC-4DD8-917D-1F3F6254C4D3}"/>
              </a:ext>
            </a:extLst>
          </p:cNvPr>
          <p:cNvSpPr txBox="1"/>
          <p:nvPr/>
        </p:nvSpPr>
        <p:spPr>
          <a:xfrm>
            <a:off x="4672496" y="3849417"/>
            <a:ext cx="43568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en-US" sz="2400" dirty="0"/>
              <a:t>Retest Date</a:t>
            </a:r>
          </a:p>
          <a:p>
            <a:pPr marL="342900" indent="-342900">
              <a:buFont typeface="+mj-lt"/>
              <a:buAutoNum type="arabicPeriod" startAt="5"/>
            </a:pPr>
            <a:endParaRPr lang="en-US" sz="800" dirty="0"/>
          </a:p>
          <a:p>
            <a:pPr marL="342900" indent="-342900">
              <a:buFont typeface="+mj-lt"/>
              <a:buAutoNum type="arabicPeriod" startAt="5"/>
            </a:pPr>
            <a:r>
              <a:rPr lang="en-US" sz="2400" dirty="0"/>
              <a:t>Tracking # Barcode</a:t>
            </a:r>
          </a:p>
          <a:p>
            <a:pPr marL="342900" indent="-342900">
              <a:buFont typeface="+mj-lt"/>
              <a:buAutoNum type="arabicPeriod" startAt="5"/>
            </a:pPr>
            <a:endParaRPr lang="en-US" sz="800" dirty="0"/>
          </a:p>
          <a:p>
            <a:pPr marL="342900" indent="-342900">
              <a:buFont typeface="+mj-lt"/>
              <a:buAutoNum type="arabicPeriod" startAt="5"/>
            </a:pPr>
            <a:r>
              <a:rPr lang="en-US" sz="2400" dirty="0"/>
              <a:t>Manufacturer Inspection Mark</a:t>
            </a:r>
          </a:p>
          <a:p>
            <a:pPr marL="342900" indent="-342900">
              <a:buFont typeface="+mj-lt"/>
              <a:buAutoNum type="arabicPeriod" startAt="5"/>
            </a:pPr>
            <a:endParaRPr lang="en-US" sz="800" dirty="0"/>
          </a:p>
          <a:p>
            <a:pPr marL="342900" indent="-342900">
              <a:buFont typeface="+mj-lt"/>
              <a:buAutoNum type="arabicPeriod" startAt="5"/>
            </a:pPr>
            <a:r>
              <a:rPr lang="en-US" sz="2400" dirty="0"/>
              <a:t>Weight of the unfilled cylinder</a:t>
            </a:r>
          </a:p>
        </p:txBody>
      </p:sp>
    </p:spTree>
    <p:extLst>
      <p:ext uri="{BB962C8B-B14F-4D97-AF65-F5344CB8AC3E}">
        <p14:creationId xmlns:p14="http://schemas.microsoft.com/office/powerpoint/2010/main" val="1270934246"/>
      </p:ext>
    </p:extLst>
  </p:cSld>
  <p:clrMapOvr>
    <a:masterClrMapping/>
  </p:clrMapOvr>
</p:sld>
</file>

<file path=ppt/theme/theme1.xml><?xml version="1.0" encoding="utf-8"?>
<a:theme xmlns:a="http://schemas.openxmlformats.org/drawingml/2006/main" name="2004-ODH PPT Template 2017b">
  <a:themeElements>
    <a:clrScheme name="Custom 5">
      <a:dk1>
        <a:sysClr val="windowText" lastClr="000000"/>
      </a:dk1>
      <a:lt1>
        <a:sysClr val="window" lastClr="FFFFFF"/>
      </a:lt1>
      <a:dk2>
        <a:srgbClr val="3C1017"/>
      </a:dk2>
      <a:lt2>
        <a:srgbClr val="EEECE1"/>
      </a:lt2>
      <a:accent1>
        <a:srgbClr val="CD0920"/>
      </a:accent1>
      <a:accent2>
        <a:srgbClr val="C0504D"/>
      </a:accent2>
      <a:accent3>
        <a:srgbClr val="AB0E25"/>
      </a:accent3>
      <a:accent4>
        <a:srgbClr val="470F17"/>
      </a:accent4>
      <a:accent5>
        <a:srgbClr val="212424"/>
      </a:accent5>
      <a:accent6>
        <a:srgbClr val="141313"/>
      </a:accent6>
      <a:hlink>
        <a:srgbClr val="3C1017"/>
      </a:hlink>
      <a:folHlink>
        <a:srgbClr val="004C8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ODH+PPT+powerpoint+template+2020</Template>
  <TotalTime>7602</TotalTime>
  <Words>956</Words>
  <Application>Microsoft Office PowerPoint</Application>
  <PresentationFormat>On-screen Show (4:3)</PresentationFormat>
  <Paragraphs>212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2004-ODH PPT Template 2017b</vt:lpstr>
      <vt:lpstr>Hazardous Chemical SOP-Compressed Gases</vt:lpstr>
      <vt:lpstr>Why? OSHA 1910.101 - Compressed gases</vt:lpstr>
      <vt:lpstr>Why? University of Hawaii explosion</vt:lpstr>
      <vt:lpstr>University of Hawaii explosion</vt:lpstr>
      <vt:lpstr>PowerPoint Presentation</vt:lpstr>
      <vt:lpstr>What do we have? (Compressed Gas Hazards)</vt:lpstr>
      <vt:lpstr>What do we have? (Cont’d)</vt:lpstr>
      <vt:lpstr>Receiving</vt:lpstr>
      <vt:lpstr>PowerPoint Presentation</vt:lpstr>
      <vt:lpstr>Receiving (Cont’d)</vt:lpstr>
      <vt:lpstr>Personal Protective Equipment (PPE) </vt:lpstr>
      <vt:lpstr>Transporting</vt:lpstr>
      <vt:lpstr>PowerPoint Presentation</vt:lpstr>
      <vt:lpstr> Mark your cylinders</vt:lpstr>
      <vt:lpstr>Assembly</vt:lpstr>
      <vt:lpstr>Assembly (Cont’d)</vt:lpstr>
      <vt:lpstr>General Safety</vt:lpstr>
      <vt:lpstr>General Safety (Cont’d)</vt:lpstr>
      <vt:lpstr>Oxygen Diffusion Gas Monitors</vt:lpstr>
      <vt:lpstr>Emergency Procedure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Respiratory Protection Program</dc:title>
  <dc:creator>Lai Ming Woo</dc:creator>
  <cp:lastModifiedBy>Woo, Laiming</cp:lastModifiedBy>
  <cp:revision>551</cp:revision>
  <dcterms:created xsi:type="dcterms:W3CDTF">2017-06-22T19:39:28Z</dcterms:created>
  <dcterms:modified xsi:type="dcterms:W3CDTF">2021-05-27T15:20:44Z</dcterms:modified>
</cp:coreProperties>
</file>