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8"/>
  </p:notesMasterIdLst>
  <p:sldIdLst>
    <p:sldId id="256" r:id="rId2"/>
    <p:sldId id="274" r:id="rId3"/>
    <p:sldId id="275" r:id="rId4"/>
    <p:sldId id="289" r:id="rId5"/>
    <p:sldId id="269" r:id="rId6"/>
    <p:sldId id="272" r:id="rId7"/>
    <p:sldId id="280" r:id="rId8"/>
    <p:sldId id="287" r:id="rId9"/>
    <p:sldId id="288" r:id="rId10"/>
    <p:sldId id="277" r:id="rId11"/>
    <p:sldId id="278" r:id="rId12"/>
    <p:sldId id="265" r:id="rId13"/>
    <p:sldId id="283" r:id="rId14"/>
    <p:sldId id="284" r:id="rId15"/>
    <p:sldId id="285" r:id="rId16"/>
    <p:sldId id="286" r:id="rId17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4F"/>
    <a:srgbClr val="1125E5"/>
    <a:srgbClr val="0996FF"/>
    <a:srgbClr val="663300"/>
    <a:srgbClr val="4051F2"/>
    <a:srgbClr val="0E20C8"/>
    <a:srgbClr val="1A2EEE"/>
    <a:srgbClr val="0F21CF"/>
    <a:srgbClr val="0755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014" y="0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DA28A-890C-42EA-B1E3-A1785428D214}" type="datetimeFigureOut">
              <a:rPr lang="en-US" smtClean="0"/>
              <a:t>5/25/2021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1813" y="876300"/>
            <a:ext cx="3152775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482" y="3373516"/>
            <a:ext cx="7435436" cy="2760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014" y="6658444"/>
            <a:ext cx="4029282" cy="3519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4EB7B-30BF-4B33-A8D0-292765D50A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5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48006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20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04800"/>
            <a:ext cx="9144000" cy="624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8906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143000"/>
            <a:ext cx="5686425" cy="625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3200400" y="-228600"/>
            <a:ext cx="3200400" cy="838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3340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32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4371359" y="-2618759"/>
            <a:ext cx="1447800" cy="8056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838449" y="552448"/>
            <a:ext cx="3657602" cy="6972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4864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84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85900" y="12128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85900" y="12128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  <a:latin typeface="Calibri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696499"/>
            <a:ext cx="8616598" cy="6263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582182"/>
            <a:ext cx="8137219" cy="1321024"/>
          </a:xfrm>
        </p:spPr>
        <p:txBody>
          <a:bodyPr/>
          <a:lstStyle>
            <a:lvl1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rgbClr val="000000"/>
                </a:solidFill>
              </a:defRPr>
            </a:lvl1pPr>
            <a:lvl2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rgbClr val="000000"/>
                </a:solidFill>
              </a:defRPr>
            </a:lvl2pPr>
            <a:lvl3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rgbClr val="000000"/>
                </a:solidFill>
              </a:defRPr>
            </a:lvl3pPr>
            <a:lvl4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rgbClr val="000000"/>
                </a:solidFill>
              </a:defRPr>
            </a:lvl4pPr>
            <a:lvl5pPr>
              <a:buClr>
                <a:schemeClr val="tx2">
                  <a:lumMod val="60000"/>
                  <a:lumOff val="40000"/>
                </a:schemeClr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49530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85900" y="12128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76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764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3505200"/>
            <a:ext cx="7772400" cy="533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2578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11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610600" cy="625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45720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917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8686800" cy="625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6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3340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526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133600"/>
            <a:ext cx="4522788" cy="13874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5626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292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3340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3657600" cy="533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990600"/>
            <a:ext cx="5111750" cy="505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1"/>
            <a:ext cx="3008313" cy="4038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8674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873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81000" y="6248400"/>
            <a:ext cx="5334000" cy="473075"/>
          </a:xfrm>
          <a:prstGeom prst="rect">
            <a:avLst/>
          </a:prstGeom>
        </p:spPr>
        <p:txBody>
          <a:bodyPr/>
          <a:lstStyle>
            <a:lvl1pPr defTabSz="914400" fontAlgn="auto">
              <a:spcBef>
                <a:spcPts val="0"/>
              </a:spcBef>
              <a:spcAft>
                <a:spcPts val="0"/>
              </a:spcAft>
              <a:defRPr dirty="0">
                <a:solidFill>
                  <a:srgbClr val="F2F2F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070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0" y="2630488"/>
            <a:ext cx="5208588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Title of Presentation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91000" y="3586163"/>
            <a:ext cx="44958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Secondary information</a:t>
            </a:r>
          </a:p>
        </p:txBody>
      </p:sp>
    </p:spTree>
    <p:extLst>
      <p:ext uri="{BB962C8B-B14F-4D97-AF65-F5344CB8AC3E}">
        <p14:creationId xmlns:p14="http://schemas.microsoft.com/office/powerpoint/2010/main" val="385358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sldNum="0"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800000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800000"/>
          </a:solidFill>
          <a:latin typeface="Calibri" pitchFamily="34" charset="0"/>
        </a:defRPr>
      </a:lvl9pPr>
    </p:titleStyle>
    <p:bodyStyle>
      <a:lvl1pPr marL="342900" indent="-342900" algn="ctr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32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2QN9DP434E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gOPWMxWLui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49561"/>
            <a:ext cx="9144000" cy="1114263"/>
          </a:xfrm>
        </p:spPr>
        <p:txBody>
          <a:bodyPr/>
          <a:lstStyle/>
          <a:p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Safe Use of Chemical Fume Hoods</a:t>
            </a:r>
            <a:b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u="sng" dirty="0">
                <a:solidFill>
                  <a:srgbClr val="1125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CHP Appendix H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719852" y="5318089"/>
            <a:ext cx="2348427" cy="579930"/>
          </a:xfrm>
        </p:spPr>
        <p:txBody>
          <a:bodyPr/>
          <a:lstStyle/>
          <a:p>
            <a:pPr algn="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By Lai Ming Woo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79F2C-6DE1-433C-9CB9-83751AFDBA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799" y="735055"/>
            <a:ext cx="5124401" cy="331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858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nline Media 6">
            <a:hlinkClick r:id="" action="ppaction://media"/>
            <a:extLst>
              <a:ext uri="{FF2B5EF4-FFF2-40B4-BE49-F238E27FC236}">
                <a16:creationId xmlns:a16="http://schemas.microsoft.com/office/drawing/2014/main" id="{C9B76F12-6220-469F-999F-8AFADBBBE05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663595"/>
            <a:ext cx="9144000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66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641990"/>
            <a:ext cx="8741926" cy="626300"/>
          </a:xfrm>
        </p:spPr>
        <p:txBody>
          <a:bodyPr/>
          <a:lstStyle/>
          <a:p>
            <a:pPr algn="l"/>
            <a:r>
              <a:rPr lang="en-US" sz="26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CDC </a:t>
            </a:r>
            <a:r>
              <a:rPr lang="en-US" sz="2600" u="sng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Fundamentals of Chemical Fume Hood Safety </a:t>
            </a:r>
            <a:endParaRPr lang="en-US" sz="26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91" y="1462996"/>
            <a:ext cx="8373758" cy="4242649"/>
          </a:xfrm>
        </p:spPr>
        <p:txBody>
          <a:bodyPr/>
          <a:lstStyle/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Airflow, Airflow and Airflow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Work at least 6 inches from the front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Sash height the arrow (Certification Height)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Place large items on 2-3 inches’ legs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Opening/Closing sash slowly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Minimize personnel traffic past the hood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Move arms slowly perpendicular to sash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F53FF21-7A6C-4598-80A2-27976AB0082F}"/>
              </a:ext>
            </a:extLst>
          </p:cNvPr>
          <p:cNvSpPr/>
          <p:nvPr/>
        </p:nvSpPr>
        <p:spPr>
          <a:xfrm>
            <a:off x="831426" y="2144521"/>
            <a:ext cx="520118" cy="360727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E214EA2-F556-40B5-9D28-FF6AA55E621A}"/>
              </a:ext>
            </a:extLst>
          </p:cNvPr>
          <p:cNvSpPr/>
          <p:nvPr/>
        </p:nvSpPr>
        <p:spPr>
          <a:xfrm>
            <a:off x="831426" y="2755364"/>
            <a:ext cx="520118" cy="360727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3C5EC974-2244-41F6-9DA3-5B76A7B5915C}"/>
              </a:ext>
            </a:extLst>
          </p:cNvPr>
          <p:cNvSpPr/>
          <p:nvPr/>
        </p:nvSpPr>
        <p:spPr>
          <a:xfrm>
            <a:off x="831426" y="3366207"/>
            <a:ext cx="520118" cy="360727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CEAF51E-C2C3-48CF-847C-85758B79099C}"/>
              </a:ext>
            </a:extLst>
          </p:cNvPr>
          <p:cNvSpPr/>
          <p:nvPr/>
        </p:nvSpPr>
        <p:spPr>
          <a:xfrm>
            <a:off x="831426" y="3977050"/>
            <a:ext cx="520118" cy="360727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54AE97E4-8DDE-496C-8329-B3AFB3174F15}"/>
              </a:ext>
            </a:extLst>
          </p:cNvPr>
          <p:cNvSpPr/>
          <p:nvPr/>
        </p:nvSpPr>
        <p:spPr>
          <a:xfrm>
            <a:off x="831426" y="4587893"/>
            <a:ext cx="520118" cy="360727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2C4D78C-14B0-4719-839F-22B491C4365C}"/>
              </a:ext>
            </a:extLst>
          </p:cNvPr>
          <p:cNvSpPr/>
          <p:nvPr/>
        </p:nvSpPr>
        <p:spPr>
          <a:xfrm>
            <a:off x="831426" y="5198736"/>
            <a:ext cx="520118" cy="360727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7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58D056-EA78-4664-8CC9-E63CF157FC8A}"/>
              </a:ext>
            </a:extLst>
          </p:cNvPr>
          <p:cNvSpPr txBox="1"/>
          <p:nvPr/>
        </p:nvSpPr>
        <p:spPr>
          <a:xfrm>
            <a:off x="3088423" y="4265586"/>
            <a:ext cx="2735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Work Practices Video</a:t>
            </a:r>
          </a:p>
        </p:txBody>
      </p:sp>
      <p:pic>
        <p:nvPicPr>
          <p:cNvPr id="8" name="Online Media 7">
            <a:hlinkClick r:id="" action="ppaction://media"/>
            <a:extLst>
              <a:ext uri="{FF2B5EF4-FFF2-40B4-BE49-F238E27FC236}">
                <a16:creationId xmlns:a16="http://schemas.microsoft.com/office/drawing/2014/main" id="{9DBFF0AE-FD92-492A-9164-818EBEA7FC5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65722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005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97358"/>
            <a:ext cx="8741926" cy="626300"/>
          </a:xfrm>
        </p:spPr>
        <p:txBody>
          <a:bodyPr/>
          <a:lstStyle/>
          <a:p>
            <a:pPr algn="l"/>
            <a:r>
              <a:rPr lang="en-US" sz="26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Good Work Practices</a:t>
            </a:r>
            <a:endParaRPr lang="en-US" sz="26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552" y="1250705"/>
            <a:ext cx="8373758" cy="4646735"/>
          </a:xfrm>
        </p:spPr>
        <p:txBody>
          <a:bodyPr/>
          <a:lstStyle/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 LED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 LED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audial alarm stays on	 </a:t>
            </a: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Finish the task at hand &amp; close sash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24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IMMEDIATELY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report to Supervisor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put your head inside </a:t>
            </a: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everything out except what you need…Clutter?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7B901635-B768-41EE-BC3C-EF3A582784D6}"/>
              </a:ext>
            </a:extLst>
          </p:cNvPr>
          <p:cNvSpPr/>
          <p:nvPr/>
        </p:nvSpPr>
        <p:spPr>
          <a:xfrm>
            <a:off x="942975" y="1931100"/>
            <a:ext cx="520118" cy="360727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4195F1A-90D1-470A-AD43-E6AE2C031F04}"/>
              </a:ext>
            </a:extLst>
          </p:cNvPr>
          <p:cNvSpPr/>
          <p:nvPr/>
        </p:nvSpPr>
        <p:spPr>
          <a:xfrm>
            <a:off x="942975" y="2557400"/>
            <a:ext cx="520118" cy="360727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8B5B6E-DF7C-4D2B-B0C6-45FD76C51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53" y="4301984"/>
            <a:ext cx="1792883" cy="1305311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5D20FF6E-614C-4B13-9754-DD70383CFBDF}"/>
              </a:ext>
            </a:extLst>
          </p:cNvPr>
          <p:cNvSpPr/>
          <p:nvPr/>
        </p:nvSpPr>
        <p:spPr>
          <a:xfrm>
            <a:off x="942975" y="3183700"/>
            <a:ext cx="520118" cy="360727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89B39D-1CB5-40E9-8FE7-C8910FD1D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1899" y="2985038"/>
            <a:ext cx="4179393" cy="10923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BBAB49-9831-446F-BAC0-EE807AB30C2D}"/>
              </a:ext>
            </a:extLst>
          </p:cNvPr>
          <p:cNvSpPr txBox="1"/>
          <p:nvPr/>
        </p:nvSpPr>
        <p:spPr>
          <a:xfrm>
            <a:off x="4579633" y="3872962"/>
            <a:ext cx="1141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1125E5"/>
                </a:solidFill>
              </a:rPr>
              <a:t>10/11/19 LMW</a:t>
            </a:r>
          </a:p>
        </p:txBody>
      </p:sp>
    </p:spTree>
    <p:extLst>
      <p:ext uri="{BB962C8B-B14F-4D97-AF65-F5344CB8AC3E}">
        <p14:creationId xmlns:p14="http://schemas.microsoft.com/office/powerpoint/2010/main" val="117876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641990"/>
            <a:ext cx="8741926" cy="626300"/>
          </a:xfrm>
        </p:spPr>
        <p:txBody>
          <a:bodyPr/>
          <a:lstStyle/>
          <a:p>
            <a:pPr algn="l"/>
            <a:r>
              <a:rPr lang="en-US" sz="26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Good Work Practices (Cont’d)</a:t>
            </a:r>
            <a:endParaRPr lang="en-US" sz="26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077" y="1268290"/>
            <a:ext cx="8373758" cy="4646735"/>
          </a:xfrm>
        </p:spPr>
        <p:txBody>
          <a:bodyPr/>
          <a:lstStyle/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block the back vent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the hazards inside </a:t>
            </a: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Close sash &amp; sliding glasses when unattended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work, clean surfaces &amp; close sash</a:t>
            </a: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Weigh fine chemical (highly toxic/reproductive toxin) or specimens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horizontal sash open to arrows</a:t>
            </a: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Airborne fine particulate could leak outside</a:t>
            </a: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4195F1A-90D1-470A-AD43-E6AE2C031F04}"/>
              </a:ext>
            </a:extLst>
          </p:cNvPr>
          <p:cNvSpPr/>
          <p:nvPr/>
        </p:nvSpPr>
        <p:spPr>
          <a:xfrm>
            <a:off x="923925" y="2812379"/>
            <a:ext cx="520118" cy="360727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4FEF36A-779E-4D2B-B834-B6A326F7DF9B}"/>
              </a:ext>
            </a:extLst>
          </p:cNvPr>
          <p:cNvSpPr/>
          <p:nvPr/>
        </p:nvSpPr>
        <p:spPr>
          <a:xfrm>
            <a:off x="974597" y="5589710"/>
            <a:ext cx="469446" cy="276135"/>
          </a:xfrm>
          <a:prstGeom prst="rightArrow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9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641990"/>
            <a:ext cx="8741926" cy="626300"/>
          </a:xfrm>
        </p:spPr>
        <p:txBody>
          <a:bodyPr/>
          <a:lstStyle/>
          <a:p>
            <a:pPr algn="l"/>
            <a:r>
              <a:rPr lang="en-US" sz="26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What’s wrong with this picture?</a:t>
            </a:r>
            <a:endParaRPr lang="en-US" sz="2600" u="sng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4A28BD-604C-462F-990B-76FFC11742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06" y="1268290"/>
            <a:ext cx="3366129" cy="22753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43F07B-FEFF-4317-BB1E-95229AB316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567" y="1639827"/>
            <a:ext cx="3738516" cy="3250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590E18-37C8-4E64-AB9B-1113FFEF7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04" y="3598994"/>
            <a:ext cx="4181731" cy="229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83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DBCBBBC-D8EC-42C1-BB54-AA23F1DAE62B}"/>
              </a:ext>
            </a:extLst>
          </p:cNvPr>
          <p:cNvSpPr txBox="1"/>
          <p:nvPr/>
        </p:nvSpPr>
        <p:spPr>
          <a:xfrm>
            <a:off x="2607838" y="4979406"/>
            <a:ext cx="3928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Together We Can Do It</a:t>
            </a:r>
          </a:p>
        </p:txBody>
      </p:sp>
      <p:pic>
        <p:nvPicPr>
          <p:cNvPr id="6" name="Picture 5" descr="A baby in a green shirt&#10;&#10;Description automatically generated">
            <a:extLst>
              <a:ext uri="{FF2B5EF4-FFF2-40B4-BE49-F238E27FC236}">
                <a16:creationId xmlns:a16="http://schemas.microsoft.com/office/drawing/2014/main" id="{42BB93A2-DBD4-4A8D-94E7-A7AD62186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157" y="895133"/>
            <a:ext cx="3515679" cy="408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00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Why?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246440"/>
            <a:ext cx="8373758" cy="4567132"/>
          </a:xfrm>
        </p:spPr>
        <p:txBody>
          <a:bodyPr/>
          <a:lstStyle/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Engineering Control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Protects from chemical vapors, dust or radionuclides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Only when use appropriately</a:t>
            </a: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Safety is everyone’s responsibility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- Contact LSO if you have any concern</a:t>
            </a: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800" u="sng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61008CB-F7D7-414E-A88E-0F416F3F43F8}"/>
              </a:ext>
            </a:extLst>
          </p:cNvPr>
          <p:cNvSpPr/>
          <p:nvPr/>
        </p:nvSpPr>
        <p:spPr>
          <a:xfrm>
            <a:off x="704675" y="4111281"/>
            <a:ext cx="520118" cy="360727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D2BB94-45EB-438C-BB75-108C85DF65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992" y="561417"/>
            <a:ext cx="4026716" cy="286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8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Your Chemical Fume 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187717"/>
            <a:ext cx="8373758" cy="4567132"/>
          </a:xfrm>
        </p:spPr>
        <p:txBody>
          <a:bodyPr/>
          <a:lstStyle/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800" u="sng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12844F-914E-4EE3-8CC1-DE746C8D4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74" y="1372761"/>
            <a:ext cx="4285657" cy="3283615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24E5095-1805-437C-8430-10C7374C6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883" y="1187717"/>
            <a:ext cx="3759389" cy="36537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A3BF2B-2DE7-4FC8-8FF1-92E3AE7FE5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831" y="3246655"/>
            <a:ext cx="881143" cy="10654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728644-FE7C-417B-8F4E-4201887E8CFB}"/>
              </a:ext>
            </a:extLst>
          </p:cNvPr>
          <p:cNvSpPr txBox="1"/>
          <p:nvPr/>
        </p:nvSpPr>
        <p:spPr>
          <a:xfrm>
            <a:off x="62090" y="5062930"/>
            <a:ext cx="908191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User Manuals for fume hoods/Variable Air Volume (VAV) Controller:</a:t>
            </a:r>
          </a:p>
          <a:p>
            <a:r>
              <a:rPr lang="en-US" sz="2200" u="sng" dirty="0">
                <a:solidFill>
                  <a:srgbClr val="1125E5"/>
                </a:solidFill>
              </a:rPr>
              <a:t>G:\LABORATORY PROCEDURES\Lab Equipment\User Manuals for Fume Hoods</a:t>
            </a:r>
          </a:p>
        </p:txBody>
      </p:sp>
    </p:spTree>
    <p:extLst>
      <p:ext uri="{BB962C8B-B14F-4D97-AF65-F5344CB8AC3E}">
        <p14:creationId xmlns:p14="http://schemas.microsoft.com/office/powerpoint/2010/main" val="65599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can you find Appendix 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187717"/>
            <a:ext cx="8373758" cy="4567132"/>
          </a:xfrm>
        </p:spPr>
        <p:txBody>
          <a:bodyPr/>
          <a:lstStyle/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800" u="sng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728644-FE7C-417B-8F4E-4201887E8CFB}"/>
              </a:ext>
            </a:extLst>
          </p:cNvPr>
          <p:cNvSpPr txBox="1"/>
          <p:nvPr/>
        </p:nvSpPr>
        <p:spPr>
          <a:xfrm>
            <a:off x="402074" y="1196779"/>
            <a:ext cx="854059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Current version of the Chemical Hygiene Plan is here: </a:t>
            </a:r>
          </a:p>
          <a:p>
            <a:r>
              <a:rPr lang="en-US" sz="2400" u="sng" dirty="0">
                <a:solidFill>
                  <a:srgbClr val="1125E5"/>
                </a:solidFill>
              </a:rPr>
              <a:t>G:\LABORATORY PROCEDURES\Safety and Security\Laboratory Chemical Hygiene Plan</a:t>
            </a:r>
          </a:p>
          <a:p>
            <a:endParaRPr lang="en-US" sz="2400" u="sng" dirty="0">
              <a:solidFill>
                <a:srgbClr val="1125E5"/>
              </a:solidFill>
            </a:endParaRPr>
          </a:p>
          <a:p>
            <a:endParaRPr lang="en-US" sz="2400" u="sng" dirty="0">
              <a:solidFill>
                <a:srgbClr val="1125E5"/>
              </a:solidFill>
            </a:endParaRPr>
          </a:p>
          <a:p>
            <a:endParaRPr lang="en-US" sz="2400" u="sng" dirty="0">
              <a:solidFill>
                <a:srgbClr val="1125E5"/>
              </a:solidFill>
            </a:endParaRPr>
          </a:p>
          <a:p>
            <a:endParaRPr lang="en-US" sz="2400" u="sng" dirty="0">
              <a:solidFill>
                <a:srgbClr val="1125E5"/>
              </a:solidFill>
            </a:endParaRPr>
          </a:p>
          <a:p>
            <a:endParaRPr lang="en-US" sz="2400" u="sng" dirty="0">
              <a:solidFill>
                <a:srgbClr val="1125E5"/>
              </a:solidFill>
            </a:endParaRPr>
          </a:p>
          <a:p>
            <a:endParaRPr lang="en-US" sz="2400" u="sng" dirty="0">
              <a:solidFill>
                <a:srgbClr val="1125E5"/>
              </a:solidFill>
            </a:endParaRPr>
          </a:p>
          <a:p>
            <a:endParaRPr lang="en-US" sz="2400" u="sng" dirty="0">
              <a:solidFill>
                <a:srgbClr val="1125E5"/>
              </a:solidFill>
            </a:endParaRPr>
          </a:p>
          <a:p>
            <a:endParaRPr lang="en-US" sz="4000" u="sng" dirty="0">
              <a:solidFill>
                <a:srgbClr val="1125E5"/>
              </a:solidFill>
            </a:endParaRPr>
          </a:p>
          <a:p>
            <a:pPr marL="342900" indent="-34290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Also on </a:t>
            </a:r>
            <a:r>
              <a:rPr lang="en-US" sz="2400" dirty="0" err="1"/>
              <a:t>MediaLab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0D9889-E73D-4FB3-971E-FAE7875981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061" y="2344356"/>
            <a:ext cx="6359784" cy="315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3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Certification and Performance Checks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187717"/>
            <a:ext cx="8373758" cy="4567132"/>
          </a:xfrm>
        </p:spPr>
        <p:txBody>
          <a:bodyPr/>
          <a:lstStyle/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Certified by LCS annually</a:t>
            </a:r>
            <a:b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548640" lvl="0" indent="-41148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Fume Hood Controller Calibration/Hood Performance Check by Siemens annually</a:t>
            </a:r>
            <a:endParaRPr lang="en-US" sz="800" u="sng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23AFECF-A0FB-430F-8D65-DD4674684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985" y="2869034"/>
            <a:ext cx="5514776" cy="300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791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Check Before Use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187717"/>
            <a:ext cx="8373758" cy="4567132"/>
          </a:xfrm>
        </p:spPr>
        <p:txBody>
          <a:bodyPr/>
          <a:lstStyle/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Check before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EACH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use</a:t>
            </a: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   - Certification Dates within 1 year (LCS &amp; Siemens)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   - Acceptable face velocity value is 80-120 ft/min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No Audial Alarm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		Green LED on Operator Display Panel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8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If not, </a:t>
            </a:r>
            <a:r>
              <a:rPr lang="en-US" sz="2400" b="1" u="sng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IMMEDIATELY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report to Supervisor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 USE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until it has been repaired &amp; within range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F53FF21-7A6C-4598-80A2-27976AB0082F}"/>
              </a:ext>
            </a:extLst>
          </p:cNvPr>
          <p:cNvSpPr/>
          <p:nvPr/>
        </p:nvSpPr>
        <p:spPr>
          <a:xfrm>
            <a:off x="2562234" y="3110556"/>
            <a:ext cx="520118" cy="360727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B7C9D3BF-52CB-4D91-B0BA-B7209E4779C7}"/>
              </a:ext>
            </a:extLst>
          </p:cNvPr>
          <p:cNvSpPr/>
          <p:nvPr/>
        </p:nvSpPr>
        <p:spPr>
          <a:xfrm>
            <a:off x="2562234" y="3575981"/>
            <a:ext cx="520118" cy="360727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E6F2CF6-AA04-4B2F-A595-D30B94286821}"/>
              </a:ext>
            </a:extLst>
          </p:cNvPr>
          <p:cNvSpPr/>
          <p:nvPr/>
        </p:nvSpPr>
        <p:spPr>
          <a:xfrm>
            <a:off x="368168" y="4679015"/>
            <a:ext cx="520118" cy="360727"/>
          </a:xfrm>
          <a:prstGeom prst="righ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B71CAE38-D27C-414C-94AA-76110F5D59FA}"/>
              </a:ext>
            </a:extLst>
          </p:cNvPr>
          <p:cNvSpPr/>
          <p:nvPr/>
        </p:nvSpPr>
        <p:spPr>
          <a:xfrm>
            <a:off x="368168" y="5533255"/>
            <a:ext cx="520118" cy="360727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machine&#10;&#10;Description automatically generated">
            <a:extLst>
              <a:ext uri="{FF2B5EF4-FFF2-40B4-BE49-F238E27FC236}">
                <a16:creationId xmlns:a16="http://schemas.microsoft.com/office/drawing/2014/main" id="{0CD0EA7C-BD12-4CD8-820A-2986D7AC3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7746"/>
            <a:ext cx="1555269" cy="236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Check Before Use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187717"/>
            <a:ext cx="8373758" cy="4567132"/>
          </a:xfrm>
        </p:spPr>
        <p:txBody>
          <a:bodyPr/>
          <a:lstStyle/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Document everyday in </a:t>
            </a:r>
            <a:r>
              <a:rPr lang="en-US" sz="2400" u="sng" dirty="0">
                <a:solidFill>
                  <a:srgbClr val="1125E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Chemical Fume Hood Air Flow Record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u="sng" dirty="0">
              <a:solidFill>
                <a:srgbClr val="1125E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u="sng" dirty="0">
              <a:solidFill>
                <a:srgbClr val="1125E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E1685ED-FA10-403A-96CB-8EC313E48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68" y="2129048"/>
            <a:ext cx="6529952" cy="2915020"/>
          </a:xfrm>
          <a:prstGeom prst="rect">
            <a:avLst/>
          </a:prstGeom>
        </p:spPr>
      </p:pic>
      <p:pic>
        <p:nvPicPr>
          <p:cNvPr id="13" name="Picture 12" descr="A close up of a machine&#10;&#10;Description automatically generated">
            <a:extLst>
              <a:ext uri="{FF2B5EF4-FFF2-40B4-BE49-F238E27FC236}">
                <a16:creationId xmlns:a16="http://schemas.microsoft.com/office/drawing/2014/main" id="{00B3C712-E4DA-4A23-A042-1E8F933BE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672" y="2372345"/>
            <a:ext cx="2311160" cy="3514276"/>
          </a:xfrm>
          <a:prstGeom prst="rect">
            <a:avLst/>
          </a:prstGeom>
        </p:spPr>
      </p:pic>
      <p:pic>
        <p:nvPicPr>
          <p:cNvPr id="19" name="Graphic 18" descr="Checkmark">
            <a:extLst>
              <a:ext uri="{FF2B5EF4-FFF2-40B4-BE49-F238E27FC236}">
                <a16:creationId xmlns:a16="http://schemas.microsoft.com/office/drawing/2014/main" id="{DD516710-E339-4909-B329-5F958E080C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0674" y="4010024"/>
            <a:ext cx="428625" cy="4286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DAB4110-B8F9-42D4-AF45-BF7005FD44BE}"/>
              </a:ext>
            </a:extLst>
          </p:cNvPr>
          <p:cNvSpPr txBox="1"/>
          <p:nvPr/>
        </p:nvSpPr>
        <p:spPr>
          <a:xfrm>
            <a:off x="1590674" y="442470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125E5"/>
                </a:solidFill>
              </a:rPr>
              <a:t>95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0BD5F93-4CE8-42CD-B890-04DC0985EA69}"/>
              </a:ext>
            </a:extLst>
          </p:cNvPr>
          <p:cNvSpPr txBox="1"/>
          <p:nvPr/>
        </p:nvSpPr>
        <p:spPr>
          <a:xfrm>
            <a:off x="1562845" y="4734388"/>
            <a:ext cx="474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LW</a:t>
            </a:r>
          </a:p>
        </p:txBody>
      </p:sp>
    </p:spTree>
    <p:extLst>
      <p:ext uri="{BB962C8B-B14F-4D97-AF65-F5344CB8AC3E}">
        <p14:creationId xmlns:p14="http://schemas.microsoft.com/office/powerpoint/2010/main" val="2581769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074" y="561417"/>
            <a:ext cx="8616598" cy="626300"/>
          </a:xfrm>
        </p:spPr>
        <p:txBody>
          <a:bodyPr/>
          <a:lstStyle/>
          <a:p>
            <a:pPr algn="l"/>
            <a:r>
              <a:rPr lang="en-US" sz="2800" dirty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Air Flow Issue?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187717"/>
            <a:ext cx="8373758" cy="4567132"/>
          </a:xfrm>
        </p:spPr>
        <p:txBody>
          <a:bodyPr/>
          <a:lstStyle/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Initials/Date in </a:t>
            </a:r>
            <a:r>
              <a:rPr lang="en-US" sz="2400" u="sng" dirty="0">
                <a:solidFill>
                  <a:srgbClr val="1125E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Chemical Fume Hood Air Flow Record</a:t>
            </a:r>
            <a:r>
              <a:rPr lang="en-US" sz="2400" dirty="0">
                <a:solidFill>
                  <a:srgbClr val="1125E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out of range face velocity value</a:t>
            </a:r>
          </a:p>
          <a:p>
            <a:pPr marL="480060" lvl="0" algn="l" defTabSz="914400" fontAlgn="auto">
              <a:spcAft>
                <a:spcPts val="0"/>
              </a:spcAft>
              <a:buClr>
                <a:srgbClr val="C00000"/>
              </a:buClr>
              <a:buSzPct val="65000"/>
              <a:buFont typeface="Wingdings" panose="05000000000000000000" pitchFamily="2" charset="2"/>
              <a:buChar char="Ø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- Notify Supervisor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10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- Supervisor will submit a maintenance request and 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follow up</a:t>
            </a: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u="sng" dirty="0">
              <a:solidFill>
                <a:srgbClr val="1125E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9D984B-1C37-4233-8AE9-ED993C615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2064" y="3716323"/>
            <a:ext cx="7433777" cy="203852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E68148-DC34-48BD-8328-EBD2F2D93D1E}"/>
              </a:ext>
            </a:extLst>
          </p:cNvPr>
          <p:cNvSpPr txBox="1"/>
          <p:nvPr/>
        </p:nvSpPr>
        <p:spPr>
          <a:xfrm>
            <a:off x="864185" y="5531783"/>
            <a:ext cx="11416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1125E5"/>
                </a:solidFill>
              </a:rPr>
              <a:t>10/11/19 LMW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C6CBFBB-83E6-47B8-AB7C-BE99B64A34E6}"/>
              </a:ext>
            </a:extLst>
          </p:cNvPr>
          <p:cNvSpPr/>
          <p:nvPr/>
        </p:nvSpPr>
        <p:spPr>
          <a:xfrm>
            <a:off x="872064" y="5299623"/>
            <a:ext cx="4890782" cy="2769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3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074" y="1187717"/>
            <a:ext cx="8373758" cy="4567132"/>
          </a:xfrm>
        </p:spPr>
        <p:txBody>
          <a:bodyPr/>
          <a:lstStyle/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" lvl="0" indent="0" algn="l" defTabSz="914400" fontAlgn="auto">
              <a:spcAft>
                <a:spcPts val="0"/>
              </a:spcAft>
              <a:buClr>
                <a:srgbClr val="C00000"/>
              </a:buClr>
              <a:buSzPct val="65000"/>
            </a:pPr>
            <a:endParaRPr lang="en-US" sz="2400" u="sng" dirty="0">
              <a:solidFill>
                <a:srgbClr val="1125E5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F73887-028E-4D41-AA4C-E50DFFF7DD19}"/>
              </a:ext>
            </a:extLst>
          </p:cNvPr>
          <p:cNvSpPr txBox="1"/>
          <p:nvPr/>
        </p:nvSpPr>
        <p:spPr>
          <a:xfrm>
            <a:off x="402074" y="608606"/>
            <a:ext cx="7123297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996FF"/>
                </a:solidFill>
              </a:rPr>
              <a:t>Bonus Question: Why can’t You use it?</a:t>
            </a:r>
          </a:p>
          <a:p>
            <a:endParaRPr lang="en-US" sz="1000" dirty="0"/>
          </a:p>
          <a:p>
            <a:pPr marL="342900" indent="-342900">
              <a:buFontTx/>
              <a:buChar char="-"/>
            </a:pPr>
            <a:r>
              <a:rPr lang="en-US" sz="2400" dirty="0"/>
              <a:t>Protect you from the hazard with airflow</a:t>
            </a:r>
          </a:p>
          <a:p>
            <a:endParaRPr lang="en-US" sz="2400" dirty="0"/>
          </a:p>
          <a:p>
            <a:pPr marL="342900" indent="-342900">
              <a:buFontTx/>
              <a:buChar char="-"/>
            </a:pPr>
            <a:r>
              <a:rPr lang="en-US" sz="2400" dirty="0"/>
              <a:t>Low flow could cause chemical to escape into the lab</a:t>
            </a:r>
          </a:p>
        </p:txBody>
      </p:sp>
      <p:pic>
        <p:nvPicPr>
          <p:cNvPr id="9" name="Picture 8" descr="A screenshot of a map&#10;&#10;Description automatically generated">
            <a:extLst>
              <a:ext uri="{FF2B5EF4-FFF2-40B4-BE49-F238E27FC236}">
                <a16:creationId xmlns:a16="http://schemas.microsoft.com/office/drawing/2014/main" id="{BBFC26FE-C13C-41FE-B52F-8788A688B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67" y="2391864"/>
            <a:ext cx="5950199" cy="3019504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B3FFFF81-B503-481B-9AF7-A57F375F7E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74" y="2811480"/>
            <a:ext cx="4013331" cy="2989429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97C38E39-975A-4699-A2F5-CADE5223AB01}"/>
              </a:ext>
            </a:extLst>
          </p:cNvPr>
          <p:cNvSpPr/>
          <p:nvPr/>
        </p:nvSpPr>
        <p:spPr>
          <a:xfrm flipH="1">
            <a:off x="2640346" y="4243070"/>
            <a:ext cx="515320" cy="360727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E0BF36B0-4382-4CBF-B9EF-49C1BEB87CB2}"/>
              </a:ext>
            </a:extLst>
          </p:cNvPr>
          <p:cNvSpPr/>
          <p:nvPr/>
        </p:nvSpPr>
        <p:spPr>
          <a:xfrm flipH="1">
            <a:off x="6937979" y="3735659"/>
            <a:ext cx="515320" cy="360727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AA543CD-5752-42C2-9CBD-ED61DA17EEB1}"/>
              </a:ext>
            </a:extLst>
          </p:cNvPr>
          <p:cNvSpPr/>
          <p:nvPr/>
        </p:nvSpPr>
        <p:spPr>
          <a:xfrm flipH="1">
            <a:off x="6937979" y="4125830"/>
            <a:ext cx="515320" cy="360727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5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2004-ODH PPT Template 2017b">
  <a:themeElements>
    <a:clrScheme name="Custom 5">
      <a:dk1>
        <a:sysClr val="windowText" lastClr="000000"/>
      </a:dk1>
      <a:lt1>
        <a:sysClr val="window" lastClr="FFFFFF"/>
      </a:lt1>
      <a:dk2>
        <a:srgbClr val="3C1017"/>
      </a:dk2>
      <a:lt2>
        <a:srgbClr val="EEECE1"/>
      </a:lt2>
      <a:accent1>
        <a:srgbClr val="CD0920"/>
      </a:accent1>
      <a:accent2>
        <a:srgbClr val="C0504D"/>
      </a:accent2>
      <a:accent3>
        <a:srgbClr val="AB0E25"/>
      </a:accent3>
      <a:accent4>
        <a:srgbClr val="470F17"/>
      </a:accent4>
      <a:accent5>
        <a:srgbClr val="212424"/>
      </a:accent5>
      <a:accent6>
        <a:srgbClr val="141313"/>
      </a:accent6>
      <a:hlink>
        <a:srgbClr val="3C1017"/>
      </a:hlink>
      <a:folHlink>
        <a:srgbClr val="004C8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ODH+PPT+powerpoint+template+2020</Template>
  <TotalTime>8537</TotalTime>
  <Words>464</Words>
  <Application>Microsoft Office PowerPoint</Application>
  <PresentationFormat>On-screen Show (4:3)</PresentationFormat>
  <Paragraphs>119</Paragraphs>
  <Slides>16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2004-ODH PPT Template 2017b</vt:lpstr>
      <vt:lpstr>Safe Use of Chemical Fume Hoods CHP Appendix H</vt:lpstr>
      <vt:lpstr>Why?</vt:lpstr>
      <vt:lpstr>Know Your Chemical Fume Hood</vt:lpstr>
      <vt:lpstr>Where can you find Appendix H?</vt:lpstr>
      <vt:lpstr>Certification and Performance Checks</vt:lpstr>
      <vt:lpstr>Check Before Use</vt:lpstr>
      <vt:lpstr>Check Before Use (Cont’d)</vt:lpstr>
      <vt:lpstr>Air Flow Issue?</vt:lpstr>
      <vt:lpstr>PowerPoint Presentation</vt:lpstr>
      <vt:lpstr>PowerPoint Presentation</vt:lpstr>
      <vt:lpstr>CDC Fundamentals of Chemical Fume Hood Safety </vt:lpstr>
      <vt:lpstr>PowerPoint Presentation</vt:lpstr>
      <vt:lpstr>Good Work Practices</vt:lpstr>
      <vt:lpstr>Good Work Practices (Cont’d)</vt:lpstr>
      <vt:lpstr>What’s wrong with this picture?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Respiratory Protection Program</dc:title>
  <dc:creator>Lai Ming Woo</dc:creator>
  <cp:lastModifiedBy>Woo, Laiming</cp:lastModifiedBy>
  <cp:revision>541</cp:revision>
  <cp:lastPrinted>2021-05-25T15:50:37Z</cp:lastPrinted>
  <dcterms:created xsi:type="dcterms:W3CDTF">2017-06-22T19:39:28Z</dcterms:created>
  <dcterms:modified xsi:type="dcterms:W3CDTF">2021-05-25T15:50:39Z</dcterms:modified>
</cp:coreProperties>
</file>