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8" r:id="rId2"/>
  </p:sldMasterIdLst>
  <p:notesMasterIdLst>
    <p:notesMasterId r:id="rId40"/>
  </p:notesMasterIdLst>
  <p:handoutMasterIdLst>
    <p:handoutMasterId r:id="rId41"/>
  </p:handoutMasterIdLst>
  <p:sldIdLst>
    <p:sldId id="256" r:id="rId3"/>
    <p:sldId id="314" r:id="rId4"/>
    <p:sldId id="315" r:id="rId5"/>
    <p:sldId id="316" r:id="rId6"/>
    <p:sldId id="317" r:id="rId7"/>
    <p:sldId id="318" r:id="rId8"/>
    <p:sldId id="319" r:id="rId9"/>
    <p:sldId id="320" r:id="rId10"/>
    <p:sldId id="321" r:id="rId11"/>
    <p:sldId id="322" r:id="rId12"/>
    <p:sldId id="324" r:id="rId13"/>
    <p:sldId id="323" r:id="rId14"/>
    <p:sldId id="325" r:id="rId15"/>
    <p:sldId id="326" r:id="rId16"/>
    <p:sldId id="327" r:id="rId17"/>
    <p:sldId id="328" r:id="rId18"/>
    <p:sldId id="329" r:id="rId19"/>
    <p:sldId id="331" r:id="rId20"/>
    <p:sldId id="330" r:id="rId21"/>
    <p:sldId id="332" r:id="rId22"/>
    <p:sldId id="333" r:id="rId23"/>
    <p:sldId id="334" r:id="rId24"/>
    <p:sldId id="335" r:id="rId25"/>
    <p:sldId id="336" r:id="rId26"/>
    <p:sldId id="337" r:id="rId27"/>
    <p:sldId id="338" r:id="rId28"/>
    <p:sldId id="339" r:id="rId29"/>
    <p:sldId id="341" r:id="rId30"/>
    <p:sldId id="340" r:id="rId31"/>
    <p:sldId id="342" r:id="rId32"/>
    <p:sldId id="343" r:id="rId33"/>
    <p:sldId id="344" r:id="rId34"/>
    <p:sldId id="345" r:id="rId35"/>
    <p:sldId id="346" r:id="rId36"/>
    <p:sldId id="347" r:id="rId37"/>
    <p:sldId id="348" r:id="rId38"/>
    <p:sldId id="349" r:id="rId39"/>
  </p:sldIdLst>
  <p:sldSz cx="9144000" cy="6858000" type="screen4x3"/>
  <p:notesSz cx="7077075" cy="90043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D4E3DF0B-E574-435F-8F0F-C74E22A5C799}">
          <p14:sldIdLst>
            <p14:sldId id="256"/>
            <p14:sldId id="314"/>
            <p14:sldId id="315"/>
            <p14:sldId id="316"/>
            <p14:sldId id="317"/>
            <p14:sldId id="318"/>
            <p14:sldId id="319"/>
            <p14:sldId id="320"/>
            <p14:sldId id="321"/>
            <p14:sldId id="322"/>
            <p14:sldId id="324"/>
            <p14:sldId id="323"/>
            <p14:sldId id="325"/>
            <p14:sldId id="326"/>
            <p14:sldId id="327"/>
            <p14:sldId id="328"/>
            <p14:sldId id="329"/>
            <p14:sldId id="331"/>
            <p14:sldId id="330"/>
            <p14:sldId id="332"/>
            <p14:sldId id="333"/>
            <p14:sldId id="334"/>
            <p14:sldId id="335"/>
            <p14:sldId id="336"/>
            <p14:sldId id="337"/>
            <p14:sldId id="338"/>
            <p14:sldId id="339"/>
            <p14:sldId id="341"/>
            <p14:sldId id="340"/>
            <p14:sldId id="342"/>
            <p14:sldId id="343"/>
            <p14:sldId id="344"/>
            <p14:sldId id="345"/>
            <p14:sldId id="346"/>
            <p14:sldId id="347"/>
            <p14:sldId id="348"/>
            <p14:sldId id="3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e Larson" initials="DL" lastIdx="2" clrIdx="0">
    <p:extLst>
      <p:ext uri="{19B8F6BF-5375-455C-9EA6-DF929625EA0E}">
        <p15:presenceInfo xmlns:p15="http://schemas.microsoft.com/office/powerpoint/2012/main" userId="S-1-5-21-737434971-1458773179-622671684-28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23" autoAdjust="0"/>
    <p:restoredTop sz="91429" autoAdjust="0"/>
  </p:normalViewPr>
  <p:slideViewPr>
    <p:cSldViewPr>
      <p:cViewPr varScale="1">
        <p:scale>
          <a:sx n="131" d="100"/>
          <a:sy n="131" d="100"/>
        </p:scale>
        <p:origin x="918" y="12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17T12:13:38.172" idx="2">
    <p:pos x="5562" y="1104"/>
    <p:text>Image updated</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1-17T12:13:23.281" idx="1">
    <p:pos x="5373" y="624"/>
    <p:text>Image updated</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08438" y="0"/>
            <a:ext cx="3067050" cy="45085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E4D1F490-13D1-4935-B619-2E5751AE51BC}" type="datetimeFigureOut">
              <a:rPr lang="en-US"/>
              <a:pPr>
                <a:defRPr/>
              </a:pPr>
              <a:t>12/10/2020</a:t>
            </a:fld>
            <a:endParaRPr lang="en-US" dirty="0"/>
          </a:p>
        </p:txBody>
      </p:sp>
      <p:sp>
        <p:nvSpPr>
          <p:cNvPr id="4" name="Footer Placeholder 3"/>
          <p:cNvSpPr>
            <a:spLocks noGrp="1"/>
          </p:cNvSpPr>
          <p:nvPr>
            <p:ph type="ftr" sz="quarter" idx="2"/>
          </p:nvPr>
        </p:nvSpPr>
        <p:spPr>
          <a:xfrm>
            <a:off x="0" y="8551863"/>
            <a:ext cx="3067050" cy="45085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08438" y="8551863"/>
            <a:ext cx="3067050" cy="45085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F3296080-079E-464B-A499-88C741CB0608}" type="slidenum">
              <a:rPr lang="en-US"/>
              <a:pPr>
                <a:defRPr/>
              </a:pPr>
              <a:t>‹#›</a:t>
            </a:fld>
            <a:endParaRPr lang="en-US" dirty="0"/>
          </a:p>
        </p:txBody>
      </p:sp>
    </p:spTree>
    <p:extLst>
      <p:ext uri="{BB962C8B-B14F-4D97-AF65-F5344CB8AC3E}">
        <p14:creationId xmlns:p14="http://schemas.microsoft.com/office/powerpoint/2010/main" val="3890468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1440" tIns="45720" rIns="91440" bIns="45720" rtlCol="0"/>
          <a:lstStyle>
            <a:lvl1pPr algn="l">
              <a:defRPr sz="1200">
                <a:cs typeface="Arial" pitchFamily="34" charset="0"/>
              </a:defRPr>
            </a:lvl1pPr>
          </a:lstStyle>
          <a:p>
            <a:pPr>
              <a:defRPr/>
            </a:pPr>
            <a:endParaRPr lang="en-US"/>
          </a:p>
        </p:txBody>
      </p:sp>
      <p:sp>
        <p:nvSpPr>
          <p:cNvPr id="3" name="Date Placeholder 2"/>
          <p:cNvSpPr>
            <a:spLocks noGrp="1"/>
          </p:cNvSpPr>
          <p:nvPr>
            <p:ph type="dt" idx="1"/>
          </p:nvPr>
        </p:nvSpPr>
        <p:spPr>
          <a:xfrm>
            <a:off x="4008438" y="0"/>
            <a:ext cx="3067050" cy="450850"/>
          </a:xfrm>
          <a:prstGeom prst="rect">
            <a:avLst/>
          </a:prstGeom>
        </p:spPr>
        <p:txBody>
          <a:bodyPr vert="horz" lIns="91440" tIns="45720" rIns="91440" bIns="45720" rtlCol="0"/>
          <a:lstStyle>
            <a:lvl1pPr algn="r">
              <a:defRPr sz="1200">
                <a:cs typeface="Arial" pitchFamily="34" charset="0"/>
              </a:defRPr>
            </a:lvl1pPr>
          </a:lstStyle>
          <a:p>
            <a:pPr>
              <a:defRPr/>
            </a:pPr>
            <a:fld id="{77430C24-86D8-45BB-8962-6D6B3A54A41F}" type="datetimeFigureOut">
              <a:rPr lang="en-US"/>
              <a:pPr>
                <a:defRPr/>
              </a:pPr>
              <a:t>12/10/2020</a:t>
            </a:fld>
            <a:endParaRPr lang="en-US" dirty="0"/>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278313"/>
            <a:ext cx="5661025" cy="40513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551863"/>
            <a:ext cx="3067050" cy="450850"/>
          </a:xfrm>
          <a:prstGeom prst="rect">
            <a:avLst/>
          </a:prstGeom>
        </p:spPr>
        <p:txBody>
          <a:bodyPr vert="horz" lIns="91440" tIns="45720" rIns="91440" bIns="45720" rtlCol="0" anchor="b"/>
          <a:lstStyle>
            <a:lvl1pPr algn="l">
              <a:defRPr sz="120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4008438" y="8551863"/>
            <a:ext cx="3067050" cy="450850"/>
          </a:xfrm>
          <a:prstGeom prst="rect">
            <a:avLst/>
          </a:prstGeom>
        </p:spPr>
        <p:txBody>
          <a:bodyPr vert="horz" lIns="91440" tIns="45720" rIns="91440" bIns="45720" rtlCol="0" anchor="b"/>
          <a:lstStyle>
            <a:lvl1pPr algn="r">
              <a:defRPr sz="1200">
                <a:cs typeface="Arial" pitchFamily="34" charset="0"/>
              </a:defRPr>
            </a:lvl1pPr>
          </a:lstStyle>
          <a:p>
            <a:pPr>
              <a:defRPr/>
            </a:pPr>
            <a:fld id="{02083710-B6A1-454E-B9B5-9BE9C6FB228C}" type="slidenum">
              <a:rPr lang="en-US"/>
              <a:pPr>
                <a:defRPr/>
              </a:pPr>
              <a:t>‹#›</a:t>
            </a:fld>
            <a:endParaRPr lang="en-US" dirty="0"/>
          </a:p>
        </p:txBody>
      </p:sp>
    </p:spTree>
    <p:extLst>
      <p:ext uri="{BB962C8B-B14F-4D97-AF65-F5344CB8AC3E}">
        <p14:creationId xmlns:p14="http://schemas.microsoft.com/office/powerpoint/2010/main" val="852931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2551F49-4192-4777-8CAF-7C6207133A3A}" type="slidenum">
              <a:rPr lang="en-US" altLang="en-US" smtClean="0"/>
              <a:pPr eaLnBrk="1" hangingPunct="1"/>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142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3200400" y="2797175"/>
            <a:ext cx="5943600" cy="708025"/>
          </a:xfrm>
        </p:spPr>
        <p:txBody>
          <a:bodyPr/>
          <a:lstStyle>
            <a:lvl1pPr>
              <a:defRPr b="0"/>
            </a:lvl1pPr>
          </a:lstStyle>
          <a:p>
            <a:r>
              <a:rPr lang="en-US" dirty="0"/>
              <a:t>Click to edit Master title style</a:t>
            </a:r>
          </a:p>
        </p:txBody>
      </p:sp>
      <p:sp>
        <p:nvSpPr>
          <p:cNvPr id="5" name="Date Placeholder 3"/>
          <p:cNvSpPr>
            <a:spLocks noGrp="1"/>
          </p:cNvSpPr>
          <p:nvPr>
            <p:ph type="dt" sz="half" idx="10"/>
          </p:nvPr>
        </p:nvSpPr>
        <p:spPr/>
        <p:txBody>
          <a:bodyPr/>
          <a:lstStyle>
            <a:lvl1pPr>
              <a:defRPr/>
            </a:lvl1pPr>
          </a:lstStyle>
          <a:p>
            <a:pPr>
              <a:defRPr/>
            </a:pPr>
            <a:fld id="{77354512-8769-4235-B86E-EBB6D0769817}" type="datetimeFigureOut">
              <a:rPr lang="en-US"/>
              <a:pPr>
                <a:defRPr/>
              </a:pPr>
              <a:t>12/10/2020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7BA2AC-E85B-42DA-A034-D0DC82BDE4F3}" type="slidenum">
              <a:rPr lang="en-US"/>
              <a:pPr>
                <a:defRPr/>
              </a:pPr>
              <a:t>‹#›</a:t>
            </a:fld>
            <a:endParaRPr lang="en-US" dirty="0"/>
          </a:p>
        </p:txBody>
      </p:sp>
    </p:spTree>
    <p:extLst>
      <p:ext uri="{BB962C8B-B14F-4D97-AF65-F5344CB8AC3E}">
        <p14:creationId xmlns:p14="http://schemas.microsoft.com/office/powerpoint/2010/main" val="948736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D8D9888-A1C4-419E-A4DE-68AB51F64858}" type="datetimeFigureOut">
              <a:rPr lang="en-US"/>
              <a:pPr>
                <a:defRPr/>
              </a:pPr>
              <a:t>12/10/2020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0326E1-1697-43B5-B581-06F111DDAE1E}" type="slidenum">
              <a:rPr lang="en-US"/>
              <a:pPr>
                <a:defRPr/>
              </a:pPr>
              <a:t>‹#›</a:t>
            </a:fld>
            <a:endParaRPr lang="en-US" dirty="0"/>
          </a:p>
        </p:txBody>
      </p:sp>
    </p:spTree>
    <p:extLst>
      <p:ext uri="{BB962C8B-B14F-4D97-AF65-F5344CB8AC3E}">
        <p14:creationId xmlns:p14="http://schemas.microsoft.com/office/powerpoint/2010/main" val="385596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7716EF3-49C2-4053-82F6-E096A41E1911}" type="datetimeFigureOut">
              <a:rPr lang="en-US"/>
              <a:pPr>
                <a:defRPr/>
              </a:pPr>
              <a:t>12/10/2020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2F95E0-3C82-438A-A634-D0EECB863380}" type="slidenum">
              <a:rPr lang="en-US"/>
              <a:pPr>
                <a:defRPr/>
              </a:pPr>
              <a:t>‹#›</a:t>
            </a:fld>
            <a:endParaRPr lang="en-US" dirty="0"/>
          </a:p>
        </p:txBody>
      </p:sp>
    </p:spTree>
    <p:extLst>
      <p:ext uri="{BB962C8B-B14F-4D97-AF65-F5344CB8AC3E}">
        <p14:creationId xmlns:p14="http://schemas.microsoft.com/office/powerpoint/2010/main" val="126868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03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03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A36F0D-8696-449C-B912-2CB7EB2DB1E3}" type="datetimeFigureOut">
              <a:rPr lang="en-US"/>
              <a:pPr>
                <a:defRPr/>
              </a:pPr>
              <a:t>12/10/2020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893C747-1C58-4AB6-AE4B-BB2BE98EF6BA}" type="slidenum">
              <a:rPr lang="en-US"/>
              <a:pPr>
                <a:defRPr/>
              </a:pPr>
              <a:t>‹#›</a:t>
            </a:fld>
            <a:endParaRPr lang="en-US" dirty="0"/>
          </a:p>
        </p:txBody>
      </p:sp>
    </p:spTree>
    <p:extLst>
      <p:ext uri="{BB962C8B-B14F-4D97-AF65-F5344CB8AC3E}">
        <p14:creationId xmlns:p14="http://schemas.microsoft.com/office/powerpoint/2010/main" val="2966226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BBC4B8-120B-4E5C-BE0D-200C70D4D6F8}" type="datetimeFigureOut">
              <a:rPr lang="en-US"/>
              <a:pPr>
                <a:defRPr/>
              </a:pPr>
              <a:t>12/10/2020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FBC526-A227-4B64-B086-B5F436ACD2AD}" type="slidenum">
              <a:rPr lang="en-US"/>
              <a:pPr>
                <a:defRPr/>
              </a:pPr>
              <a:t>‹#›</a:t>
            </a:fld>
            <a:endParaRPr lang="en-US" dirty="0"/>
          </a:p>
        </p:txBody>
      </p:sp>
    </p:spTree>
    <p:extLst>
      <p:ext uri="{BB962C8B-B14F-4D97-AF65-F5344CB8AC3E}">
        <p14:creationId xmlns:p14="http://schemas.microsoft.com/office/powerpoint/2010/main" val="3119918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27A9BE-EAF3-4956-9ABC-2578DB41D7D5}" type="datetimeFigureOut">
              <a:rPr lang="en-US"/>
              <a:pPr>
                <a:defRPr/>
              </a:pPr>
              <a:t>12/10/2020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38BFDE-53AF-4309-B0AB-5069DD430F7E}" type="slidenum">
              <a:rPr lang="en-US"/>
              <a:pPr>
                <a:defRPr/>
              </a:pPr>
              <a:t>‹#›</a:t>
            </a:fld>
            <a:endParaRPr lang="en-US" dirty="0"/>
          </a:p>
        </p:txBody>
      </p:sp>
    </p:spTree>
    <p:extLst>
      <p:ext uri="{BB962C8B-B14F-4D97-AF65-F5344CB8AC3E}">
        <p14:creationId xmlns:p14="http://schemas.microsoft.com/office/powerpoint/2010/main" val="155469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143000"/>
            <a:ext cx="8305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2CF922-41F4-4C0C-9F3A-D1757987D7EF}" type="datetimeFigureOut">
              <a:rPr lang="en-US"/>
              <a:pPr>
                <a:defRPr/>
              </a:pPr>
              <a:t>12/10/2020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7911FE-E0D5-468F-9124-3B484B727917}" type="slidenum">
              <a:rPr lang="en-US"/>
              <a:pPr>
                <a:defRPr/>
              </a:pPr>
              <a:t>‹#›</a:t>
            </a:fld>
            <a:endParaRPr lang="en-US" dirty="0"/>
          </a:p>
        </p:txBody>
      </p:sp>
    </p:spTree>
    <p:extLst>
      <p:ext uri="{BB962C8B-B14F-4D97-AF65-F5344CB8AC3E}">
        <p14:creationId xmlns:p14="http://schemas.microsoft.com/office/powerpoint/2010/main" val="295358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496C549-EC82-4D98-8BBB-E0BF046975FB}" type="datetimeFigureOut">
              <a:rPr lang="en-US"/>
              <a:pPr>
                <a:defRPr/>
              </a:pPr>
              <a:t>12/10/2020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6ED3DE-E613-458F-8BB3-9527FD277A01}" type="slidenum">
              <a:rPr lang="en-US"/>
              <a:pPr>
                <a:defRPr/>
              </a:pPr>
              <a:t>‹#›</a:t>
            </a:fld>
            <a:endParaRPr lang="en-US" dirty="0"/>
          </a:p>
        </p:txBody>
      </p:sp>
    </p:spTree>
    <p:extLst>
      <p:ext uri="{BB962C8B-B14F-4D97-AF65-F5344CB8AC3E}">
        <p14:creationId xmlns:p14="http://schemas.microsoft.com/office/powerpoint/2010/main" val="218030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079CAC1-F4B2-41E5-B8A3-3E218655F50D}" type="datetimeFigureOut">
              <a:rPr lang="en-US"/>
              <a:pPr>
                <a:defRPr/>
              </a:pPr>
              <a:t>12/10/2020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059B7E-53A5-43B7-9972-3D1E2110F789}" type="slidenum">
              <a:rPr lang="en-US"/>
              <a:pPr>
                <a:defRPr/>
              </a:pPr>
              <a:t>‹#›</a:t>
            </a:fld>
            <a:endParaRPr lang="en-US" dirty="0"/>
          </a:p>
        </p:txBody>
      </p:sp>
    </p:spTree>
    <p:extLst>
      <p:ext uri="{BB962C8B-B14F-4D97-AF65-F5344CB8AC3E}">
        <p14:creationId xmlns:p14="http://schemas.microsoft.com/office/powerpoint/2010/main" val="175902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03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03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7AE3C70-2CF0-47C1-BB5A-EF16B2BD1113}" type="datetimeFigureOut">
              <a:rPr lang="en-US"/>
              <a:pPr>
                <a:defRPr/>
              </a:pPr>
              <a:t>12/10/2020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BFD29B6-B44B-44A7-AB90-B70CBF80E86A}" type="slidenum">
              <a:rPr lang="en-US"/>
              <a:pPr>
                <a:defRPr/>
              </a:pPr>
              <a:t>‹#›</a:t>
            </a:fld>
            <a:endParaRPr lang="en-US" dirty="0"/>
          </a:p>
        </p:txBody>
      </p:sp>
    </p:spTree>
    <p:extLst>
      <p:ext uri="{BB962C8B-B14F-4D97-AF65-F5344CB8AC3E}">
        <p14:creationId xmlns:p14="http://schemas.microsoft.com/office/powerpoint/2010/main" val="3851301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39D0FDD-B351-4984-957F-BEDA7D1E93C3}" type="datetimeFigureOut">
              <a:rPr lang="en-US"/>
              <a:pPr>
                <a:defRPr/>
              </a:pPr>
              <a:t>12/10/2020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7873512-FCBF-4076-A7C2-44E9F212E17C}" type="slidenum">
              <a:rPr lang="en-US"/>
              <a:pPr>
                <a:defRPr/>
              </a:pPr>
              <a:t>‹#›</a:t>
            </a:fld>
            <a:endParaRPr lang="en-US" dirty="0"/>
          </a:p>
        </p:txBody>
      </p:sp>
    </p:spTree>
    <p:extLst>
      <p:ext uri="{BB962C8B-B14F-4D97-AF65-F5344CB8AC3E}">
        <p14:creationId xmlns:p14="http://schemas.microsoft.com/office/powerpoint/2010/main" val="88302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D989A7-24D4-4F2B-B51E-5C83B90C4C7A}" type="datetimeFigureOut">
              <a:rPr lang="en-US"/>
              <a:pPr>
                <a:defRPr/>
              </a:pPr>
              <a:t>12/10/2020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EF7BAA9-D025-48E4-ACB9-F968E166E228}" type="slidenum">
              <a:rPr lang="en-US"/>
              <a:pPr>
                <a:defRPr/>
              </a:pPr>
              <a:t>‹#›</a:t>
            </a:fld>
            <a:endParaRPr lang="en-US" dirty="0"/>
          </a:p>
        </p:txBody>
      </p:sp>
    </p:spTree>
    <p:extLst>
      <p:ext uri="{BB962C8B-B14F-4D97-AF65-F5344CB8AC3E}">
        <p14:creationId xmlns:p14="http://schemas.microsoft.com/office/powerpoint/2010/main" val="1198909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3200400" y="2797175"/>
            <a:ext cx="5943600" cy="708025"/>
          </a:xfrm>
        </p:spPr>
        <p:txBody>
          <a:bodyPr/>
          <a:lstStyle>
            <a:lvl1pPr>
              <a:defRPr b="0"/>
            </a:lvl1pPr>
          </a:lstStyle>
          <a:p>
            <a:r>
              <a:rPr lang="en-US" dirty="0"/>
              <a:t>Click to edit Master title style</a:t>
            </a:r>
          </a:p>
        </p:txBody>
      </p:sp>
      <p:sp>
        <p:nvSpPr>
          <p:cNvPr id="5" name="Date Placeholder 3"/>
          <p:cNvSpPr>
            <a:spLocks noGrp="1"/>
          </p:cNvSpPr>
          <p:nvPr>
            <p:ph type="dt" sz="half" idx="10"/>
          </p:nvPr>
        </p:nvSpPr>
        <p:spPr/>
        <p:txBody>
          <a:bodyPr/>
          <a:lstStyle>
            <a:lvl1pPr>
              <a:defRPr/>
            </a:lvl1pPr>
          </a:lstStyle>
          <a:p>
            <a:pPr>
              <a:defRPr/>
            </a:pPr>
            <a:fld id="{11BB7E5C-5F0E-4C39-8D13-A4DCE4535077}" type="datetimeFigureOut">
              <a:rPr lang="en-US"/>
              <a:pPr>
                <a:defRPr/>
              </a:pPr>
              <a:t>12/10/2020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705638-31F2-43B5-87F3-AD417F788BFB}" type="slidenum">
              <a:rPr lang="en-US"/>
              <a:pPr>
                <a:defRPr/>
              </a:pPr>
              <a:t>‹#›</a:t>
            </a:fld>
            <a:endParaRPr lang="en-US" dirty="0"/>
          </a:p>
        </p:txBody>
      </p:sp>
    </p:spTree>
    <p:extLst>
      <p:ext uri="{BB962C8B-B14F-4D97-AF65-F5344CB8AC3E}">
        <p14:creationId xmlns:p14="http://schemas.microsoft.com/office/powerpoint/2010/main" val="69932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143000"/>
            <a:ext cx="8305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7C8D6E-3F30-4445-B694-8596C2C9CD17}" type="datetimeFigureOut">
              <a:rPr lang="en-US"/>
              <a:pPr>
                <a:defRPr/>
              </a:pPr>
              <a:t>12/10/2020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9E26DA-AAFF-45C0-87DE-25EAA6DDEDF7}" type="slidenum">
              <a:rPr lang="en-US"/>
              <a:pPr>
                <a:defRPr/>
              </a:pPr>
              <a:t>‹#›</a:t>
            </a:fld>
            <a:endParaRPr lang="en-US" dirty="0"/>
          </a:p>
        </p:txBody>
      </p:sp>
    </p:spTree>
    <p:extLst>
      <p:ext uri="{BB962C8B-B14F-4D97-AF65-F5344CB8AC3E}">
        <p14:creationId xmlns:p14="http://schemas.microsoft.com/office/powerpoint/2010/main" val="192558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218238" y="6005513"/>
            <a:ext cx="2925762"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81000" y="274638"/>
            <a:ext cx="8305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381000" y="1219200"/>
            <a:ext cx="83058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C45C564-0092-43EC-9385-28639A885385}" type="datetimeFigureOut">
              <a:rPr lang="en-US"/>
              <a:pPr>
                <a:defRPr/>
              </a:pPr>
              <a:t>12/10/2020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C249AC7-FC21-4185-9538-6BC5DB842DF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30" r:id="rId1"/>
    <p:sldLayoutId id="2147483918" r:id="rId2"/>
    <p:sldLayoutId id="2147483919" r:id="rId3"/>
    <p:sldLayoutId id="2147483920" r:id="rId4"/>
    <p:sldLayoutId id="2147483921" r:id="rId5"/>
    <p:sldLayoutId id="2147483922" r:id="rId6"/>
    <p:sldLayoutId id="2147483923" r:id="rId7"/>
  </p:sldLayoutIdLst>
  <p:txStyles>
    <p:titleStyle>
      <a:lvl1pPr algn="l" rtl="0" eaLnBrk="0" fontAlgn="base" hangingPunct="0">
        <a:spcBef>
          <a:spcPct val="0"/>
        </a:spcBef>
        <a:spcAft>
          <a:spcPct val="0"/>
        </a:spcAft>
        <a:defRPr sz="2600" b="1" kern="1200">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marL="457200" algn="l" rtl="0" fontAlgn="base">
        <a:spcBef>
          <a:spcPct val="0"/>
        </a:spcBef>
        <a:spcAft>
          <a:spcPct val="0"/>
        </a:spcAft>
        <a:defRPr sz="2600" b="1">
          <a:solidFill>
            <a:schemeClr val="tx1"/>
          </a:solidFill>
          <a:latin typeface="Calibri" pitchFamily="34" charset="0"/>
        </a:defRPr>
      </a:lvl6pPr>
      <a:lvl7pPr marL="914400" algn="l" rtl="0" fontAlgn="base">
        <a:spcBef>
          <a:spcPct val="0"/>
        </a:spcBef>
        <a:spcAft>
          <a:spcPct val="0"/>
        </a:spcAft>
        <a:defRPr sz="2600" b="1">
          <a:solidFill>
            <a:schemeClr val="tx1"/>
          </a:solidFill>
          <a:latin typeface="Calibri" pitchFamily="34" charset="0"/>
        </a:defRPr>
      </a:lvl7pPr>
      <a:lvl8pPr marL="1371600" algn="l" rtl="0" fontAlgn="base">
        <a:spcBef>
          <a:spcPct val="0"/>
        </a:spcBef>
        <a:spcAft>
          <a:spcPct val="0"/>
        </a:spcAft>
        <a:defRPr sz="2600" b="1">
          <a:solidFill>
            <a:schemeClr val="tx1"/>
          </a:solidFill>
          <a:latin typeface="Calibri" pitchFamily="34" charset="0"/>
        </a:defRPr>
      </a:lvl8pPr>
      <a:lvl9pPr marL="1828800" algn="l" rtl="0" fontAlgn="base">
        <a:spcBef>
          <a:spcPct val="0"/>
        </a:spcBef>
        <a:spcAft>
          <a:spcPct val="0"/>
        </a:spcAft>
        <a:defRPr sz="2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218238" y="6005513"/>
            <a:ext cx="2925762"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381000" y="274638"/>
            <a:ext cx="8305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381000" y="1219200"/>
            <a:ext cx="83058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D9973AB-4896-417D-BDF0-C7F75E8F3D61}" type="datetimeFigureOut">
              <a:rPr lang="en-US"/>
              <a:pPr>
                <a:defRPr/>
              </a:pPr>
              <a:t>12/10/2020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9C40678-09FA-4BEF-BC0C-FE8F13705F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31" r:id="rId1"/>
    <p:sldLayoutId id="2147483924" r:id="rId2"/>
    <p:sldLayoutId id="2147483925" r:id="rId3"/>
    <p:sldLayoutId id="2147483926" r:id="rId4"/>
    <p:sldLayoutId id="2147483927" r:id="rId5"/>
    <p:sldLayoutId id="2147483928" r:id="rId6"/>
    <p:sldLayoutId id="2147483929" r:id="rId7"/>
  </p:sldLayoutIdLst>
  <p:txStyles>
    <p:titleStyle>
      <a:lvl1pPr algn="l" rtl="0" eaLnBrk="0" fontAlgn="base" hangingPunct="0">
        <a:spcBef>
          <a:spcPct val="0"/>
        </a:spcBef>
        <a:spcAft>
          <a:spcPct val="0"/>
        </a:spcAft>
        <a:defRPr sz="2600" b="1" kern="1200">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marL="457200" algn="l" rtl="0" fontAlgn="base">
        <a:spcBef>
          <a:spcPct val="0"/>
        </a:spcBef>
        <a:spcAft>
          <a:spcPct val="0"/>
        </a:spcAft>
        <a:defRPr sz="2600" b="1">
          <a:solidFill>
            <a:schemeClr val="tx1"/>
          </a:solidFill>
          <a:latin typeface="Calibri" pitchFamily="34" charset="0"/>
        </a:defRPr>
      </a:lvl6pPr>
      <a:lvl7pPr marL="914400" algn="l" rtl="0" fontAlgn="base">
        <a:spcBef>
          <a:spcPct val="0"/>
        </a:spcBef>
        <a:spcAft>
          <a:spcPct val="0"/>
        </a:spcAft>
        <a:defRPr sz="2600" b="1">
          <a:solidFill>
            <a:schemeClr val="tx1"/>
          </a:solidFill>
          <a:latin typeface="Calibri" pitchFamily="34" charset="0"/>
        </a:defRPr>
      </a:lvl7pPr>
      <a:lvl8pPr marL="1371600" algn="l" rtl="0" fontAlgn="base">
        <a:spcBef>
          <a:spcPct val="0"/>
        </a:spcBef>
        <a:spcAft>
          <a:spcPct val="0"/>
        </a:spcAft>
        <a:defRPr sz="2600" b="1">
          <a:solidFill>
            <a:schemeClr val="tx1"/>
          </a:solidFill>
          <a:latin typeface="Calibri" pitchFamily="34" charset="0"/>
        </a:defRPr>
      </a:lvl8pPr>
      <a:lvl9pPr marL="1828800" algn="l" rtl="0" fontAlgn="base">
        <a:spcBef>
          <a:spcPct val="0"/>
        </a:spcBef>
        <a:spcAft>
          <a:spcPct val="0"/>
        </a:spcAft>
        <a:defRPr sz="2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image" Target="../media/image34.png"/><Relationship Id="rId5" Type="http://schemas.microsoft.com/office/2007/relationships/hdphoto" Target="../media/hdphoto2.wdp"/><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dirty="0"/>
          </a:p>
          <a:p>
            <a:endParaRPr lang="en-US" dirty="0"/>
          </a:p>
        </p:txBody>
      </p:sp>
      <p:sp>
        <p:nvSpPr>
          <p:cNvPr id="3" name="Title 2"/>
          <p:cNvSpPr>
            <a:spLocks noGrp="1"/>
          </p:cNvSpPr>
          <p:nvPr>
            <p:ph type="ctrTitle"/>
          </p:nvPr>
        </p:nvSpPr>
        <p:spPr>
          <a:xfrm>
            <a:off x="2743200" y="2797175"/>
            <a:ext cx="6400800" cy="708025"/>
          </a:xfrm>
        </p:spPr>
        <p:txBody>
          <a:bodyPr/>
          <a:lstStyle/>
          <a:p>
            <a:r>
              <a:rPr lang="en-US" dirty="0" err="1"/>
              <a:t>Quidel</a:t>
            </a:r>
            <a:r>
              <a:rPr lang="en-US" dirty="0"/>
              <a:t> Triage® </a:t>
            </a:r>
            <a:r>
              <a:rPr lang="en-US" dirty="0" err="1"/>
              <a:t>MeterPro</a:t>
            </a:r>
            <a:r>
              <a:rPr lang="en-US" dirty="0"/>
              <a:t> System Training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CA47-A38C-49A3-B987-FE1BEA2A8D28}"/>
              </a:ext>
            </a:extLst>
          </p:cNvPr>
          <p:cNvSpPr>
            <a:spLocks noGrp="1"/>
          </p:cNvSpPr>
          <p:nvPr>
            <p:ph type="title"/>
          </p:nvPr>
        </p:nvSpPr>
        <p:spPr/>
        <p:txBody>
          <a:bodyPr/>
          <a:lstStyle/>
          <a:p>
            <a:r>
              <a:rPr lang="en-US" dirty="0"/>
              <a:t>Service and maintenance procedure</a:t>
            </a:r>
          </a:p>
        </p:txBody>
      </p:sp>
      <p:sp>
        <p:nvSpPr>
          <p:cNvPr id="3" name="Content Placeholder 2">
            <a:extLst>
              <a:ext uri="{FF2B5EF4-FFF2-40B4-BE49-F238E27FC236}">
                <a16:creationId xmlns:a16="http://schemas.microsoft.com/office/drawing/2014/main" id="{28D43A04-B053-4E6D-A9CB-B3CADDB61B53}"/>
              </a:ext>
            </a:extLst>
          </p:cNvPr>
          <p:cNvSpPr>
            <a:spLocks noGrp="1"/>
          </p:cNvSpPr>
          <p:nvPr>
            <p:ph idx="1"/>
          </p:nvPr>
        </p:nvSpPr>
        <p:spPr/>
        <p:txBody>
          <a:bodyPr/>
          <a:lstStyle/>
          <a:p>
            <a:r>
              <a:rPr lang="en-US" dirty="0"/>
              <a:t>No maintenance other than paper / battery replacement and periodic external cleaning is required by the operator. Please see </a:t>
            </a:r>
            <a:r>
              <a:rPr lang="en-US" dirty="0" err="1"/>
              <a:t>Quidel</a:t>
            </a:r>
            <a:r>
              <a:rPr lang="en-US" dirty="0"/>
              <a:t> Triage </a:t>
            </a:r>
            <a:r>
              <a:rPr lang="en-US" dirty="0" err="1"/>
              <a:t>MeterPro</a:t>
            </a:r>
            <a:r>
              <a:rPr lang="en-US" dirty="0"/>
              <a:t> User Manual for more information.</a:t>
            </a:r>
          </a:p>
          <a:p>
            <a:r>
              <a:rPr lang="en-US" dirty="0"/>
              <a:t>If any service or maintenance is required, the </a:t>
            </a:r>
            <a:r>
              <a:rPr lang="en-US" dirty="0" err="1"/>
              <a:t>Quidel</a:t>
            </a:r>
            <a:r>
              <a:rPr lang="en-US" dirty="0"/>
              <a:t> Triage </a:t>
            </a:r>
            <a:r>
              <a:rPr lang="en-US" dirty="0" err="1"/>
              <a:t>MeterPro</a:t>
            </a:r>
            <a:r>
              <a:rPr lang="en-US" dirty="0"/>
              <a:t> should be sent to the manufacturer.</a:t>
            </a:r>
          </a:p>
          <a:p>
            <a:endParaRPr lang="en-US" dirty="0"/>
          </a:p>
        </p:txBody>
      </p:sp>
    </p:spTree>
    <p:extLst>
      <p:ext uri="{BB962C8B-B14F-4D97-AF65-F5344CB8AC3E}">
        <p14:creationId xmlns:p14="http://schemas.microsoft.com/office/powerpoint/2010/main" val="1347509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99A2E-87AB-45E7-935F-43FEB3B166C0}"/>
              </a:ext>
            </a:extLst>
          </p:cNvPr>
          <p:cNvPicPr>
            <a:picLocks noChangeAspect="1"/>
          </p:cNvPicPr>
          <p:nvPr/>
        </p:nvPicPr>
        <p:blipFill>
          <a:blip r:embed="rId2"/>
          <a:stretch>
            <a:fillRect/>
          </a:stretch>
        </p:blipFill>
        <p:spPr>
          <a:xfrm>
            <a:off x="2934149" y="1364593"/>
            <a:ext cx="6189798" cy="4128814"/>
          </a:xfrm>
          <a:prstGeom prst="rect">
            <a:avLst/>
          </a:prstGeom>
        </p:spPr>
      </p:pic>
      <p:sp>
        <p:nvSpPr>
          <p:cNvPr id="2" name="Title 1">
            <a:extLst>
              <a:ext uri="{FF2B5EF4-FFF2-40B4-BE49-F238E27FC236}">
                <a16:creationId xmlns:a16="http://schemas.microsoft.com/office/drawing/2014/main" id="{E33B4CAC-13E7-40BA-8724-52B79B10626F}"/>
              </a:ext>
            </a:extLst>
          </p:cNvPr>
          <p:cNvSpPr>
            <a:spLocks noGrp="1"/>
          </p:cNvSpPr>
          <p:nvPr>
            <p:ph type="title"/>
          </p:nvPr>
        </p:nvSpPr>
        <p:spPr>
          <a:xfrm>
            <a:off x="533400" y="1242219"/>
            <a:ext cx="3505200" cy="715962"/>
          </a:xfrm>
        </p:spPr>
        <p:txBody>
          <a:bodyPr/>
          <a:lstStyle/>
          <a:p>
            <a:r>
              <a:rPr lang="en-US" dirty="0" err="1"/>
              <a:t>Quidel</a:t>
            </a:r>
            <a:r>
              <a:rPr lang="en-US" dirty="0"/>
              <a:t> Triage Test Device Overview</a:t>
            </a:r>
          </a:p>
        </p:txBody>
      </p:sp>
    </p:spTree>
    <p:extLst>
      <p:ext uri="{BB962C8B-B14F-4D97-AF65-F5344CB8AC3E}">
        <p14:creationId xmlns:p14="http://schemas.microsoft.com/office/powerpoint/2010/main" val="21630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417E-BADE-4FD8-A4CF-C42951250672}"/>
              </a:ext>
            </a:extLst>
          </p:cNvPr>
          <p:cNvSpPr>
            <a:spLocks noGrp="1"/>
          </p:cNvSpPr>
          <p:nvPr>
            <p:ph type="title"/>
          </p:nvPr>
        </p:nvSpPr>
        <p:spPr/>
        <p:txBody>
          <a:bodyPr/>
          <a:lstStyle/>
          <a:p>
            <a:r>
              <a:rPr lang="en-US" dirty="0" err="1"/>
              <a:t>Quidel</a:t>
            </a:r>
            <a:r>
              <a:rPr lang="en-US" dirty="0"/>
              <a:t> Triage device component</a:t>
            </a:r>
          </a:p>
        </p:txBody>
      </p:sp>
      <p:pic>
        <p:nvPicPr>
          <p:cNvPr id="4" name="Picture 3" descr="Triage Device">
            <a:extLst>
              <a:ext uri="{FF2B5EF4-FFF2-40B4-BE49-F238E27FC236}">
                <a16:creationId xmlns:a16="http://schemas.microsoft.com/office/drawing/2014/main" id="{E5D0E0EA-A23F-4E8C-BB32-3F2084C605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9073"/>
          <a:stretch>
            <a:fillRect/>
          </a:stretch>
        </p:blipFill>
        <p:spPr bwMode="auto">
          <a:xfrm>
            <a:off x="2064139" y="1188720"/>
            <a:ext cx="4939521" cy="448056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31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3BE0-48DD-4DE8-9A1F-09DDD8708395}"/>
              </a:ext>
            </a:extLst>
          </p:cNvPr>
          <p:cNvSpPr>
            <a:spLocks noGrp="1"/>
          </p:cNvSpPr>
          <p:nvPr>
            <p:ph type="title"/>
          </p:nvPr>
        </p:nvSpPr>
        <p:spPr/>
        <p:txBody>
          <a:bodyPr/>
          <a:lstStyle/>
          <a:p>
            <a:r>
              <a:rPr lang="en-US" dirty="0" err="1"/>
              <a:t>Quidel</a:t>
            </a:r>
            <a:r>
              <a:rPr lang="en-US" dirty="0"/>
              <a:t> Triage test device</a:t>
            </a:r>
          </a:p>
        </p:txBody>
      </p:sp>
      <p:sp>
        <p:nvSpPr>
          <p:cNvPr id="3" name="Content Placeholder 2">
            <a:extLst>
              <a:ext uri="{FF2B5EF4-FFF2-40B4-BE49-F238E27FC236}">
                <a16:creationId xmlns:a16="http://schemas.microsoft.com/office/drawing/2014/main" id="{CB00B561-F651-4445-B91F-CD5D26B6B1C5}"/>
              </a:ext>
            </a:extLst>
          </p:cNvPr>
          <p:cNvSpPr>
            <a:spLocks noGrp="1"/>
          </p:cNvSpPr>
          <p:nvPr>
            <p:ph idx="1"/>
          </p:nvPr>
        </p:nvSpPr>
        <p:spPr/>
        <p:txBody>
          <a:bodyPr/>
          <a:lstStyle/>
          <a:p>
            <a:r>
              <a:rPr lang="en-US" dirty="0"/>
              <a:t>Reaction occurs in the test device; </a:t>
            </a:r>
            <a:br>
              <a:rPr lang="en-US" dirty="0"/>
            </a:br>
            <a:r>
              <a:rPr lang="en-US" dirty="0"/>
              <a:t>Meter is a reader</a:t>
            </a:r>
          </a:p>
          <a:p>
            <a:r>
              <a:rPr lang="en-US" dirty="0"/>
              <a:t>Results available in approximately </a:t>
            </a:r>
            <a:br>
              <a:rPr lang="en-US" dirty="0"/>
            </a:br>
            <a:r>
              <a:rPr lang="en-US" dirty="0"/>
              <a:t>15 to 20 minutes </a:t>
            </a:r>
          </a:p>
          <a:p>
            <a:r>
              <a:rPr lang="en-US" dirty="0"/>
              <a:t>Can inoculate several Test Devices, </a:t>
            </a:r>
            <a:br>
              <a:rPr lang="en-US" dirty="0"/>
            </a:br>
            <a:r>
              <a:rPr lang="en-US" dirty="0"/>
              <a:t>multiple patients, at the same time</a:t>
            </a:r>
          </a:p>
          <a:p>
            <a:r>
              <a:rPr lang="en-US" dirty="0"/>
              <a:t>Meter requires about 3 minutes to read </a:t>
            </a:r>
            <a:br>
              <a:rPr lang="en-US" dirty="0"/>
            </a:br>
            <a:r>
              <a:rPr lang="en-US" dirty="0"/>
              <a:t>each additional Test Device</a:t>
            </a:r>
          </a:p>
          <a:p>
            <a:r>
              <a:rPr lang="en-US" dirty="0"/>
              <a:t>Built-in Controls within each device</a:t>
            </a:r>
          </a:p>
          <a:p>
            <a:r>
              <a:rPr lang="en-US" dirty="0"/>
              <a:t>Whole blood or plasma specimens</a:t>
            </a:r>
          </a:p>
        </p:txBody>
      </p:sp>
      <p:pic>
        <p:nvPicPr>
          <p:cNvPr id="4" name="Picture 3">
            <a:extLst>
              <a:ext uri="{FF2B5EF4-FFF2-40B4-BE49-F238E27FC236}">
                <a16:creationId xmlns:a16="http://schemas.microsoft.com/office/drawing/2014/main" id="{193F70D2-1EF6-4FC7-A826-2E4B54FD314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333"/>
          <a:stretch/>
        </p:blipFill>
        <p:spPr bwMode="auto">
          <a:xfrm>
            <a:off x="6400800" y="1219200"/>
            <a:ext cx="1941442" cy="369979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920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3BE0-48DD-4DE8-9A1F-09DDD8708395}"/>
              </a:ext>
            </a:extLst>
          </p:cNvPr>
          <p:cNvSpPr>
            <a:spLocks noGrp="1"/>
          </p:cNvSpPr>
          <p:nvPr>
            <p:ph type="title"/>
          </p:nvPr>
        </p:nvSpPr>
        <p:spPr/>
        <p:txBody>
          <a:bodyPr/>
          <a:lstStyle/>
          <a:p>
            <a:r>
              <a:rPr lang="en-US" dirty="0" err="1"/>
              <a:t>Quidel</a:t>
            </a:r>
            <a:r>
              <a:rPr lang="en-US" dirty="0"/>
              <a:t> Triage test device</a:t>
            </a:r>
          </a:p>
        </p:txBody>
      </p:sp>
      <p:sp>
        <p:nvSpPr>
          <p:cNvPr id="3" name="Content Placeholder 2">
            <a:extLst>
              <a:ext uri="{FF2B5EF4-FFF2-40B4-BE49-F238E27FC236}">
                <a16:creationId xmlns:a16="http://schemas.microsoft.com/office/drawing/2014/main" id="{CB00B561-F651-4445-B91F-CD5D26B6B1C5}"/>
              </a:ext>
            </a:extLst>
          </p:cNvPr>
          <p:cNvSpPr>
            <a:spLocks noGrp="1"/>
          </p:cNvSpPr>
          <p:nvPr>
            <p:ph idx="1"/>
          </p:nvPr>
        </p:nvSpPr>
        <p:spPr>
          <a:xfrm>
            <a:off x="381000" y="1143000"/>
            <a:ext cx="5410200" cy="4830763"/>
          </a:xfrm>
        </p:spPr>
        <p:txBody>
          <a:bodyPr/>
          <a:lstStyle/>
          <a:p>
            <a:r>
              <a:rPr lang="en-US" dirty="0"/>
              <a:t>The test device holds the sample and also contains the reagents and other materials needed to run a test.</a:t>
            </a:r>
          </a:p>
          <a:p>
            <a:r>
              <a:rPr lang="en-US" dirty="0"/>
              <a:t>Test devices are to be stored between 2°C to 8°C. </a:t>
            </a:r>
          </a:p>
          <a:p>
            <a:r>
              <a:rPr lang="en-US" dirty="0"/>
              <a:t>Test devices must be at room temperature before use.</a:t>
            </a:r>
          </a:p>
          <a:p>
            <a:r>
              <a:rPr lang="en-US" dirty="0"/>
              <a:t>Once the test device has been removed from the refrigerator it is good at room temperature for 14 days</a:t>
            </a:r>
          </a:p>
        </p:txBody>
      </p:sp>
      <p:pic>
        <p:nvPicPr>
          <p:cNvPr id="4" name="Picture 3">
            <a:extLst>
              <a:ext uri="{FF2B5EF4-FFF2-40B4-BE49-F238E27FC236}">
                <a16:creationId xmlns:a16="http://schemas.microsoft.com/office/drawing/2014/main" id="{193F70D2-1EF6-4FC7-A826-2E4B54FD314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333"/>
          <a:stretch/>
        </p:blipFill>
        <p:spPr bwMode="auto">
          <a:xfrm>
            <a:off x="6400800" y="1219200"/>
            <a:ext cx="1941442" cy="369979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782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99A2E-87AB-45E7-935F-43FEB3B166C0}"/>
              </a:ext>
            </a:extLst>
          </p:cNvPr>
          <p:cNvPicPr>
            <a:picLocks noChangeAspect="1"/>
          </p:cNvPicPr>
          <p:nvPr/>
        </p:nvPicPr>
        <p:blipFill>
          <a:blip r:embed="rId2"/>
          <a:stretch>
            <a:fillRect/>
          </a:stretch>
        </p:blipFill>
        <p:spPr>
          <a:xfrm>
            <a:off x="2934149" y="1364593"/>
            <a:ext cx="6189798" cy="4128814"/>
          </a:xfrm>
          <a:prstGeom prst="rect">
            <a:avLst/>
          </a:prstGeom>
        </p:spPr>
      </p:pic>
      <p:sp>
        <p:nvSpPr>
          <p:cNvPr id="2" name="Title 1">
            <a:extLst>
              <a:ext uri="{FF2B5EF4-FFF2-40B4-BE49-F238E27FC236}">
                <a16:creationId xmlns:a16="http://schemas.microsoft.com/office/drawing/2014/main" id="{E33B4CAC-13E7-40BA-8724-52B79B10626F}"/>
              </a:ext>
            </a:extLst>
          </p:cNvPr>
          <p:cNvSpPr>
            <a:spLocks noGrp="1"/>
          </p:cNvSpPr>
          <p:nvPr>
            <p:ph type="title"/>
          </p:nvPr>
        </p:nvSpPr>
        <p:spPr>
          <a:xfrm>
            <a:off x="533400" y="1242219"/>
            <a:ext cx="3505200" cy="715962"/>
          </a:xfrm>
        </p:spPr>
        <p:txBody>
          <a:bodyPr/>
          <a:lstStyle/>
          <a:p>
            <a:r>
              <a:rPr lang="en-US" dirty="0" err="1"/>
              <a:t>Quidel</a:t>
            </a:r>
            <a:r>
              <a:rPr lang="en-US" dirty="0"/>
              <a:t> Triage </a:t>
            </a:r>
            <a:r>
              <a:rPr lang="en-US" dirty="0" err="1"/>
              <a:t>MeterPro</a:t>
            </a:r>
            <a:r>
              <a:rPr lang="en-US" dirty="0"/>
              <a:t> CODE CHIP Module</a:t>
            </a:r>
          </a:p>
        </p:txBody>
      </p:sp>
    </p:spTree>
    <p:extLst>
      <p:ext uri="{BB962C8B-B14F-4D97-AF65-F5344CB8AC3E}">
        <p14:creationId xmlns:p14="http://schemas.microsoft.com/office/powerpoint/2010/main" val="71234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034B-755E-4BCA-968D-3CA27524A58A}"/>
              </a:ext>
            </a:extLst>
          </p:cNvPr>
          <p:cNvSpPr>
            <a:spLocks noGrp="1"/>
          </p:cNvSpPr>
          <p:nvPr>
            <p:ph type="title"/>
          </p:nvPr>
        </p:nvSpPr>
        <p:spPr/>
        <p:txBody>
          <a:bodyPr/>
          <a:lstStyle/>
          <a:p>
            <a:r>
              <a:rPr lang="en-US" dirty="0" err="1"/>
              <a:t>Quidel</a:t>
            </a:r>
            <a:r>
              <a:rPr lang="en-US" dirty="0"/>
              <a:t> Triage CODE CHIP Module</a:t>
            </a:r>
          </a:p>
        </p:txBody>
      </p:sp>
      <p:sp>
        <p:nvSpPr>
          <p:cNvPr id="3" name="Content Placeholder 2">
            <a:extLst>
              <a:ext uri="{FF2B5EF4-FFF2-40B4-BE49-F238E27FC236}">
                <a16:creationId xmlns:a16="http://schemas.microsoft.com/office/drawing/2014/main" id="{AD994F23-C49F-45DF-BA77-7D70CE0C1C62}"/>
              </a:ext>
            </a:extLst>
          </p:cNvPr>
          <p:cNvSpPr>
            <a:spLocks noGrp="1"/>
          </p:cNvSpPr>
          <p:nvPr>
            <p:ph idx="1"/>
          </p:nvPr>
        </p:nvSpPr>
        <p:spPr>
          <a:xfrm>
            <a:off x="381000" y="1143000"/>
            <a:ext cx="7391400" cy="4830763"/>
          </a:xfrm>
        </p:spPr>
        <p:txBody>
          <a:bodyPr/>
          <a:lstStyle/>
          <a:p>
            <a:r>
              <a:rPr lang="en-US" sz="2000" dirty="0"/>
              <a:t>Reagent CODE CHIP module</a:t>
            </a:r>
          </a:p>
          <a:p>
            <a:pPr lvl="1"/>
            <a:r>
              <a:rPr lang="en-US" sz="1800" dirty="0"/>
              <a:t>CODE CHIP module in each box of test devices. Lot # begins with a W.</a:t>
            </a:r>
          </a:p>
          <a:p>
            <a:pPr lvl="1"/>
            <a:r>
              <a:rPr lang="en-US" sz="1800" dirty="0"/>
              <a:t>Color coded to test device e.g. BNP is green, Cardiac is blue, etc.</a:t>
            </a:r>
          </a:p>
          <a:p>
            <a:r>
              <a:rPr lang="en-US" sz="2000" dirty="0"/>
              <a:t>Control CODE CHIP module</a:t>
            </a:r>
          </a:p>
          <a:p>
            <a:pPr lvl="1"/>
            <a:r>
              <a:rPr lang="en-US" sz="1800" dirty="0"/>
              <a:t>CODE CHIP module in each box of controls. Lot # begins with a C</a:t>
            </a:r>
          </a:p>
          <a:p>
            <a:pPr lvl="1"/>
            <a:r>
              <a:rPr lang="en-US" sz="1800" dirty="0"/>
              <a:t>Color is white.</a:t>
            </a:r>
          </a:p>
          <a:p>
            <a:r>
              <a:rPr lang="en-US" sz="2000" dirty="0"/>
              <a:t>QC Device CODE CHIP module</a:t>
            </a:r>
          </a:p>
          <a:p>
            <a:pPr lvl="1"/>
            <a:r>
              <a:rPr lang="en-US" sz="1800" dirty="0"/>
              <a:t>CODE CHIP module for the QC Device in black QC Device box. Labeled with serial number of QC Device – loaded once per installation of the </a:t>
            </a:r>
            <a:r>
              <a:rPr lang="en-US" sz="1800" dirty="0" err="1"/>
              <a:t>MeterPro</a:t>
            </a:r>
            <a:r>
              <a:rPr lang="en-US" sz="1800" dirty="0"/>
              <a:t>.</a:t>
            </a:r>
          </a:p>
          <a:p>
            <a:pPr lvl="1"/>
            <a:r>
              <a:rPr lang="en-US" sz="1800" dirty="0"/>
              <a:t>Color is dark gray.</a:t>
            </a:r>
          </a:p>
          <a:p>
            <a:r>
              <a:rPr lang="en-US" sz="2000" dirty="0"/>
              <a:t>Supervisor CODE CHIP module</a:t>
            </a:r>
          </a:p>
          <a:p>
            <a:pPr lvl="1"/>
            <a:r>
              <a:rPr lang="en-US" sz="1800" dirty="0"/>
              <a:t>Allows access to setting parameters on Meter software. Included with each Meter. Lot # begins with SPR.</a:t>
            </a:r>
          </a:p>
          <a:p>
            <a:pPr lvl="1"/>
            <a:r>
              <a:rPr lang="en-US" sz="1800" dirty="0"/>
              <a:t>Color is light gray.</a:t>
            </a:r>
          </a:p>
          <a:p>
            <a:endParaRPr lang="en-US" dirty="0"/>
          </a:p>
        </p:txBody>
      </p:sp>
      <p:grpSp>
        <p:nvGrpSpPr>
          <p:cNvPr id="4" name="Group 3">
            <a:extLst>
              <a:ext uri="{FF2B5EF4-FFF2-40B4-BE49-F238E27FC236}">
                <a16:creationId xmlns:a16="http://schemas.microsoft.com/office/drawing/2014/main" id="{B2627900-0538-4882-9325-ED0C9A551BD8}"/>
              </a:ext>
            </a:extLst>
          </p:cNvPr>
          <p:cNvGrpSpPr>
            <a:grpSpLocks noChangeAspect="1"/>
          </p:cNvGrpSpPr>
          <p:nvPr/>
        </p:nvGrpSpPr>
        <p:grpSpPr>
          <a:xfrm>
            <a:off x="7770416" y="1646995"/>
            <a:ext cx="992584" cy="3687005"/>
            <a:chOff x="7239000" y="762000"/>
            <a:chExt cx="1412875" cy="4476750"/>
          </a:xfrm>
        </p:grpSpPr>
        <p:pic>
          <p:nvPicPr>
            <p:cNvPr id="5" name="Picture 3">
              <a:extLst>
                <a:ext uri="{FF2B5EF4-FFF2-40B4-BE49-F238E27FC236}">
                  <a16:creationId xmlns:a16="http://schemas.microsoft.com/office/drawing/2014/main" id="{8A2CECD9-04E8-46BA-998F-A5E827B42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931988"/>
              <a:ext cx="129540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CA2AEE04-B319-43D1-893D-D5F63A31D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762000"/>
              <a:ext cx="12303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90B34511-6C1C-4F78-936E-C7B7D70260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048000"/>
              <a:ext cx="13366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DCFD7D95-8520-480B-81D4-B5DE9A45E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191000"/>
              <a:ext cx="137636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49444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3254C2E-160D-4CEF-8F77-F667019650D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624803" y="2921353"/>
            <a:ext cx="1951147" cy="139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a:extLst>
              <a:ext uri="{FF2B5EF4-FFF2-40B4-BE49-F238E27FC236}">
                <a16:creationId xmlns:a16="http://schemas.microsoft.com/office/drawing/2014/main" id="{803FFC4F-E296-405E-8CD6-E146D12B920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24803" y="4548085"/>
            <a:ext cx="2022531" cy="1351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A picture containing white, indoor, electronics, sitting&#10;&#10;Description generated with high confidence">
            <a:extLst>
              <a:ext uri="{FF2B5EF4-FFF2-40B4-BE49-F238E27FC236}">
                <a16:creationId xmlns:a16="http://schemas.microsoft.com/office/drawing/2014/main" id="{A029DBF1-97DF-40DD-803E-6DAC243659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5823" y="1060603"/>
            <a:ext cx="2425081" cy="170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E6448A1-DA72-4B4D-9AC4-2B7042E48D9D}"/>
              </a:ext>
            </a:extLst>
          </p:cNvPr>
          <p:cNvSpPr>
            <a:spLocks noGrp="1"/>
          </p:cNvSpPr>
          <p:nvPr>
            <p:ph type="title"/>
          </p:nvPr>
        </p:nvSpPr>
        <p:spPr/>
        <p:txBody>
          <a:bodyPr/>
          <a:lstStyle/>
          <a:p>
            <a:r>
              <a:rPr lang="en-US" dirty="0"/>
              <a:t>Installing CODE CHIP modules</a:t>
            </a:r>
          </a:p>
        </p:txBody>
      </p:sp>
      <p:sp>
        <p:nvSpPr>
          <p:cNvPr id="3" name="Content Placeholder 2">
            <a:extLst>
              <a:ext uri="{FF2B5EF4-FFF2-40B4-BE49-F238E27FC236}">
                <a16:creationId xmlns:a16="http://schemas.microsoft.com/office/drawing/2014/main" id="{3CB6D279-6422-4817-80C6-52B9F53FE6B6}"/>
              </a:ext>
            </a:extLst>
          </p:cNvPr>
          <p:cNvSpPr>
            <a:spLocks noGrp="1"/>
          </p:cNvSpPr>
          <p:nvPr>
            <p:ph idx="1"/>
          </p:nvPr>
        </p:nvSpPr>
        <p:spPr>
          <a:xfrm>
            <a:off x="381000" y="1143000"/>
            <a:ext cx="6172200" cy="4830763"/>
          </a:xfrm>
        </p:spPr>
        <p:txBody>
          <a:bodyPr/>
          <a:lstStyle/>
          <a:p>
            <a:pPr marL="457200" indent="-457200">
              <a:buFont typeface="+mj-lt"/>
              <a:buAutoNum type="arabicPeriod"/>
            </a:pPr>
            <a:r>
              <a:rPr lang="en-US" sz="2000" dirty="0"/>
              <a:t>From the Main Menu select INSTALL NEW CODE CHIP using the            keys.</a:t>
            </a:r>
          </a:p>
          <a:p>
            <a:pPr marL="457200" indent="-457200">
              <a:buFont typeface="+mj-lt"/>
              <a:buAutoNum type="arabicPeriod"/>
            </a:pPr>
            <a:r>
              <a:rPr lang="en-US" sz="2000" dirty="0"/>
              <a:t>Press the       key.</a:t>
            </a:r>
          </a:p>
          <a:p>
            <a:pPr marL="457200" indent="-457200">
              <a:buFont typeface="+mj-lt"/>
              <a:buAutoNum type="arabicPeriod"/>
            </a:pPr>
            <a:r>
              <a:rPr lang="en-US" sz="2000" dirty="0"/>
              <a:t>Slide the CODE CHIP module into the CODE CHIP module port in the </a:t>
            </a:r>
            <a:r>
              <a:rPr lang="en-US" sz="2000" dirty="0" err="1"/>
              <a:t>MeterPro</a:t>
            </a:r>
            <a:r>
              <a:rPr lang="en-US" sz="2000" dirty="0"/>
              <a:t>.</a:t>
            </a:r>
          </a:p>
          <a:p>
            <a:pPr marL="457200" indent="-457200">
              <a:buFont typeface="+mj-lt"/>
              <a:buAutoNum type="arabicPeriod"/>
            </a:pPr>
            <a:r>
              <a:rPr lang="en-US" sz="2000" dirty="0"/>
              <a:t>Press the       key.</a:t>
            </a:r>
          </a:p>
          <a:p>
            <a:pPr marL="457200" indent="-457200">
              <a:buFont typeface="+mj-lt"/>
              <a:buAutoNum type="arabicPeriod"/>
            </a:pPr>
            <a:r>
              <a:rPr lang="en-US" sz="2000" dirty="0"/>
              <a:t>The meter will display a confirmation message that the information was installed into the </a:t>
            </a:r>
            <a:r>
              <a:rPr lang="en-US" sz="2000" dirty="0" err="1"/>
              <a:t>MeterPro’s</a:t>
            </a:r>
            <a:r>
              <a:rPr lang="en-US" sz="2000" dirty="0"/>
              <a:t> memory.</a:t>
            </a:r>
          </a:p>
          <a:p>
            <a:pPr marL="457200" indent="-457200">
              <a:buFont typeface="+mj-lt"/>
              <a:buAutoNum type="arabicPeriod"/>
            </a:pPr>
            <a:r>
              <a:rPr lang="en-US" sz="2000" dirty="0"/>
              <a:t>Press the       key to return to acknowledge the message.</a:t>
            </a:r>
          </a:p>
          <a:p>
            <a:pPr marL="457200" indent="-457200">
              <a:buFont typeface="+mj-lt"/>
              <a:buAutoNum type="arabicPeriod"/>
            </a:pPr>
            <a:r>
              <a:rPr lang="en-US" sz="2000" dirty="0"/>
              <a:t>Remove the CODE CHIP module from the CODE CHIP module port.</a:t>
            </a:r>
          </a:p>
          <a:p>
            <a:pPr marL="457200" indent="-457200">
              <a:buFont typeface="+mj-lt"/>
              <a:buAutoNum type="arabicPeriod"/>
            </a:pPr>
            <a:r>
              <a:rPr lang="en-US" sz="2000" dirty="0"/>
              <a:t>Place the CODE CHIP module back into its original container for storage.</a:t>
            </a:r>
          </a:p>
        </p:txBody>
      </p:sp>
      <p:pic>
        <p:nvPicPr>
          <p:cNvPr id="4" name="Picture 2">
            <a:extLst>
              <a:ext uri="{FF2B5EF4-FFF2-40B4-BE49-F238E27FC236}">
                <a16:creationId xmlns:a16="http://schemas.microsoft.com/office/drawing/2014/main" id="{00006C58-40F1-4BCA-8C89-E178BF3074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524000"/>
            <a:ext cx="503959"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94F94A34-51BB-4151-B20C-D3898B7161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616" y="1833144"/>
            <a:ext cx="286542" cy="30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5042AD97-D635-4CD4-B77D-5D6AC0EDD7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616" y="2904247"/>
            <a:ext cx="286542" cy="30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75DA5473-0EE9-4F85-B826-6035AE1F00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616" y="4181704"/>
            <a:ext cx="286542" cy="30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810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99A2E-87AB-45E7-935F-43FEB3B166C0}"/>
              </a:ext>
            </a:extLst>
          </p:cNvPr>
          <p:cNvPicPr>
            <a:picLocks noChangeAspect="1"/>
          </p:cNvPicPr>
          <p:nvPr/>
        </p:nvPicPr>
        <p:blipFill>
          <a:blip r:embed="rId2"/>
          <a:stretch>
            <a:fillRect/>
          </a:stretch>
        </p:blipFill>
        <p:spPr>
          <a:xfrm>
            <a:off x="2934149" y="1364593"/>
            <a:ext cx="6189798" cy="4128814"/>
          </a:xfrm>
          <a:prstGeom prst="rect">
            <a:avLst/>
          </a:prstGeom>
        </p:spPr>
      </p:pic>
      <p:sp>
        <p:nvSpPr>
          <p:cNvPr id="2" name="Title 1">
            <a:extLst>
              <a:ext uri="{FF2B5EF4-FFF2-40B4-BE49-F238E27FC236}">
                <a16:creationId xmlns:a16="http://schemas.microsoft.com/office/drawing/2014/main" id="{E33B4CAC-13E7-40BA-8724-52B79B10626F}"/>
              </a:ext>
            </a:extLst>
          </p:cNvPr>
          <p:cNvSpPr>
            <a:spLocks noGrp="1"/>
          </p:cNvSpPr>
          <p:nvPr>
            <p:ph type="title"/>
          </p:nvPr>
        </p:nvSpPr>
        <p:spPr>
          <a:xfrm>
            <a:off x="533400" y="1242219"/>
            <a:ext cx="3505200" cy="715962"/>
          </a:xfrm>
        </p:spPr>
        <p:txBody>
          <a:bodyPr/>
          <a:lstStyle/>
          <a:p>
            <a:r>
              <a:rPr lang="en-US" dirty="0" err="1"/>
              <a:t>Quidel</a:t>
            </a:r>
            <a:r>
              <a:rPr lang="en-US" dirty="0"/>
              <a:t> Triage </a:t>
            </a:r>
            <a:br>
              <a:rPr lang="en-US" dirty="0"/>
            </a:br>
            <a:r>
              <a:rPr lang="en-US" dirty="0"/>
              <a:t>Quality Control</a:t>
            </a:r>
          </a:p>
        </p:txBody>
      </p:sp>
    </p:spTree>
    <p:extLst>
      <p:ext uri="{BB962C8B-B14F-4D97-AF65-F5344CB8AC3E}">
        <p14:creationId xmlns:p14="http://schemas.microsoft.com/office/powerpoint/2010/main" val="3417299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B0CB-D29D-45AD-A497-8CF3584CD51C}"/>
              </a:ext>
            </a:extLst>
          </p:cNvPr>
          <p:cNvSpPr>
            <a:spLocks noGrp="1"/>
          </p:cNvSpPr>
          <p:nvPr>
            <p:ph type="title"/>
          </p:nvPr>
        </p:nvSpPr>
        <p:spPr/>
        <p:txBody>
          <a:bodyPr/>
          <a:lstStyle/>
          <a:p>
            <a:r>
              <a:rPr lang="en-US" dirty="0"/>
              <a:t>Quality Assurance functions</a:t>
            </a:r>
          </a:p>
        </p:txBody>
      </p:sp>
      <p:sp>
        <p:nvSpPr>
          <p:cNvPr id="3" name="Content Placeholder 2">
            <a:extLst>
              <a:ext uri="{FF2B5EF4-FFF2-40B4-BE49-F238E27FC236}">
                <a16:creationId xmlns:a16="http://schemas.microsoft.com/office/drawing/2014/main" id="{0B585164-3AB2-4D93-8CCC-1B673769D7B1}"/>
              </a:ext>
            </a:extLst>
          </p:cNvPr>
          <p:cNvSpPr>
            <a:spLocks noGrp="1"/>
          </p:cNvSpPr>
          <p:nvPr>
            <p:ph idx="1"/>
          </p:nvPr>
        </p:nvSpPr>
        <p:spPr/>
        <p:txBody>
          <a:bodyPr/>
          <a:lstStyle/>
          <a:p>
            <a:pPr marL="0" indent="0">
              <a:buNone/>
            </a:pPr>
            <a:r>
              <a:rPr lang="en-US" dirty="0"/>
              <a:t>Four key QC parameters</a:t>
            </a:r>
          </a:p>
          <a:p>
            <a:pPr marL="457200" indent="-457200">
              <a:buFont typeface="+mj-lt"/>
              <a:buAutoNum type="arabicPeriod"/>
            </a:pPr>
            <a:r>
              <a:rPr lang="en-US" dirty="0"/>
              <a:t>Internal device Quality Assurance</a:t>
            </a:r>
          </a:p>
          <a:p>
            <a:pPr marL="457200" indent="-457200">
              <a:buFont typeface="+mj-lt"/>
              <a:buAutoNum type="arabicPeriod"/>
            </a:pPr>
            <a:r>
              <a:rPr lang="en-US" dirty="0" err="1"/>
              <a:t>MeterPro</a:t>
            </a:r>
            <a:r>
              <a:rPr lang="en-US" dirty="0"/>
              <a:t> Quality Assurance</a:t>
            </a:r>
          </a:p>
          <a:p>
            <a:pPr marL="457200" indent="-457200">
              <a:buFont typeface="+mj-lt"/>
              <a:buAutoNum type="arabicPeriod"/>
            </a:pPr>
            <a:r>
              <a:rPr lang="en-US" dirty="0"/>
              <a:t>Software Quality Assurance</a:t>
            </a:r>
          </a:p>
          <a:p>
            <a:pPr marL="457200" indent="-457200">
              <a:buFont typeface="+mj-lt"/>
              <a:buAutoNum type="arabicPeriod"/>
            </a:pPr>
            <a:r>
              <a:rPr lang="en-US" dirty="0"/>
              <a:t>Quality Control samples</a:t>
            </a:r>
          </a:p>
        </p:txBody>
      </p:sp>
    </p:spTree>
    <p:extLst>
      <p:ext uri="{BB962C8B-B14F-4D97-AF65-F5344CB8AC3E}">
        <p14:creationId xmlns:p14="http://schemas.microsoft.com/office/powerpoint/2010/main" val="69042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FD39-0E41-49DD-A759-0E5BCDC27F1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C4A7BBA-ECA0-4110-A7BB-B92BACEBBBD9}"/>
              </a:ext>
            </a:extLst>
          </p:cNvPr>
          <p:cNvSpPr>
            <a:spLocks noGrp="1"/>
          </p:cNvSpPr>
          <p:nvPr>
            <p:ph idx="1"/>
          </p:nvPr>
        </p:nvSpPr>
        <p:spPr/>
        <p:txBody>
          <a:bodyPr/>
          <a:lstStyle/>
          <a:p>
            <a:r>
              <a:rPr lang="en-US" dirty="0" err="1"/>
              <a:t>Quidel</a:t>
            </a:r>
            <a:r>
              <a:rPr lang="en-US" dirty="0"/>
              <a:t> Triage </a:t>
            </a:r>
            <a:r>
              <a:rPr lang="en-US" dirty="0" err="1"/>
              <a:t>MeterPro</a:t>
            </a:r>
            <a:r>
              <a:rPr lang="en-US" dirty="0"/>
              <a:t> System Overview</a:t>
            </a:r>
          </a:p>
          <a:p>
            <a:r>
              <a:rPr lang="en-US" dirty="0" err="1"/>
              <a:t>Quidel</a:t>
            </a:r>
            <a:r>
              <a:rPr lang="en-US" dirty="0"/>
              <a:t> Triage Test Device Overview</a:t>
            </a:r>
          </a:p>
          <a:p>
            <a:r>
              <a:rPr lang="en-US" dirty="0" err="1"/>
              <a:t>Quidel</a:t>
            </a:r>
            <a:r>
              <a:rPr lang="en-US" dirty="0"/>
              <a:t> Triage CODE CHIP™ Module</a:t>
            </a:r>
          </a:p>
          <a:p>
            <a:r>
              <a:rPr lang="en-US" dirty="0" err="1"/>
              <a:t>Quidel</a:t>
            </a:r>
            <a:r>
              <a:rPr lang="en-US" dirty="0"/>
              <a:t> Triage Quality Control</a:t>
            </a:r>
          </a:p>
          <a:p>
            <a:r>
              <a:rPr lang="en-US" dirty="0"/>
              <a:t>Quidel Triage Test Procedure</a:t>
            </a:r>
          </a:p>
          <a:p>
            <a:r>
              <a:rPr lang="en-US" dirty="0" err="1"/>
              <a:t>Quidel</a:t>
            </a:r>
            <a:r>
              <a:rPr lang="en-US" dirty="0"/>
              <a:t> Triage Summary</a:t>
            </a:r>
          </a:p>
        </p:txBody>
      </p:sp>
    </p:spTree>
    <p:extLst>
      <p:ext uri="{BB962C8B-B14F-4D97-AF65-F5344CB8AC3E}">
        <p14:creationId xmlns:p14="http://schemas.microsoft.com/office/powerpoint/2010/main" val="936053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CE8EE68-4256-4F9A-8DE9-4476FC983999}"/>
              </a:ext>
            </a:extLst>
          </p:cNvPr>
          <p:cNvSpPr/>
          <p:nvPr/>
        </p:nvSpPr>
        <p:spPr>
          <a:xfrm>
            <a:off x="1295400" y="3481137"/>
            <a:ext cx="6553200" cy="2286000"/>
          </a:xfrm>
          <a:prstGeom prst="roundRect">
            <a:avLst/>
          </a:prstGeom>
          <a:solidFill>
            <a:srgbClr val="5E8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CD998-6E93-4344-8B09-CB079A0D864A}"/>
              </a:ext>
            </a:extLst>
          </p:cNvPr>
          <p:cNvSpPr>
            <a:spLocks noGrp="1"/>
          </p:cNvSpPr>
          <p:nvPr>
            <p:ph type="title"/>
          </p:nvPr>
        </p:nvSpPr>
        <p:spPr/>
        <p:txBody>
          <a:bodyPr/>
          <a:lstStyle/>
          <a:p>
            <a:r>
              <a:rPr lang="en-US" dirty="0"/>
              <a:t>Internal device Quality Assurance</a:t>
            </a:r>
          </a:p>
        </p:txBody>
      </p:sp>
      <p:sp>
        <p:nvSpPr>
          <p:cNvPr id="3" name="Content Placeholder 2">
            <a:extLst>
              <a:ext uri="{FF2B5EF4-FFF2-40B4-BE49-F238E27FC236}">
                <a16:creationId xmlns:a16="http://schemas.microsoft.com/office/drawing/2014/main" id="{6C1FEDB9-541C-4311-B64F-FFA38F44C439}"/>
              </a:ext>
            </a:extLst>
          </p:cNvPr>
          <p:cNvSpPr>
            <a:spLocks noGrp="1"/>
          </p:cNvSpPr>
          <p:nvPr>
            <p:ph idx="1"/>
          </p:nvPr>
        </p:nvSpPr>
        <p:spPr>
          <a:xfrm>
            <a:off x="381000" y="1143001"/>
            <a:ext cx="8305800" cy="2286000"/>
          </a:xfrm>
        </p:spPr>
        <p:txBody>
          <a:bodyPr/>
          <a:lstStyle/>
          <a:p>
            <a:r>
              <a:rPr lang="en-US" dirty="0"/>
              <a:t>There are three internal controls built into every test device</a:t>
            </a:r>
          </a:p>
          <a:p>
            <a:r>
              <a:rPr lang="en-US" dirty="0"/>
              <a:t>Internal QC run automatically with every patient </a:t>
            </a:r>
          </a:p>
          <a:p>
            <a:r>
              <a:rPr lang="en-US" dirty="0"/>
              <a:t>Built-in controls ensure that:</a:t>
            </a:r>
          </a:p>
          <a:p>
            <a:pPr lvl="1"/>
            <a:r>
              <a:rPr lang="en-US" dirty="0"/>
              <a:t>Test procedure performed properly</a:t>
            </a:r>
          </a:p>
          <a:p>
            <a:pPr lvl="1"/>
            <a:r>
              <a:rPr lang="en-US" dirty="0"/>
              <a:t>Test system is performing correctly</a:t>
            </a:r>
          </a:p>
        </p:txBody>
      </p:sp>
      <p:sp>
        <p:nvSpPr>
          <p:cNvPr id="4" name="Content Placeholder 2">
            <a:extLst>
              <a:ext uri="{FF2B5EF4-FFF2-40B4-BE49-F238E27FC236}">
                <a16:creationId xmlns:a16="http://schemas.microsoft.com/office/drawing/2014/main" id="{00350DA8-E5F4-49AD-870D-5F780C4C659C}"/>
              </a:ext>
            </a:extLst>
          </p:cNvPr>
          <p:cNvSpPr txBox="1">
            <a:spLocks/>
          </p:cNvSpPr>
          <p:nvPr/>
        </p:nvSpPr>
        <p:spPr bwMode="auto">
          <a:xfrm>
            <a:off x="1466850" y="3633535"/>
            <a:ext cx="6210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solidFill>
                  <a:schemeClr val="bg1"/>
                </a:solidFill>
              </a:rPr>
              <a:t>If any of these built-in controls are outside of the range set during manufacturing, no patient results will be reported and you will get a message that says: </a:t>
            </a:r>
          </a:p>
          <a:p>
            <a:pPr marL="0" indent="0" algn="ctr">
              <a:buNone/>
            </a:pPr>
            <a:r>
              <a:rPr lang="en-US" b="1" dirty="0">
                <a:solidFill>
                  <a:schemeClr val="bg1"/>
                </a:solidFill>
              </a:rPr>
              <a:t>! INTERNAL QC OUT OF RANGE</a:t>
            </a:r>
          </a:p>
        </p:txBody>
      </p:sp>
    </p:spTree>
    <p:extLst>
      <p:ext uri="{BB962C8B-B14F-4D97-AF65-F5344CB8AC3E}">
        <p14:creationId xmlns:p14="http://schemas.microsoft.com/office/powerpoint/2010/main" val="1835861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0D0B-B1FB-40DE-9225-8CE9FA55AE2D}"/>
              </a:ext>
            </a:extLst>
          </p:cNvPr>
          <p:cNvSpPr>
            <a:spLocks noGrp="1"/>
          </p:cNvSpPr>
          <p:nvPr>
            <p:ph type="title"/>
          </p:nvPr>
        </p:nvSpPr>
        <p:spPr/>
        <p:txBody>
          <a:bodyPr/>
          <a:lstStyle/>
          <a:p>
            <a:r>
              <a:rPr lang="en-US" dirty="0" err="1"/>
              <a:t>MeterPro</a:t>
            </a:r>
            <a:r>
              <a:rPr lang="en-US" dirty="0"/>
              <a:t> Quality Assurance</a:t>
            </a:r>
          </a:p>
        </p:txBody>
      </p:sp>
      <p:sp>
        <p:nvSpPr>
          <p:cNvPr id="3" name="Content Placeholder 2">
            <a:extLst>
              <a:ext uri="{FF2B5EF4-FFF2-40B4-BE49-F238E27FC236}">
                <a16:creationId xmlns:a16="http://schemas.microsoft.com/office/drawing/2014/main" id="{D5DB750E-DC26-449E-82CA-2B31C7CE55F5}"/>
              </a:ext>
            </a:extLst>
          </p:cNvPr>
          <p:cNvSpPr>
            <a:spLocks noGrp="1"/>
          </p:cNvSpPr>
          <p:nvPr>
            <p:ph idx="1"/>
          </p:nvPr>
        </p:nvSpPr>
        <p:spPr/>
        <p:txBody>
          <a:bodyPr/>
          <a:lstStyle/>
          <a:p>
            <a:r>
              <a:rPr lang="en-US" dirty="0"/>
              <a:t>Barcode printed at the bottom of every test device</a:t>
            </a:r>
          </a:p>
          <a:p>
            <a:pPr lvl="1"/>
            <a:r>
              <a:rPr lang="en-US" dirty="0"/>
              <a:t>Identifies reagent lot number to prevent use of expired reagents</a:t>
            </a:r>
          </a:p>
          <a:p>
            <a:r>
              <a:rPr lang="en-US" dirty="0"/>
              <a:t>The power-on / start up test</a:t>
            </a:r>
          </a:p>
          <a:p>
            <a:pPr lvl="1"/>
            <a:r>
              <a:rPr lang="en-US" dirty="0"/>
              <a:t>Verifies memory, optics, power</a:t>
            </a:r>
          </a:p>
          <a:p>
            <a:r>
              <a:rPr lang="en-US" dirty="0"/>
              <a:t>If Internal QC </a:t>
            </a:r>
            <a:r>
              <a:rPr lang="en-US" dirty="0" err="1"/>
              <a:t>MeterPro</a:t>
            </a:r>
            <a:r>
              <a:rPr lang="en-US" dirty="0"/>
              <a:t> algorithm fails, patient results will not be reported</a:t>
            </a:r>
          </a:p>
          <a:p>
            <a:pPr lvl="1"/>
            <a:r>
              <a:rPr lang="en-US" dirty="0"/>
              <a:t>Analyzes the trace for each Test Device</a:t>
            </a:r>
          </a:p>
          <a:p>
            <a:r>
              <a:rPr lang="en-US" dirty="0"/>
              <a:t>If QC Device test fails, </a:t>
            </a:r>
            <a:r>
              <a:rPr lang="en-US" dirty="0" err="1"/>
              <a:t>MeterPro</a:t>
            </a:r>
            <a:r>
              <a:rPr lang="en-US" dirty="0"/>
              <a:t> will not allow patient testing</a:t>
            </a:r>
          </a:p>
          <a:p>
            <a:pPr lvl="1"/>
            <a:r>
              <a:rPr lang="en-US" dirty="0"/>
              <a:t>Verifies laser operation and internal standard</a:t>
            </a:r>
          </a:p>
          <a:p>
            <a:r>
              <a:rPr lang="en-US" dirty="0"/>
              <a:t>External QC test must be current</a:t>
            </a:r>
          </a:p>
          <a:p>
            <a:pPr lvl="1"/>
            <a:r>
              <a:rPr lang="en-US" dirty="0"/>
              <a:t>Verifies high/low controls and system integrity</a:t>
            </a:r>
          </a:p>
          <a:p>
            <a:endParaRPr lang="en-US" dirty="0"/>
          </a:p>
        </p:txBody>
      </p:sp>
    </p:spTree>
    <p:extLst>
      <p:ext uri="{BB962C8B-B14F-4D97-AF65-F5344CB8AC3E}">
        <p14:creationId xmlns:p14="http://schemas.microsoft.com/office/powerpoint/2010/main" val="4273549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picture containing sky&#10;&#10;Description generated with very high confidence">
            <a:extLst>
              <a:ext uri="{FF2B5EF4-FFF2-40B4-BE49-F238E27FC236}">
                <a16:creationId xmlns:a16="http://schemas.microsoft.com/office/drawing/2014/main" id="{7610BCB3-A12E-4E00-B079-0362888DE0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600200"/>
            <a:ext cx="3878197" cy="31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B9D9031-F34C-4555-95A1-0D0221857DFA}"/>
              </a:ext>
            </a:extLst>
          </p:cNvPr>
          <p:cNvSpPr>
            <a:spLocks noGrp="1"/>
          </p:cNvSpPr>
          <p:nvPr>
            <p:ph type="title"/>
          </p:nvPr>
        </p:nvSpPr>
        <p:spPr/>
        <p:txBody>
          <a:bodyPr/>
          <a:lstStyle/>
          <a:p>
            <a:r>
              <a:rPr lang="en-US" dirty="0"/>
              <a:t>QC Device</a:t>
            </a:r>
          </a:p>
        </p:txBody>
      </p:sp>
      <p:sp>
        <p:nvSpPr>
          <p:cNvPr id="3" name="Content Placeholder 2">
            <a:extLst>
              <a:ext uri="{FF2B5EF4-FFF2-40B4-BE49-F238E27FC236}">
                <a16:creationId xmlns:a16="http://schemas.microsoft.com/office/drawing/2014/main" id="{BFAA7E44-AB27-4E50-AD4F-3B16C06CB437}"/>
              </a:ext>
            </a:extLst>
          </p:cNvPr>
          <p:cNvSpPr>
            <a:spLocks noGrp="1"/>
          </p:cNvSpPr>
          <p:nvPr>
            <p:ph idx="1"/>
          </p:nvPr>
        </p:nvSpPr>
        <p:spPr>
          <a:xfrm>
            <a:off x="380999" y="1143000"/>
            <a:ext cx="5069305" cy="4830763"/>
          </a:xfrm>
        </p:spPr>
        <p:txBody>
          <a:bodyPr/>
          <a:lstStyle/>
          <a:p>
            <a:r>
              <a:rPr lang="en-US" dirty="0"/>
              <a:t>Looks like a Test Device</a:t>
            </a:r>
          </a:p>
          <a:p>
            <a:r>
              <a:rPr lang="en-US" dirty="0"/>
              <a:t>Shipped with every </a:t>
            </a:r>
            <a:r>
              <a:rPr lang="en-US" dirty="0" err="1"/>
              <a:t>MeterPro</a:t>
            </a:r>
            <a:endParaRPr lang="en-US" dirty="0"/>
          </a:p>
          <a:p>
            <a:pPr lvl="1"/>
            <a:r>
              <a:rPr lang="en-US" dirty="0"/>
              <a:t>1 x QC Device and 1 x QC Code Chip</a:t>
            </a:r>
          </a:p>
          <a:p>
            <a:r>
              <a:rPr lang="en-US" dirty="0"/>
              <a:t>Reusable</a:t>
            </a:r>
          </a:p>
          <a:p>
            <a:r>
              <a:rPr lang="en-US" dirty="0"/>
              <a:t>Run each day of patient testing, every 24 hours</a:t>
            </a:r>
          </a:p>
          <a:p>
            <a:r>
              <a:rPr lang="en-US" dirty="0"/>
              <a:t>QC device specific to its own </a:t>
            </a:r>
            <a:r>
              <a:rPr lang="en-US" dirty="0" err="1"/>
              <a:t>MeterPro</a:t>
            </a:r>
            <a:r>
              <a:rPr lang="en-US" dirty="0"/>
              <a:t> serial number</a:t>
            </a:r>
          </a:p>
        </p:txBody>
      </p:sp>
    </p:spTree>
    <p:extLst>
      <p:ext uri="{BB962C8B-B14F-4D97-AF65-F5344CB8AC3E}">
        <p14:creationId xmlns:p14="http://schemas.microsoft.com/office/powerpoint/2010/main" val="288788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CA49-DFF5-4819-B914-F0610D637C3E}"/>
              </a:ext>
            </a:extLst>
          </p:cNvPr>
          <p:cNvSpPr>
            <a:spLocks noGrp="1"/>
          </p:cNvSpPr>
          <p:nvPr>
            <p:ph type="title"/>
          </p:nvPr>
        </p:nvSpPr>
        <p:spPr/>
        <p:txBody>
          <a:bodyPr/>
          <a:lstStyle/>
          <a:p>
            <a:r>
              <a:rPr lang="en-US" dirty="0"/>
              <a:t>QC Device</a:t>
            </a:r>
          </a:p>
        </p:txBody>
      </p:sp>
      <p:sp>
        <p:nvSpPr>
          <p:cNvPr id="3" name="Content Placeholder 2">
            <a:extLst>
              <a:ext uri="{FF2B5EF4-FFF2-40B4-BE49-F238E27FC236}">
                <a16:creationId xmlns:a16="http://schemas.microsoft.com/office/drawing/2014/main" id="{3D8F74BD-5D24-493C-B1D1-8F0B8892B901}"/>
              </a:ext>
            </a:extLst>
          </p:cNvPr>
          <p:cNvSpPr>
            <a:spLocks noGrp="1"/>
          </p:cNvSpPr>
          <p:nvPr>
            <p:ph idx="1"/>
          </p:nvPr>
        </p:nvSpPr>
        <p:spPr/>
        <p:txBody>
          <a:bodyPr/>
          <a:lstStyle/>
          <a:p>
            <a:r>
              <a:rPr lang="en-US" dirty="0"/>
              <a:t>QC Device tests proper function of the </a:t>
            </a:r>
            <a:r>
              <a:rPr lang="en-US" dirty="0" err="1"/>
              <a:t>MeterPro</a:t>
            </a:r>
            <a:r>
              <a:rPr lang="en-US" dirty="0"/>
              <a:t> and monitors:</a:t>
            </a:r>
          </a:p>
          <a:p>
            <a:pPr lvl="1"/>
            <a:r>
              <a:rPr lang="en-US" sz="2400" dirty="0"/>
              <a:t>Calibration</a:t>
            </a:r>
          </a:p>
          <a:p>
            <a:pPr lvl="1"/>
            <a:r>
              <a:rPr lang="en-US" sz="2400" dirty="0"/>
              <a:t>Laser </a:t>
            </a:r>
          </a:p>
          <a:p>
            <a:pPr lvl="1"/>
            <a:r>
              <a:rPr lang="en-US" sz="2400" dirty="0"/>
              <a:t>Alignment</a:t>
            </a:r>
          </a:p>
          <a:p>
            <a:endParaRPr lang="en-US" dirty="0"/>
          </a:p>
        </p:txBody>
      </p:sp>
      <p:sp>
        <p:nvSpPr>
          <p:cNvPr id="6" name="Rectangle: Rounded Corners 5">
            <a:extLst>
              <a:ext uri="{FF2B5EF4-FFF2-40B4-BE49-F238E27FC236}">
                <a16:creationId xmlns:a16="http://schemas.microsoft.com/office/drawing/2014/main" id="{1EE34315-0DAA-4D77-A896-42BF263492D5}"/>
              </a:ext>
            </a:extLst>
          </p:cNvPr>
          <p:cNvSpPr/>
          <p:nvPr/>
        </p:nvSpPr>
        <p:spPr>
          <a:xfrm>
            <a:off x="1295400" y="3733800"/>
            <a:ext cx="6553200" cy="1243263"/>
          </a:xfrm>
          <a:prstGeom prst="roundRect">
            <a:avLst/>
          </a:prstGeom>
          <a:solidFill>
            <a:srgbClr val="5E8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02D89E1-E39D-479E-99AE-FFDE24F34E1E}"/>
              </a:ext>
            </a:extLst>
          </p:cNvPr>
          <p:cNvSpPr txBox="1">
            <a:spLocks/>
          </p:cNvSpPr>
          <p:nvPr/>
        </p:nvSpPr>
        <p:spPr bwMode="auto">
          <a:xfrm>
            <a:off x="1466850" y="3886198"/>
            <a:ext cx="6210300" cy="93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solidFill>
                  <a:schemeClr val="bg1"/>
                </a:solidFill>
              </a:rPr>
              <a:t>If any parameters on the QC Device fails, then the </a:t>
            </a:r>
            <a:r>
              <a:rPr lang="en-US" dirty="0" err="1">
                <a:solidFill>
                  <a:schemeClr val="bg1"/>
                </a:solidFill>
              </a:rPr>
              <a:t>MeterPro</a:t>
            </a:r>
            <a:r>
              <a:rPr lang="en-US" dirty="0">
                <a:solidFill>
                  <a:schemeClr val="bg1"/>
                </a:solidFill>
              </a:rPr>
              <a:t> will not permit patient testing.</a:t>
            </a:r>
            <a:endParaRPr lang="en-US" b="1" dirty="0">
              <a:solidFill>
                <a:schemeClr val="bg1"/>
              </a:solidFill>
            </a:endParaRPr>
          </a:p>
        </p:txBody>
      </p:sp>
    </p:spTree>
    <p:extLst>
      <p:ext uri="{BB962C8B-B14F-4D97-AF65-F5344CB8AC3E}">
        <p14:creationId xmlns:p14="http://schemas.microsoft.com/office/powerpoint/2010/main" val="887329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8D368-35D5-4BC8-A557-066E4D84A48F}"/>
              </a:ext>
            </a:extLst>
          </p:cNvPr>
          <p:cNvSpPr>
            <a:spLocks noGrp="1"/>
          </p:cNvSpPr>
          <p:nvPr>
            <p:ph type="title"/>
          </p:nvPr>
        </p:nvSpPr>
        <p:spPr/>
        <p:txBody>
          <a:bodyPr/>
          <a:lstStyle/>
          <a:p>
            <a:r>
              <a:rPr lang="en-US" dirty="0"/>
              <a:t>Software Quality Assurance</a:t>
            </a:r>
          </a:p>
        </p:txBody>
      </p:sp>
      <p:sp>
        <p:nvSpPr>
          <p:cNvPr id="3" name="Content Placeholder 2">
            <a:extLst>
              <a:ext uri="{FF2B5EF4-FFF2-40B4-BE49-F238E27FC236}">
                <a16:creationId xmlns:a16="http://schemas.microsoft.com/office/drawing/2014/main" id="{2068025C-6C83-4089-9638-65AE0857F3E1}"/>
              </a:ext>
            </a:extLst>
          </p:cNvPr>
          <p:cNvSpPr>
            <a:spLocks noGrp="1"/>
          </p:cNvSpPr>
          <p:nvPr>
            <p:ph idx="1"/>
          </p:nvPr>
        </p:nvSpPr>
        <p:spPr/>
        <p:txBody>
          <a:bodyPr/>
          <a:lstStyle/>
          <a:p>
            <a:r>
              <a:rPr lang="en-US" dirty="0"/>
              <a:t>Supervisor CODE CHIP module allows access to </a:t>
            </a:r>
            <a:r>
              <a:rPr lang="en-US" dirty="0" err="1"/>
              <a:t>MeterPro</a:t>
            </a:r>
            <a:r>
              <a:rPr lang="en-US" dirty="0"/>
              <a:t> functions not available to routine users</a:t>
            </a:r>
          </a:p>
          <a:p>
            <a:pPr lvl="1"/>
            <a:r>
              <a:rPr lang="en-US" dirty="0"/>
              <a:t>Selection of parameter settings, deletion of results from </a:t>
            </a:r>
            <a:r>
              <a:rPr lang="en-US" dirty="0" err="1"/>
              <a:t>MeterPro</a:t>
            </a:r>
            <a:r>
              <a:rPr lang="en-US" dirty="0"/>
              <a:t> memory</a:t>
            </a:r>
          </a:p>
          <a:p>
            <a:pPr lvl="1"/>
            <a:r>
              <a:rPr lang="en-US" dirty="0"/>
              <a:t>User ID can be assigned to limit access to patient testing mode to trained and proficient users</a:t>
            </a:r>
          </a:p>
          <a:p>
            <a:pPr lvl="1"/>
            <a:r>
              <a:rPr lang="en-US" dirty="0"/>
              <a:t>Partial masking on User ID displays and print outs preventing unauthorized users from using existing User ID</a:t>
            </a:r>
          </a:p>
          <a:p>
            <a:r>
              <a:rPr lang="en-US" dirty="0"/>
              <a:t>Patient ID required for all patient tests performed </a:t>
            </a:r>
          </a:p>
          <a:p>
            <a:r>
              <a:rPr lang="en-US" dirty="0"/>
              <a:t>QC frequency can be set up for performing external liquid control samples</a:t>
            </a:r>
          </a:p>
          <a:p>
            <a:pPr lvl="1"/>
            <a:r>
              <a:rPr lang="en-US" dirty="0"/>
              <a:t>QC Lockout function prevents testing patient samples if QC samples are not within an acceptable range or if patient testing being performed past 30 days</a:t>
            </a:r>
          </a:p>
          <a:p>
            <a:endParaRPr lang="en-US" dirty="0"/>
          </a:p>
        </p:txBody>
      </p:sp>
    </p:spTree>
    <p:extLst>
      <p:ext uri="{BB962C8B-B14F-4D97-AF65-F5344CB8AC3E}">
        <p14:creationId xmlns:p14="http://schemas.microsoft.com/office/powerpoint/2010/main" val="3435468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BD67-DC1C-4B72-8458-22EDF872D06A}"/>
              </a:ext>
            </a:extLst>
          </p:cNvPr>
          <p:cNvSpPr>
            <a:spLocks noGrp="1"/>
          </p:cNvSpPr>
          <p:nvPr>
            <p:ph type="title"/>
          </p:nvPr>
        </p:nvSpPr>
        <p:spPr/>
        <p:txBody>
          <a:bodyPr/>
          <a:lstStyle/>
          <a:p>
            <a:r>
              <a:rPr lang="en-US" dirty="0"/>
              <a:t>External QC</a:t>
            </a:r>
          </a:p>
        </p:txBody>
      </p:sp>
      <p:sp>
        <p:nvSpPr>
          <p:cNvPr id="3" name="Content Placeholder 2">
            <a:extLst>
              <a:ext uri="{FF2B5EF4-FFF2-40B4-BE49-F238E27FC236}">
                <a16:creationId xmlns:a16="http://schemas.microsoft.com/office/drawing/2014/main" id="{05A0F62F-E626-49E9-9307-7B9DE360E344}"/>
              </a:ext>
            </a:extLst>
          </p:cNvPr>
          <p:cNvSpPr>
            <a:spLocks noGrp="1"/>
          </p:cNvSpPr>
          <p:nvPr>
            <p:ph idx="1"/>
          </p:nvPr>
        </p:nvSpPr>
        <p:spPr/>
        <p:txBody>
          <a:bodyPr/>
          <a:lstStyle/>
          <a:p>
            <a:r>
              <a:rPr lang="en-US" dirty="0"/>
              <a:t>There are two plasma levels of control that are value assigned  for external QC</a:t>
            </a:r>
          </a:p>
          <a:p>
            <a:pPr lvl="1"/>
            <a:r>
              <a:rPr lang="en-US" dirty="0"/>
              <a:t>Level 1 (Low) or (Neg)</a:t>
            </a:r>
          </a:p>
          <a:p>
            <a:pPr lvl="1"/>
            <a:r>
              <a:rPr lang="en-US" dirty="0"/>
              <a:t>Level 2 (High) or (</a:t>
            </a:r>
            <a:r>
              <a:rPr lang="en-US" dirty="0" err="1"/>
              <a:t>Pos</a:t>
            </a:r>
            <a:r>
              <a:rPr lang="en-US" dirty="0"/>
              <a:t>)</a:t>
            </a:r>
          </a:p>
          <a:p>
            <a:r>
              <a:rPr lang="en-US" dirty="0"/>
              <a:t>When should QC be run?</a:t>
            </a:r>
          </a:p>
          <a:p>
            <a:pPr lvl="1"/>
            <a:r>
              <a:rPr lang="en-US" dirty="0"/>
              <a:t>With each new lot of </a:t>
            </a:r>
            <a:r>
              <a:rPr lang="en-US" dirty="0" err="1"/>
              <a:t>Quidel</a:t>
            </a:r>
            <a:r>
              <a:rPr lang="en-US" dirty="0"/>
              <a:t> Triage Test Devices</a:t>
            </a:r>
          </a:p>
          <a:p>
            <a:pPr lvl="1"/>
            <a:r>
              <a:rPr lang="en-US" dirty="0"/>
              <a:t>With each new shipment</a:t>
            </a:r>
          </a:p>
          <a:p>
            <a:pPr lvl="1"/>
            <a:r>
              <a:rPr lang="en-US" dirty="0"/>
              <a:t>Every 30 days for any given shipment or lot</a:t>
            </a:r>
          </a:p>
          <a:p>
            <a:pPr lvl="1"/>
            <a:r>
              <a:rPr lang="en-US" dirty="0"/>
              <a:t>As otherwise required by the laboratory’s standard quality control procedures</a:t>
            </a:r>
          </a:p>
        </p:txBody>
      </p:sp>
    </p:spTree>
    <p:extLst>
      <p:ext uri="{BB962C8B-B14F-4D97-AF65-F5344CB8AC3E}">
        <p14:creationId xmlns:p14="http://schemas.microsoft.com/office/powerpoint/2010/main" val="2949201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DBCCF-EF48-4830-BA39-8C6413D112CB}"/>
              </a:ext>
            </a:extLst>
          </p:cNvPr>
          <p:cNvSpPr>
            <a:spLocks noGrp="1"/>
          </p:cNvSpPr>
          <p:nvPr>
            <p:ph type="title"/>
          </p:nvPr>
        </p:nvSpPr>
        <p:spPr/>
        <p:txBody>
          <a:bodyPr/>
          <a:lstStyle/>
          <a:p>
            <a:r>
              <a:rPr lang="en-US" dirty="0"/>
              <a:t>Quality Control</a:t>
            </a:r>
          </a:p>
        </p:txBody>
      </p:sp>
      <p:sp>
        <p:nvSpPr>
          <p:cNvPr id="3" name="Content Placeholder 2">
            <a:extLst>
              <a:ext uri="{FF2B5EF4-FFF2-40B4-BE49-F238E27FC236}">
                <a16:creationId xmlns:a16="http://schemas.microsoft.com/office/drawing/2014/main" id="{4FE7792C-B54B-4856-AB4D-B670FCBB6BE4}"/>
              </a:ext>
            </a:extLst>
          </p:cNvPr>
          <p:cNvSpPr>
            <a:spLocks noGrp="1"/>
          </p:cNvSpPr>
          <p:nvPr>
            <p:ph idx="1"/>
          </p:nvPr>
        </p:nvSpPr>
        <p:spPr/>
        <p:txBody>
          <a:bodyPr/>
          <a:lstStyle/>
          <a:p>
            <a:r>
              <a:rPr lang="en-US" sz="2000" dirty="0"/>
              <a:t>The external QC material requires storage at –20°C or colder in a non-defrosting freezer. </a:t>
            </a:r>
          </a:p>
          <a:p>
            <a:r>
              <a:rPr lang="en-US" sz="2000" dirty="0"/>
              <a:t>Thaw required quantity of vials at room temperature for at least 30 minutes and use complete contents within one hour of removal from frozen storage. </a:t>
            </a:r>
          </a:p>
          <a:p>
            <a:pPr lvl="1"/>
            <a:r>
              <a:rPr lang="en-US" sz="1800" dirty="0"/>
              <a:t>Upon selection of ‘QC Sample’ from </a:t>
            </a:r>
            <a:r>
              <a:rPr lang="en-US" sz="1800" dirty="0" err="1"/>
              <a:t>MeterPro</a:t>
            </a:r>
            <a:r>
              <a:rPr lang="en-US" sz="1800" dirty="0"/>
              <a:t> ‘Run Test’ menu, enter the QC Sample (Control) Lot Number and test the Controls in the same manner as patient specimens. Refer to the Package Insert for additional information.</a:t>
            </a:r>
          </a:p>
          <a:p>
            <a:r>
              <a:rPr lang="en-US" sz="2000" dirty="0"/>
              <a:t>Do not refreeze unused vials. </a:t>
            </a:r>
          </a:p>
          <a:p>
            <a:pPr lvl="1"/>
            <a:r>
              <a:rPr lang="en-US" sz="1800" dirty="0"/>
              <a:t>Results should fall within the expected ranges provided on the Expected Values Card within the kit. </a:t>
            </a:r>
          </a:p>
          <a:p>
            <a:pPr lvl="1"/>
            <a:r>
              <a:rPr lang="en-US" sz="1800" dirty="0"/>
              <a:t>Using the CODE CHIP  module, the </a:t>
            </a:r>
            <a:r>
              <a:rPr lang="en-US" sz="1800" dirty="0" err="1"/>
              <a:t>MeterPro</a:t>
            </a:r>
            <a:r>
              <a:rPr lang="en-US" sz="1800" dirty="0"/>
              <a:t> will flag results that are outside of three standard deviations. The user as the option of changing the settings to two standard deviations to flag results.</a:t>
            </a:r>
          </a:p>
          <a:p>
            <a:endParaRPr lang="en-US" dirty="0"/>
          </a:p>
        </p:txBody>
      </p:sp>
    </p:spTree>
    <p:extLst>
      <p:ext uri="{BB962C8B-B14F-4D97-AF65-F5344CB8AC3E}">
        <p14:creationId xmlns:p14="http://schemas.microsoft.com/office/powerpoint/2010/main" val="573201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0424-E72B-457F-9428-8C30BD7EA4D4}"/>
              </a:ext>
            </a:extLst>
          </p:cNvPr>
          <p:cNvSpPr>
            <a:spLocks noGrp="1"/>
          </p:cNvSpPr>
          <p:nvPr>
            <p:ph type="title"/>
          </p:nvPr>
        </p:nvSpPr>
        <p:spPr/>
        <p:txBody>
          <a:bodyPr/>
          <a:lstStyle/>
          <a:p>
            <a:r>
              <a:rPr lang="en-US" dirty="0"/>
              <a:t>QC Sample: Results out of range</a:t>
            </a:r>
          </a:p>
        </p:txBody>
      </p:sp>
      <p:sp>
        <p:nvSpPr>
          <p:cNvPr id="3" name="Content Placeholder 2">
            <a:extLst>
              <a:ext uri="{FF2B5EF4-FFF2-40B4-BE49-F238E27FC236}">
                <a16:creationId xmlns:a16="http://schemas.microsoft.com/office/drawing/2014/main" id="{C4917ABF-8294-4402-AC91-70B193BFF24B}"/>
              </a:ext>
            </a:extLst>
          </p:cNvPr>
          <p:cNvSpPr>
            <a:spLocks noGrp="1"/>
          </p:cNvSpPr>
          <p:nvPr>
            <p:ph idx="1"/>
          </p:nvPr>
        </p:nvSpPr>
        <p:spPr/>
        <p:txBody>
          <a:bodyPr/>
          <a:lstStyle/>
          <a:p>
            <a:r>
              <a:rPr lang="en-US" dirty="0"/>
              <a:t>If the QC Sample for a specific analyte on that device lot is unacceptable, the analyte in question will display a pound sign ( # ) in place of a value and a warning is displayed: </a:t>
            </a:r>
          </a:p>
          <a:p>
            <a:pPr marL="0" indent="0" algn="ctr">
              <a:buNone/>
            </a:pPr>
            <a:r>
              <a:rPr lang="en-US" b="1" dirty="0"/>
              <a:t># QC SAMPLE OUT OF RANGE. </a:t>
            </a:r>
          </a:p>
          <a:p>
            <a:r>
              <a:rPr lang="en-US" dirty="0"/>
              <a:t>A panel with multiple analytes will still be able to report patient results on those analytes which passed QC. An analyte that failed QC will not be reported on patient tests (instead will be flagged with a # symbol).</a:t>
            </a:r>
          </a:p>
          <a:p>
            <a:r>
              <a:rPr lang="en-US" dirty="0"/>
              <a:t>If an individual analyte is outside the specified range, the </a:t>
            </a:r>
            <a:r>
              <a:rPr lang="en-US" dirty="0" err="1"/>
              <a:t>MeterPro</a:t>
            </a:r>
            <a:r>
              <a:rPr lang="en-US" dirty="0"/>
              <a:t> allows the user to rerun only the failed analyte on the next QC Sample Test. When all analytes have passed, the QC Sample timer is set to the date of the first passing analyte.</a:t>
            </a:r>
          </a:p>
        </p:txBody>
      </p:sp>
    </p:spTree>
    <p:extLst>
      <p:ext uri="{BB962C8B-B14F-4D97-AF65-F5344CB8AC3E}">
        <p14:creationId xmlns:p14="http://schemas.microsoft.com/office/powerpoint/2010/main" val="3993289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99A2E-87AB-45E7-935F-43FEB3B166C0}"/>
              </a:ext>
            </a:extLst>
          </p:cNvPr>
          <p:cNvPicPr>
            <a:picLocks noChangeAspect="1"/>
          </p:cNvPicPr>
          <p:nvPr/>
        </p:nvPicPr>
        <p:blipFill>
          <a:blip r:embed="rId2"/>
          <a:stretch>
            <a:fillRect/>
          </a:stretch>
        </p:blipFill>
        <p:spPr>
          <a:xfrm>
            <a:off x="2934149" y="1364593"/>
            <a:ext cx="6189798" cy="4128814"/>
          </a:xfrm>
          <a:prstGeom prst="rect">
            <a:avLst/>
          </a:prstGeom>
        </p:spPr>
      </p:pic>
      <p:sp>
        <p:nvSpPr>
          <p:cNvPr id="2" name="Title 1">
            <a:extLst>
              <a:ext uri="{FF2B5EF4-FFF2-40B4-BE49-F238E27FC236}">
                <a16:creationId xmlns:a16="http://schemas.microsoft.com/office/drawing/2014/main" id="{E33B4CAC-13E7-40BA-8724-52B79B10626F}"/>
              </a:ext>
            </a:extLst>
          </p:cNvPr>
          <p:cNvSpPr>
            <a:spLocks noGrp="1"/>
          </p:cNvSpPr>
          <p:nvPr>
            <p:ph type="title"/>
          </p:nvPr>
        </p:nvSpPr>
        <p:spPr>
          <a:xfrm>
            <a:off x="533400" y="1242219"/>
            <a:ext cx="3505200" cy="715962"/>
          </a:xfrm>
        </p:spPr>
        <p:txBody>
          <a:bodyPr/>
          <a:lstStyle/>
          <a:p>
            <a:r>
              <a:rPr lang="en-US" dirty="0" err="1"/>
              <a:t>Quidel</a:t>
            </a:r>
            <a:r>
              <a:rPr lang="en-US" dirty="0"/>
              <a:t> Triage </a:t>
            </a:r>
            <a:br>
              <a:rPr lang="en-US" dirty="0"/>
            </a:br>
            <a:r>
              <a:rPr lang="en-US" dirty="0"/>
              <a:t>Test Procedure</a:t>
            </a:r>
          </a:p>
        </p:txBody>
      </p:sp>
    </p:spTree>
    <p:extLst>
      <p:ext uri="{BB962C8B-B14F-4D97-AF65-F5344CB8AC3E}">
        <p14:creationId xmlns:p14="http://schemas.microsoft.com/office/powerpoint/2010/main" val="2947237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EF9D-8AE8-468D-96E3-E7A21C12A921}"/>
              </a:ext>
            </a:extLst>
          </p:cNvPr>
          <p:cNvSpPr>
            <a:spLocks noGrp="1"/>
          </p:cNvSpPr>
          <p:nvPr>
            <p:ph type="title"/>
          </p:nvPr>
        </p:nvSpPr>
        <p:spPr/>
        <p:txBody>
          <a:bodyPr/>
          <a:lstStyle/>
          <a:p>
            <a:r>
              <a:rPr lang="en-US" dirty="0"/>
              <a:t>How does the </a:t>
            </a:r>
            <a:r>
              <a:rPr lang="en-US" dirty="0" err="1"/>
              <a:t>Quidel</a:t>
            </a:r>
            <a:r>
              <a:rPr lang="en-US" dirty="0"/>
              <a:t> Triage System work?</a:t>
            </a:r>
          </a:p>
        </p:txBody>
      </p:sp>
      <p:sp>
        <p:nvSpPr>
          <p:cNvPr id="3" name="Content Placeholder 2">
            <a:extLst>
              <a:ext uri="{FF2B5EF4-FFF2-40B4-BE49-F238E27FC236}">
                <a16:creationId xmlns:a16="http://schemas.microsoft.com/office/drawing/2014/main" id="{A21CBCE0-745B-4C29-A71E-04BE495A26F9}"/>
              </a:ext>
            </a:extLst>
          </p:cNvPr>
          <p:cNvSpPr>
            <a:spLocks noGrp="1"/>
          </p:cNvSpPr>
          <p:nvPr>
            <p:ph idx="1"/>
          </p:nvPr>
        </p:nvSpPr>
        <p:spPr>
          <a:xfrm>
            <a:off x="381000" y="1143001"/>
            <a:ext cx="8305800" cy="2362200"/>
          </a:xfrm>
        </p:spPr>
        <p:txBody>
          <a:bodyPr/>
          <a:lstStyle/>
          <a:p>
            <a:r>
              <a:rPr lang="en-US" dirty="0"/>
              <a:t>Collect a blood/urine sample from a patient</a:t>
            </a:r>
          </a:p>
          <a:p>
            <a:r>
              <a:rPr lang="en-US" dirty="0"/>
              <a:t>Label room temperature </a:t>
            </a:r>
            <a:r>
              <a:rPr lang="en-US" dirty="0" err="1"/>
              <a:t>Quidel</a:t>
            </a:r>
            <a:r>
              <a:rPr lang="en-US" dirty="0"/>
              <a:t> Triage Test Device with patient ID and time of inoculation</a:t>
            </a:r>
          </a:p>
          <a:p>
            <a:r>
              <a:rPr lang="en-US" dirty="0"/>
              <a:t>Add the sample to the Test Device</a:t>
            </a:r>
          </a:p>
          <a:p>
            <a:r>
              <a:rPr lang="en-US" dirty="0"/>
              <a:t>Go to the Main Menu and select Run Test</a:t>
            </a:r>
          </a:p>
        </p:txBody>
      </p:sp>
      <p:pic>
        <p:nvPicPr>
          <p:cNvPr id="7" name="Picture 13">
            <a:extLst>
              <a:ext uri="{FF2B5EF4-FFF2-40B4-BE49-F238E27FC236}">
                <a16:creationId xmlns:a16="http://schemas.microsoft.com/office/drawing/2014/main" id="{20B1C2E1-7354-4F6E-B3AB-B3EF62C224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14" t="17269" r="6442" b="16989"/>
          <a:stretch/>
        </p:blipFill>
        <p:spPr bwMode="auto">
          <a:xfrm>
            <a:off x="533400" y="3982520"/>
            <a:ext cx="2352852" cy="13246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8" name="Group 7">
            <a:extLst>
              <a:ext uri="{FF2B5EF4-FFF2-40B4-BE49-F238E27FC236}">
                <a16:creationId xmlns:a16="http://schemas.microsoft.com/office/drawing/2014/main" id="{A0167B53-A701-4795-A3CA-C707C9B188FB}"/>
              </a:ext>
            </a:extLst>
          </p:cNvPr>
          <p:cNvGrpSpPr/>
          <p:nvPr/>
        </p:nvGrpSpPr>
        <p:grpSpPr>
          <a:xfrm>
            <a:off x="3514109" y="3982520"/>
            <a:ext cx="2352852" cy="1324610"/>
            <a:chOff x="1102401" y="981155"/>
            <a:chExt cx="9682397" cy="7085094"/>
          </a:xfrm>
        </p:grpSpPr>
        <p:pic>
          <p:nvPicPr>
            <p:cNvPr id="9" name="Picture 6">
              <a:extLst>
                <a:ext uri="{FF2B5EF4-FFF2-40B4-BE49-F238E27FC236}">
                  <a16:creationId xmlns:a16="http://schemas.microsoft.com/office/drawing/2014/main" id="{1591D9D8-683B-4416-B02D-4F7267F9C7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13" t="6930" r="7153" b="26205"/>
            <a:stretch/>
          </p:blipFill>
          <p:spPr bwMode="auto">
            <a:xfrm>
              <a:off x="1102401" y="981155"/>
              <a:ext cx="9682397" cy="70850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Straight Connector 9">
              <a:extLst>
                <a:ext uri="{FF2B5EF4-FFF2-40B4-BE49-F238E27FC236}">
                  <a16:creationId xmlns:a16="http://schemas.microsoft.com/office/drawing/2014/main" id="{010BD0FC-D274-4624-8A94-C21D0E2F43BB}"/>
                </a:ext>
              </a:extLst>
            </p:cNvPr>
            <p:cNvCxnSpPr/>
            <p:nvPr/>
          </p:nvCxnSpPr>
          <p:spPr>
            <a:xfrm flipV="1">
              <a:off x="2438402" y="3603493"/>
              <a:ext cx="3593907" cy="27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hord 10">
              <a:extLst>
                <a:ext uri="{FF2B5EF4-FFF2-40B4-BE49-F238E27FC236}">
                  <a16:creationId xmlns:a16="http://schemas.microsoft.com/office/drawing/2014/main" id="{4DF8FCEF-F3C0-4C40-A471-09D97B4EB627}"/>
                </a:ext>
              </a:extLst>
            </p:cNvPr>
            <p:cNvSpPr/>
            <p:nvPr/>
          </p:nvSpPr>
          <p:spPr>
            <a:xfrm rot="21181262">
              <a:off x="5833391" y="3749476"/>
              <a:ext cx="335768" cy="302267"/>
            </a:xfrm>
            <a:prstGeom prst="chord">
              <a:avLst>
                <a:gd name="adj1" fmla="val 1602945"/>
                <a:gd name="adj2" fmla="val 16200000"/>
              </a:avLst>
            </a:prstGeom>
            <a:solidFill>
              <a:srgbClr val="691533"/>
            </a:solidFill>
            <a:ln>
              <a:solidFill>
                <a:schemeClr val="tx1"/>
              </a:solidFill>
            </a:ln>
            <a:scene3d>
              <a:camera prst="orthographicFront"/>
              <a:lightRig rig="sunse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0" name="Picture 2">
            <a:extLst>
              <a:ext uri="{FF2B5EF4-FFF2-40B4-BE49-F238E27FC236}">
                <a16:creationId xmlns:a16="http://schemas.microsoft.com/office/drawing/2014/main" id="{C7719D33-0BAB-4E52-B530-50A61BB39A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818" y="3886200"/>
            <a:ext cx="2081752" cy="1509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67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99A2E-87AB-45E7-935F-43FEB3B166C0}"/>
              </a:ext>
            </a:extLst>
          </p:cNvPr>
          <p:cNvPicPr>
            <a:picLocks noChangeAspect="1"/>
          </p:cNvPicPr>
          <p:nvPr/>
        </p:nvPicPr>
        <p:blipFill>
          <a:blip r:embed="rId2"/>
          <a:stretch>
            <a:fillRect/>
          </a:stretch>
        </p:blipFill>
        <p:spPr>
          <a:xfrm>
            <a:off x="2934149" y="1364593"/>
            <a:ext cx="6189798" cy="4128814"/>
          </a:xfrm>
          <a:prstGeom prst="rect">
            <a:avLst/>
          </a:prstGeom>
        </p:spPr>
      </p:pic>
      <p:sp>
        <p:nvSpPr>
          <p:cNvPr id="2" name="Title 1">
            <a:extLst>
              <a:ext uri="{FF2B5EF4-FFF2-40B4-BE49-F238E27FC236}">
                <a16:creationId xmlns:a16="http://schemas.microsoft.com/office/drawing/2014/main" id="{E33B4CAC-13E7-40BA-8724-52B79B10626F}"/>
              </a:ext>
            </a:extLst>
          </p:cNvPr>
          <p:cNvSpPr>
            <a:spLocks noGrp="1"/>
          </p:cNvSpPr>
          <p:nvPr>
            <p:ph type="title"/>
          </p:nvPr>
        </p:nvSpPr>
        <p:spPr>
          <a:xfrm>
            <a:off x="533400" y="1242219"/>
            <a:ext cx="3505200" cy="715962"/>
          </a:xfrm>
        </p:spPr>
        <p:txBody>
          <a:bodyPr/>
          <a:lstStyle/>
          <a:p>
            <a:r>
              <a:rPr lang="en-US" dirty="0" err="1"/>
              <a:t>Quidel</a:t>
            </a:r>
            <a:r>
              <a:rPr lang="en-US" dirty="0"/>
              <a:t> Triage </a:t>
            </a:r>
            <a:r>
              <a:rPr lang="en-US" dirty="0" err="1"/>
              <a:t>MeterPro</a:t>
            </a:r>
            <a:r>
              <a:rPr lang="en-US" dirty="0"/>
              <a:t/>
            </a:r>
            <a:br>
              <a:rPr lang="en-US" dirty="0"/>
            </a:br>
            <a:r>
              <a:rPr lang="en-US" dirty="0"/>
              <a:t>System Overview</a:t>
            </a:r>
          </a:p>
        </p:txBody>
      </p:sp>
    </p:spTree>
    <p:extLst>
      <p:ext uri="{BB962C8B-B14F-4D97-AF65-F5344CB8AC3E}">
        <p14:creationId xmlns:p14="http://schemas.microsoft.com/office/powerpoint/2010/main" val="3174383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52744-7ACC-42BE-A4C4-497C70CE65AA}"/>
              </a:ext>
            </a:extLst>
          </p:cNvPr>
          <p:cNvSpPr>
            <a:spLocks noGrp="1"/>
          </p:cNvSpPr>
          <p:nvPr>
            <p:ph type="title"/>
          </p:nvPr>
        </p:nvSpPr>
        <p:spPr/>
        <p:txBody>
          <a:bodyPr/>
          <a:lstStyle/>
          <a:p>
            <a:r>
              <a:rPr lang="en-US" dirty="0"/>
              <a:t>Run a test</a:t>
            </a:r>
          </a:p>
        </p:txBody>
      </p:sp>
      <p:sp>
        <p:nvSpPr>
          <p:cNvPr id="3" name="Content Placeholder 2">
            <a:extLst>
              <a:ext uri="{FF2B5EF4-FFF2-40B4-BE49-F238E27FC236}">
                <a16:creationId xmlns:a16="http://schemas.microsoft.com/office/drawing/2014/main" id="{DC8F1C2B-8BF2-43AE-95F2-13DC32F28C0E}"/>
              </a:ext>
            </a:extLst>
          </p:cNvPr>
          <p:cNvSpPr>
            <a:spLocks noGrp="1"/>
          </p:cNvSpPr>
          <p:nvPr>
            <p:ph idx="1"/>
          </p:nvPr>
        </p:nvSpPr>
        <p:spPr>
          <a:xfrm>
            <a:off x="381000" y="1143000"/>
            <a:ext cx="4572000" cy="4830763"/>
          </a:xfrm>
        </p:spPr>
        <p:txBody>
          <a:bodyPr/>
          <a:lstStyle/>
          <a:p>
            <a:r>
              <a:rPr lang="en-US" dirty="0"/>
              <a:t>Highlight Patient Sample using arrow keys</a:t>
            </a:r>
          </a:p>
          <a:p>
            <a:r>
              <a:rPr lang="en-US" dirty="0"/>
              <a:t>Press Enter</a:t>
            </a:r>
          </a:p>
          <a:p>
            <a:r>
              <a:rPr lang="en-US" dirty="0"/>
              <a:t>Enter the patient ID using either the keyboard or the barcode scanner</a:t>
            </a:r>
          </a:p>
          <a:p>
            <a:r>
              <a:rPr lang="en-US" dirty="0"/>
              <a:t>Press Enter</a:t>
            </a:r>
          </a:p>
        </p:txBody>
      </p:sp>
      <p:pic>
        <p:nvPicPr>
          <p:cNvPr id="5" name="Picture 4" descr="A screenshot of a cell phone&#10;&#10;Description generated with very high confidence">
            <a:extLst>
              <a:ext uri="{FF2B5EF4-FFF2-40B4-BE49-F238E27FC236}">
                <a16:creationId xmlns:a16="http://schemas.microsoft.com/office/drawing/2014/main" id="{59043558-E5BE-410E-A137-3948CB293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014663"/>
            <a:ext cx="3352800" cy="3886200"/>
          </a:xfrm>
          <a:prstGeom prst="rect">
            <a:avLst/>
          </a:prstGeom>
        </p:spPr>
      </p:pic>
    </p:spTree>
    <p:extLst>
      <p:ext uri="{BB962C8B-B14F-4D97-AF65-F5344CB8AC3E}">
        <p14:creationId xmlns:p14="http://schemas.microsoft.com/office/powerpoint/2010/main" val="2403664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creenshot&#10;&#10;Description generated with very high confidence">
            <a:extLst>
              <a:ext uri="{FF2B5EF4-FFF2-40B4-BE49-F238E27FC236}">
                <a16:creationId xmlns:a16="http://schemas.microsoft.com/office/drawing/2014/main" id="{F997B82E-366B-4371-A674-D11283ADD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0" y="1022684"/>
            <a:ext cx="3238500" cy="3876675"/>
          </a:xfrm>
          <a:prstGeom prst="rect">
            <a:avLst/>
          </a:prstGeom>
        </p:spPr>
      </p:pic>
      <p:sp>
        <p:nvSpPr>
          <p:cNvPr id="2" name="Title 1">
            <a:extLst>
              <a:ext uri="{FF2B5EF4-FFF2-40B4-BE49-F238E27FC236}">
                <a16:creationId xmlns:a16="http://schemas.microsoft.com/office/drawing/2014/main" id="{6FE0BDD4-7A9A-450A-BAAB-C86598B257C3}"/>
              </a:ext>
            </a:extLst>
          </p:cNvPr>
          <p:cNvSpPr>
            <a:spLocks noGrp="1"/>
          </p:cNvSpPr>
          <p:nvPr>
            <p:ph type="title"/>
          </p:nvPr>
        </p:nvSpPr>
        <p:spPr/>
        <p:txBody>
          <a:bodyPr/>
          <a:lstStyle/>
          <a:p>
            <a:r>
              <a:rPr lang="en-US" dirty="0"/>
              <a:t>Run a test</a:t>
            </a:r>
          </a:p>
        </p:txBody>
      </p:sp>
      <p:sp>
        <p:nvSpPr>
          <p:cNvPr id="3" name="Content Placeholder 2">
            <a:extLst>
              <a:ext uri="{FF2B5EF4-FFF2-40B4-BE49-F238E27FC236}">
                <a16:creationId xmlns:a16="http://schemas.microsoft.com/office/drawing/2014/main" id="{D831F83F-E669-439E-9E5B-C934AFC650C3}"/>
              </a:ext>
            </a:extLst>
          </p:cNvPr>
          <p:cNvSpPr>
            <a:spLocks noGrp="1"/>
          </p:cNvSpPr>
          <p:nvPr>
            <p:ph idx="1"/>
          </p:nvPr>
        </p:nvSpPr>
        <p:spPr>
          <a:xfrm>
            <a:off x="381000" y="1143000"/>
            <a:ext cx="4419600" cy="4830763"/>
          </a:xfrm>
        </p:spPr>
        <p:txBody>
          <a:bodyPr/>
          <a:lstStyle/>
          <a:p>
            <a:r>
              <a:rPr lang="en-US" dirty="0" err="1"/>
              <a:t>MeterPro</a:t>
            </a:r>
            <a:r>
              <a:rPr lang="en-US" dirty="0"/>
              <a:t> displays entered ID</a:t>
            </a:r>
          </a:p>
          <a:p>
            <a:r>
              <a:rPr lang="en-US" dirty="0" err="1"/>
              <a:t>MeterPro</a:t>
            </a:r>
            <a:r>
              <a:rPr lang="en-US" dirty="0"/>
              <a:t> will ask user to confirm that the ID was entered correctly</a:t>
            </a:r>
          </a:p>
          <a:p>
            <a:r>
              <a:rPr lang="en-US" dirty="0"/>
              <a:t>If correct, press Enter</a:t>
            </a:r>
          </a:p>
          <a:p>
            <a:r>
              <a:rPr lang="en-US" dirty="0"/>
              <a:t>If incorrect, arrow down to highlight correct Patient ID</a:t>
            </a:r>
          </a:p>
          <a:p>
            <a:pPr lvl="1"/>
            <a:r>
              <a:rPr lang="en-US" dirty="0" err="1"/>
              <a:t>MeterPro</a:t>
            </a:r>
            <a:r>
              <a:rPr lang="en-US" dirty="0"/>
              <a:t> then gives the opportunity to overwrite the ID</a:t>
            </a:r>
          </a:p>
        </p:txBody>
      </p:sp>
    </p:spTree>
    <p:extLst>
      <p:ext uri="{BB962C8B-B14F-4D97-AF65-F5344CB8AC3E}">
        <p14:creationId xmlns:p14="http://schemas.microsoft.com/office/powerpoint/2010/main" val="2771109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5C8BB696-140A-475F-8722-4A33C438B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0" y="1022684"/>
            <a:ext cx="3239467" cy="3876675"/>
          </a:xfrm>
          <a:prstGeom prst="rect">
            <a:avLst/>
          </a:prstGeom>
        </p:spPr>
      </p:pic>
      <p:sp>
        <p:nvSpPr>
          <p:cNvPr id="2" name="Title 1">
            <a:extLst>
              <a:ext uri="{FF2B5EF4-FFF2-40B4-BE49-F238E27FC236}">
                <a16:creationId xmlns:a16="http://schemas.microsoft.com/office/drawing/2014/main" id="{9D01D369-2B72-41F6-85E5-ADFDB38348A9}"/>
              </a:ext>
            </a:extLst>
          </p:cNvPr>
          <p:cNvSpPr>
            <a:spLocks noGrp="1"/>
          </p:cNvSpPr>
          <p:nvPr>
            <p:ph type="title"/>
          </p:nvPr>
        </p:nvSpPr>
        <p:spPr/>
        <p:txBody>
          <a:bodyPr/>
          <a:lstStyle/>
          <a:p>
            <a:r>
              <a:rPr lang="en-US" dirty="0"/>
              <a:t>Run test</a:t>
            </a:r>
          </a:p>
        </p:txBody>
      </p:sp>
      <p:sp>
        <p:nvSpPr>
          <p:cNvPr id="3" name="Content Placeholder 2">
            <a:extLst>
              <a:ext uri="{FF2B5EF4-FFF2-40B4-BE49-F238E27FC236}">
                <a16:creationId xmlns:a16="http://schemas.microsoft.com/office/drawing/2014/main" id="{671F67E2-D9F5-4C46-BE91-836DCDA08153}"/>
              </a:ext>
            </a:extLst>
          </p:cNvPr>
          <p:cNvSpPr>
            <a:spLocks noGrp="1"/>
          </p:cNvSpPr>
          <p:nvPr>
            <p:ph idx="1"/>
          </p:nvPr>
        </p:nvSpPr>
        <p:spPr>
          <a:xfrm>
            <a:off x="381000" y="1143000"/>
            <a:ext cx="4038600" cy="4830763"/>
          </a:xfrm>
        </p:spPr>
        <p:txBody>
          <a:bodyPr/>
          <a:lstStyle/>
          <a:p>
            <a:pPr eaLnBrk="1" hangingPunct="1"/>
            <a:r>
              <a:rPr lang="en-US" altLang="en-US" dirty="0" err="1"/>
              <a:t>MeterPro</a:t>
            </a:r>
            <a:r>
              <a:rPr lang="en-US" altLang="en-US" dirty="0"/>
              <a:t> prompts user to add sample</a:t>
            </a:r>
          </a:p>
          <a:p>
            <a:pPr lvl="1" eaLnBrk="1" hangingPunct="1"/>
            <a:r>
              <a:rPr lang="en-US" altLang="en-US" dirty="0"/>
              <a:t>If sample was added before programming, device should be ready for insertion</a:t>
            </a:r>
          </a:p>
          <a:p>
            <a:pPr eaLnBrk="1" hangingPunct="1"/>
            <a:r>
              <a:rPr lang="en-US" altLang="en-US" dirty="0"/>
              <a:t>Insert device gently</a:t>
            </a:r>
          </a:p>
          <a:p>
            <a:pPr lvl="1" eaLnBrk="1" hangingPunct="1"/>
            <a:r>
              <a:rPr lang="en-US" altLang="en-US" dirty="0"/>
              <a:t>Until a “click” is heard</a:t>
            </a:r>
          </a:p>
          <a:p>
            <a:pPr lvl="1" eaLnBrk="1" hangingPunct="1"/>
            <a:r>
              <a:rPr lang="en-US" altLang="en-US" dirty="0"/>
              <a:t>Until you feel resistance</a:t>
            </a:r>
          </a:p>
          <a:p>
            <a:pPr eaLnBrk="1" hangingPunct="1"/>
            <a:r>
              <a:rPr lang="en-US" altLang="en-US" dirty="0"/>
              <a:t>Press Enter</a:t>
            </a:r>
          </a:p>
        </p:txBody>
      </p:sp>
    </p:spTree>
    <p:extLst>
      <p:ext uri="{BB962C8B-B14F-4D97-AF65-F5344CB8AC3E}">
        <p14:creationId xmlns:p14="http://schemas.microsoft.com/office/powerpoint/2010/main" val="2721526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F5AB33DC-24F0-4285-B00B-C7A18C5B6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0" y="990600"/>
            <a:ext cx="3222859" cy="3876675"/>
          </a:xfrm>
          <a:prstGeom prst="rect">
            <a:avLst/>
          </a:prstGeom>
        </p:spPr>
      </p:pic>
      <p:sp>
        <p:nvSpPr>
          <p:cNvPr id="2" name="Title 1">
            <a:extLst>
              <a:ext uri="{FF2B5EF4-FFF2-40B4-BE49-F238E27FC236}">
                <a16:creationId xmlns:a16="http://schemas.microsoft.com/office/drawing/2014/main" id="{9D01D369-2B72-41F6-85E5-ADFDB38348A9}"/>
              </a:ext>
            </a:extLst>
          </p:cNvPr>
          <p:cNvSpPr>
            <a:spLocks noGrp="1"/>
          </p:cNvSpPr>
          <p:nvPr>
            <p:ph type="title"/>
          </p:nvPr>
        </p:nvSpPr>
        <p:spPr/>
        <p:txBody>
          <a:bodyPr/>
          <a:lstStyle/>
          <a:p>
            <a:r>
              <a:rPr lang="en-US" dirty="0"/>
              <a:t>Run test</a:t>
            </a:r>
          </a:p>
        </p:txBody>
      </p:sp>
      <p:sp>
        <p:nvSpPr>
          <p:cNvPr id="3" name="Content Placeholder 2">
            <a:extLst>
              <a:ext uri="{FF2B5EF4-FFF2-40B4-BE49-F238E27FC236}">
                <a16:creationId xmlns:a16="http://schemas.microsoft.com/office/drawing/2014/main" id="{671F67E2-D9F5-4C46-BE91-836DCDA08153}"/>
              </a:ext>
            </a:extLst>
          </p:cNvPr>
          <p:cNvSpPr>
            <a:spLocks noGrp="1"/>
          </p:cNvSpPr>
          <p:nvPr>
            <p:ph idx="1"/>
          </p:nvPr>
        </p:nvSpPr>
        <p:spPr>
          <a:xfrm>
            <a:off x="381000" y="1143000"/>
            <a:ext cx="4038600" cy="4830763"/>
          </a:xfrm>
        </p:spPr>
        <p:txBody>
          <a:bodyPr/>
          <a:lstStyle/>
          <a:p>
            <a:pPr eaLnBrk="1" hangingPunct="1"/>
            <a:r>
              <a:rPr lang="en-US" altLang="en-US" dirty="0"/>
              <a:t>Message “Measurement in progress” is displayed</a:t>
            </a:r>
          </a:p>
          <a:p>
            <a:pPr eaLnBrk="1" hangingPunct="1"/>
            <a:r>
              <a:rPr lang="en-US" altLang="en-US" dirty="0"/>
              <a:t>Test takes approximately 15 to 20 minutes to complete</a:t>
            </a:r>
          </a:p>
        </p:txBody>
      </p:sp>
    </p:spTree>
    <p:extLst>
      <p:ext uri="{BB962C8B-B14F-4D97-AF65-F5344CB8AC3E}">
        <p14:creationId xmlns:p14="http://schemas.microsoft.com/office/powerpoint/2010/main" val="3280353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67CEBA2C-D62A-4FA0-B8AD-FBEE2EC32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715" y="990600"/>
            <a:ext cx="3394537" cy="3881830"/>
          </a:xfrm>
          <a:prstGeom prst="rect">
            <a:avLst/>
          </a:prstGeom>
        </p:spPr>
      </p:pic>
      <p:sp>
        <p:nvSpPr>
          <p:cNvPr id="2" name="Title 1">
            <a:extLst>
              <a:ext uri="{FF2B5EF4-FFF2-40B4-BE49-F238E27FC236}">
                <a16:creationId xmlns:a16="http://schemas.microsoft.com/office/drawing/2014/main" id="{9D01D369-2B72-41F6-85E5-ADFDB38348A9}"/>
              </a:ext>
            </a:extLst>
          </p:cNvPr>
          <p:cNvSpPr>
            <a:spLocks noGrp="1"/>
          </p:cNvSpPr>
          <p:nvPr>
            <p:ph type="title"/>
          </p:nvPr>
        </p:nvSpPr>
        <p:spPr/>
        <p:txBody>
          <a:bodyPr/>
          <a:lstStyle/>
          <a:p>
            <a:r>
              <a:rPr lang="en-US" dirty="0"/>
              <a:t>Test results</a:t>
            </a:r>
          </a:p>
        </p:txBody>
      </p:sp>
      <p:sp>
        <p:nvSpPr>
          <p:cNvPr id="3" name="Content Placeholder 2">
            <a:extLst>
              <a:ext uri="{FF2B5EF4-FFF2-40B4-BE49-F238E27FC236}">
                <a16:creationId xmlns:a16="http://schemas.microsoft.com/office/drawing/2014/main" id="{671F67E2-D9F5-4C46-BE91-836DCDA08153}"/>
              </a:ext>
            </a:extLst>
          </p:cNvPr>
          <p:cNvSpPr>
            <a:spLocks noGrp="1"/>
          </p:cNvSpPr>
          <p:nvPr>
            <p:ph idx="1"/>
          </p:nvPr>
        </p:nvSpPr>
        <p:spPr>
          <a:xfrm>
            <a:off x="381000" y="1143000"/>
            <a:ext cx="4038600" cy="4830763"/>
          </a:xfrm>
        </p:spPr>
        <p:txBody>
          <a:bodyPr/>
          <a:lstStyle/>
          <a:p>
            <a:pPr eaLnBrk="1" hangingPunct="1"/>
            <a:r>
              <a:rPr lang="en-US" altLang="en-US" dirty="0"/>
              <a:t>When test is complete results print on screen and on paper tape</a:t>
            </a:r>
          </a:p>
          <a:p>
            <a:pPr eaLnBrk="1" hangingPunct="1"/>
            <a:r>
              <a:rPr lang="en-US" altLang="en-US" dirty="0"/>
              <a:t>Results on tape include:</a:t>
            </a:r>
          </a:p>
          <a:p>
            <a:pPr lvl="1" eaLnBrk="1" hangingPunct="1"/>
            <a:r>
              <a:rPr lang="en-US" altLang="en-US" dirty="0"/>
              <a:t>Normal Range</a:t>
            </a:r>
          </a:p>
          <a:p>
            <a:pPr lvl="1" eaLnBrk="1" hangingPunct="1"/>
            <a:r>
              <a:rPr lang="en-US" altLang="en-US" dirty="0"/>
              <a:t>Date and Time</a:t>
            </a:r>
          </a:p>
          <a:p>
            <a:pPr lvl="1" eaLnBrk="1" hangingPunct="1"/>
            <a:r>
              <a:rPr lang="en-US" altLang="en-US" dirty="0"/>
              <a:t>Device Lot Number</a:t>
            </a:r>
          </a:p>
          <a:p>
            <a:pPr lvl="1" eaLnBrk="1" hangingPunct="1"/>
            <a:r>
              <a:rPr lang="en-US" altLang="en-US" dirty="0"/>
              <a:t>Meter SN</a:t>
            </a:r>
          </a:p>
          <a:p>
            <a:pPr lvl="1" eaLnBrk="1" hangingPunct="1"/>
            <a:r>
              <a:rPr lang="en-US" altLang="en-US" dirty="0"/>
              <a:t>Patient ID</a:t>
            </a:r>
          </a:p>
        </p:txBody>
      </p:sp>
    </p:spTree>
    <p:extLst>
      <p:ext uri="{BB962C8B-B14F-4D97-AF65-F5344CB8AC3E}">
        <p14:creationId xmlns:p14="http://schemas.microsoft.com/office/powerpoint/2010/main" val="944400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B56F-8695-43AA-8E99-0790B8C8A88E}"/>
              </a:ext>
            </a:extLst>
          </p:cNvPr>
          <p:cNvSpPr>
            <a:spLocks noGrp="1"/>
          </p:cNvSpPr>
          <p:nvPr>
            <p:ph type="title"/>
          </p:nvPr>
        </p:nvSpPr>
        <p:spPr/>
        <p:txBody>
          <a:bodyPr/>
          <a:lstStyle/>
          <a:p>
            <a:r>
              <a:rPr lang="en-US" dirty="0"/>
              <a:t>Test results</a:t>
            </a:r>
          </a:p>
        </p:txBody>
      </p:sp>
      <p:grpSp>
        <p:nvGrpSpPr>
          <p:cNvPr id="4" name="Group 3">
            <a:extLst>
              <a:ext uri="{FF2B5EF4-FFF2-40B4-BE49-F238E27FC236}">
                <a16:creationId xmlns:a16="http://schemas.microsoft.com/office/drawing/2014/main" id="{2BA8D9C0-E4D7-4189-B308-DC17C3F144EF}"/>
              </a:ext>
            </a:extLst>
          </p:cNvPr>
          <p:cNvGrpSpPr>
            <a:grpSpLocks noChangeAspect="1"/>
          </p:cNvGrpSpPr>
          <p:nvPr/>
        </p:nvGrpSpPr>
        <p:grpSpPr>
          <a:xfrm>
            <a:off x="3048000" y="533400"/>
            <a:ext cx="4677118" cy="5029200"/>
            <a:chOff x="439017" y="1092130"/>
            <a:chExt cx="5374910" cy="5779518"/>
          </a:xfrm>
        </p:grpSpPr>
        <p:pic>
          <p:nvPicPr>
            <p:cNvPr id="5" name="Picture 2">
              <a:extLst>
                <a:ext uri="{FF2B5EF4-FFF2-40B4-BE49-F238E27FC236}">
                  <a16:creationId xmlns:a16="http://schemas.microsoft.com/office/drawing/2014/main" id="{CF90FC55-D194-4E88-BC42-CF9D3A151FB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bwMode="auto">
            <a:xfrm>
              <a:off x="439017" y="1092130"/>
              <a:ext cx="5361263" cy="183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E5CC9A67-C255-44CC-882A-3B0D842BF88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p:blipFill>
          <p:spPr bwMode="auto">
            <a:xfrm>
              <a:off x="475103" y="2989936"/>
              <a:ext cx="5325178" cy="1827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12085BCE-3A7B-448E-8D58-3F317E6FE15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p:blipFill>
          <p:spPr bwMode="auto">
            <a:xfrm>
              <a:off x="488750" y="4880906"/>
              <a:ext cx="5325177" cy="1990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06001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B0B84-99CD-4A83-A879-1B6432A9FA7E}"/>
              </a:ext>
            </a:extLst>
          </p:cNvPr>
          <p:cNvSpPr>
            <a:spLocks noGrp="1"/>
          </p:cNvSpPr>
          <p:nvPr>
            <p:ph type="title"/>
          </p:nvPr>
        </p:nvSpPr>
        <p:spPr/>
        <p:txBody>
          <a:bodyPr/>
          <a:lstStyle/>
          <a:p>
            <a:r>
              <a:rPr lang="en-US" dirty="0"/>
              <a:t>Ensuring quality results through proper technique</a:t>
            </a:r>
          </a:p>
        </p:txBody>
      </p:sp>
      <p:pic>
        <p:nvPicPr>
          <p:cNvPr id="4" name="Picture 3">
            <a:extLst>
              <a:ext uri="{FF2B5EF4-FFF2-40B4-BE49-F238E27FC236}">
                <a16:creationId xmlns:a16="http://schemas.microsoft.com/office/drawing/2014/main" id="{290886D3-0833-46C3-8184-B2B7D43642D5}"/>
              </a:ext>
            </a:extLst>
          </p:cNvPr>
          <p:cNvPicPr>
            <a:picLocks noChangeAspect="1"/>
          </p:cNvPicPr>
          <p:nvPr/>
        </p:nvPicPr>
        <p:blipFill>
          <a:blip r:embed="rId2"/>
          <a:stretch>
            <a:fillRect/>
          </a:stretch>
        </p:blipFill>
        <p:spPr>
          <a:xfrm>
            <a:off x="282830" y="1233392"/>
            <a:ext cx="8502140" cy="4391215"/>
          </a:xfrm>
          <a:prstGeom prst="rect">
            <a:avLst/>
          </a:prstGeom>
        </p:spPr>
      </p:pic>
    </p:spTree>
    <p:extLst>
      <p:ext uri="{BB962C8B-B14F-4D97-AF65-F5344CB8AC3E}">
        <p14:creationId xmlns:p14="http://schemas.microsoft.com/office/powerpoint/2010/main" val="55664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915A-2C50-47BD-94CC-12C1178620C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1CDF849-E062-4784-A3B5-D376646898FE}"/>
              </a:ext>
            </a:extLst>
          </p:cNvPr>
          <p:cNvSpPr>
            <a:spLocks noGrp="1"/>
          </p:cNvSpPr>
          <p:nvPr>
            <p:ph idx="1"/>
          </p:nvPr>
        </p:nvSpPr>
        <p:spPr>
          <a:xfrm>
            <a:off x="381000" y="1143000"/>
            <a:ext cx="8077200" cy="4830763"/>
          </a:xfrm>
        </p:spPr>
        <p:txBody>
          <a:bodyPr/>
          <a:lstStyle/>
          <a:p>
            <a:r>
              <a:rPr lang="en-US" dirty="0"/>
              <a:t>Please contact our Technical and Customer Support services at 800.874.1517.</a:t>
            </a:r>
          </a:p>
          <a:p>
            <a:r>
              <a:rPr lang="en-US" dirty="0"/>
              <a:t>Technical Support Specialists supporting the </a:t>
            </a:r>
            <a:r>
              <a:rPr lang="en-US" dirty="0" err="1"/>
              <a:t>Quidel</a:t>
            </a:r>
            <a:r>
              <a:rPr lang="en-US" dirty="0"/>
              <a:t> Triage System are available in the office Monday through Friday, 5:00 a.m. to 5:00 p.m. Pacific Time, with 24/7 phone support.</a:t>
            </a:r>
          </a:p>
        </p:txBody>
      </p:sp>
    </p:spTree>
    <p:extLst>
      <p:ext uri="{BB962C8B-B14F-4D97-AF65-F5344CB8AC3E}">
        <p14:creationId xmlns:p14="http://schemas.microsoft.com/office/powerpoint/2010/main" val="159806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54FED-8A71-4388-B837-1BF73EFA4575}"/>
              </a:ext>
            </a:extLst>
          </p:cNvPr>
          <p:cNvSpPr>
            <a:spLocks noGrp="1"/>
          </p:cNvSpPr>
          <p:nvPr>
            <p:ph type="title"/>
          </p:nvPr>
        </p:nvSpPr>
        <p:spPr/>
        <p:txBody>
          <a:bodyPr/>
          <a:lstStyle/>
          <a:p>
            <a:r>
              <a:rPr lang="en-US" dirty="0" err="1"/>
              <a:t>Quidel</a:t>
            </a:r>
            <a:r>
              <a:rPr lang="en-US" dirty="0"/>
              <a:t> Triage </a:t>
            </a:r>
            <a:r>
              <a:rPr lang="en-US" dirty="0" err="1"/>
              <a:t>MeterPro</a:t>
            </a:r>
            <a:r>
              <a:rPr lang="en-US" dirty="0"/>
              <a:t> box</a:t>
            </a:r>
          </a:p>
        </p:txBody>
      </p:sp>
      <p:sp>
        <p:nvSpPr>
          <p:cNvPr id="3" name="Content Placeholder 2">
            <a:extLst>
              <a:ext uri="{FF2B5EF4-FFF2-40B4-BE49-F238E27FC236}">
                <a16:creationId xmlns:a16="http://schemas.microsoft.com/office/drawing/2014/main" id="{55F6B9B3-5248-442E-8573-3F3BCE55A0EF}"/>
              </a:ext>
            </a:extLst>
          </p:cNvPr>
          <p:cNvSpPr>
            <a:spLocks noGrp="1"/>
          </p:cNvSpPr>
          <p:nvPr>
            <p:ph idx="1"/>
          </p:nvPr>
        </p:nvSpPr>
        <p:spPr>
          <a:xfrm>
            <a:off x="381000" y="1143000"/>
            <a:ext cx="5105400" cy="4830763"/>
          </a:xfrm>
        </p:spPr>
        <p:txBody>
          <a:bodyPr/>
          <a:lstStyle/>
          <a:p>
            <a:pPr marL="0" indent="0">
              <a:buNone/>
            </a:pPr>
            <a:r>
              <a:rPr lang="en-US" dirty="0"/>
              <a:t>What’s inside?</a:t>
            </a:r>
          </a:p>
          <a:p>
            <a:r>
              <a:rPr lang="en-US" dirty="0"/>
              <a:t>1 </a:t>
            </a:r>
            <a:r>
              <a:rPr lang="en-US" dirty="0" err="1"/>
              <a:t>MeterPro</a:t>
            </a:r>
            <a:endParaRPr lang="en-US" dirty="0"/>
          </a:p>
          <a:p>
            <a:r>
              <a:rPr lang="en-US" dirty="0"/>
              <a:t>4 batteries</a:t>
            </a:r>
          </a:p>
          <a:p>
            <a:r>
              <a:rPr lang="en-US" dirty="0"/>
              <a:t>4 paper rolls</a:t>
            </a:r>
          </a:p>
          <a:p>
            <a:r>
              <a:rPr lang="en-US" dirty="0"/>
              <a:t>QC Device and CODE CHIP module (in the QC Device box)</a:t>
            </a:r>
          </a:p>
          <a:p>
            <a:r>
              <a:rPr lang="en-US" dirty="0"/>
              <a:t>Supervisor CODE CHIP module and CODE CHIP module box</a:t>
            </a:r>
          </a:p>
          <a:p>
            <a:r>
              <a:rPr lang="en-US" dirty="0"/>
              <a:t>1 AC/DC adapter</a:t>
            </a:r>
          </a:p>
        </p:txBody>
      </p:sp>
      <p:pic>
        <p:nvPicPr>
          <p:cNvPr id="6" name="Picture 5" descr="A close up of a device&#10;&#10;Description generated with high confidence">
            <a:extLst>
              <a:ext uri="{FF2B5EF4-FFF2-40B4-BE49-F238E27FC236}">
                <a16:creationId xmlns:a16="http://schemas.microsoft.com/office/drawing/2014/main" id="{FAE7A13E-91F7-4DBF-9313-806694206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752600"/>
            <a:ext cx="3495675" cy="2914650"/>
          </a:xfrm>
          <a:prstGeom prst="rect">
            <a:avLst/>
          </a:prstGeom>
        </p:spPr>
      </p:pic>
    </p:spTree>
    <p:extLst>
      <p:ext uri="{BB962C8B-B14F-4D97-AF65-F5344CB8AC3E}">
        <p14:creationId xmlns:p14="http://schemas.microsoft.com/office/powerpoint/2010/main" val="367903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6EC2A8-DB22-45CE-AD63-DFD0FA78FD47}"/>
              </a:ext>
            </a:extLst>
          </p:cNvPr>
          <p:cNvPicPr>
            <a:picLocks noChangeAspect="1"/>
          </p:cNvPicPr>
          <p:nvPr/>
        </p:nvPicPr>
        <p:blipFill>
          <a:blip r:embed="rId2"/>
          <a:stretch>
            <a:fillRect/>
          </a:stretch>
        </p:blipFill>
        <p:spPr>
          <a:xfrm>
            <a:off x="4419600" y="2514600"/>
            <a:ext cx="4579978" cy="3055007"/>
          </a:xfrm>
          <a:prstGeom prst="rect">
            <a:avLst/>
          </a:prstGeom>
        </p:spPr>
      </p:pic>
      <p:sp>
        <p:nvSpPr>
          <p:cNvPr id="2" name="Title 1">
            <a:extLst>
              <a:ext uri="{FF2B5EF4-FFF2-40B4-BE49-F238E27FC236}">
                <a16:creationId xmlns:a16="http://schemas.microsoft.com/office/drawing/2014/main" id="{36C3CF17-CA1B-408A-AA7E-8AF0C95FD9C5}"/>
              </a:ext>
            </a:extLst>
          </p:cNvPr>
          <p:cNvSpPr>
            <a:spLocks noGrp="1"/>
          </p:cNvSpPr>
          <p:nvPr>
            <p:ph type="title"/>
          </p:nvPr>
        </p:nvSpPr>
        <p:spPr/>
        <p:txBody>
          <a:bodyPr/>
          <a:lstStyle/>
          <a:p>
            <a:r>
              <a:rPr lang="en-US" dirty="0" err="1"/>
              <a:t>Quidel</a:t>
            </a:r>
            <a:r>
              <a:rPr lang="en-US" dirty="0"/>
              <a:t> Triage System</a:t>
            </a:r>
          </a:p>
        </p:txBody>
      </p:sp>
      <p:sp>
        <p:nvSpPr>
          <p:cNvPr id="3" name="Content Placeholder 2">
            <a:extLst>
              <a:ext uri="{FF2B5EF4-FFF2-40B4-BE49-F238E27FC236}">
                <a16:creationId xmlns:a16="http://schemas.microsoft.com/office/drawing/2014/main" id="{4B2334A8-8D7E-4708-B868-4D8B12539A29}"/>
              </a:ext>
            </a:extLst>
          </p:cNvPr>
          <p:cNvSpPr>
            <a:spLocks noGrp="1"/>
          </p:cNvSpPr>
          <p:nvPr>
            <p:ph idx="1"/>
          </p:nvPr>
        </p:nvSpPr>
        <p:spPr/>
        <p:txBody>
          <a:bodyPr/>
          <a:lstStyle/>
          <a:p>
            <a:pPr marL="0" indent="0">
              <a:buNone/>
            </a:pPr>
            <a:r>
              <a:rPr lang="en-US" dirty="0" err="1"/>
              <a:t>Quidel</a:t>
            </a:r>
            <a:r>
              <a:rPr lang="en-US" dirty="0"/>
              <a:t> Triage </a:t>
            </a:r>
            <a:r>
              <a:rPr lang="en-US" dirty="0" err="1"/>
              <a:t>MeterPro</a:t>
            </a:r>
            <a:endParaRPr lang="en-US" dirty="0"/>
          </a:p>
          <a:p>
            <a:r>
              <a:rPr lang="en-US" dirty="0"/>
              <a:t>Fluorometer</a:t>
            </a:r>
          </a:p>
          <a:p>
            <a:r>
              <a:rPr lang="en-US" dirty="0"/>
              <a:t>Runs individual test devices</a:t>
            </a:r>
          </a:p>
          <a:p>
            <a:r>
              <a:rPr lang="en-US" dirty="0"/>
              <a:t>Quantitative results in ~15 minutes</a:t>
            </a:r>
          </a:p>
          <a:p>
            <a:r>
              <a:rPr lang="en-US" dirty="0"/>
              <a:t>Built-in QC and QA functions</a:t>
            </a:r>
          </a:p>
          <a:p>
            <a:r>
              <a:rPr lang="en-US" dirty="0"/>
              <a:t>Portable</a:t>
            </a:r>
          </a:p>
          <a:p>
            <a:r>
              <a:rPr lang="en-US" dirty="0"/>
              <a:t>Stored memory</a:t>
            </a:r>
          </a:p>
          <a:p>
            <a:r>
              <a:rPr lang="en-US" dirty="0"/>
              <a:t>AC or battery powered</a:t>
            </a:r>
          </a:p>
          <a:p>
            <a:r>
              <a:rPr lang="en-US" dirty="0"/>
              <a:t>Full connectivity</a:t>
            </a:r>
          </a:p>
          <a:p>
            <a:endParaRPr lang="en-US" dirty="0"/>
          </a:p>
        </p:txBody>
      </p:sp>
    </p:spTree>
    <p:extLst>
      <p:ext uri="{BB962C8B-B14F-4D97-AF65-F5344CB8AC3E}">
        <p14:creationId xmlns:p14="http://schemas.microsoft.com/office/powerpoint/2010/main" val="198997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23901-C3F2-45C6-9DBB-2A4651CB8D31}"/>
              </a:ext>
            </a:extLst>
          </p:cNvPr>
          <p:cNvSpPr>
            <a:spLocks noGrp="1"/>
          </p:cNvSpPr>
          <p:nvPr>
            <p:ph type="title"/>
          </p:nvPr>
        </p:nvSpPr>
        <p:spPr/>
        <p:txBody>
          <a:bodyPr/>
          <a:lstStyle/>
          <a:p>
            <a:r>
              <a:rPr lang="en-US" dirty="0"/>
              <a:t>What is the </a:t>
            </a:r>
            <a:r>
              <a:rPr lang="en-US" dirty="0" err="1"/>
              <a:t>Quidel</a:t>
            </a:r>
            <a:r>
              <a:rPr lang="en-US" dirty="0"/>
              <a:t> Triage System?</a:t>
            </a:r>
          </a:p>
        </p:txBody>
      </p:sp>
      <p:sp>
        <p:nvSpPr>
          <p:cNvPr id="3" name="Content Placeholder 2">
            <a:extLst>
              <a:ext uri="{FF2B5EF4-FFF2-40B4-BE49-F238E27FC236}">
                <a16:creationId xmlns:a16="http://schemas.microsoft.com/office/drawing/2014/main" id="{E04D6D1E-0574-4414-8997-C0A5FC4C483E}"/>
              </a:ext>
            </a:extLst>
          </p:cNvPr>
          <p:cNvSpPr>
            <a:spLocks noGrp="1"/>
          </p:cNvSpPr>
          <p:nvPr>
            <p:ph idx="1"/>
          </p:nvPr>
        </p:nvSpPr>
        <p:spPr>
          <a:xfrm>
            <a:off x="762000" y="1371600"/>
            <a:ext cx="1524000" cy="457200"/>
          </a:xfrm>
        </p:spPr>
        <p:txBody>
          <a:bodyPr/>
          <a:lstStyle/>
          <a:p>
            <a:pPr marL="0" indent="0">
              <a:buNone/>
            </a:pPr>
            <a:r>
              <a:rPr lang="en-US" dirty="0" err="1"/>
              <a:t>MeterPro</a:t>
            </a:r>
            <a:endParaRPr lang="en-US" dirty="0"/>
          </a:p>
        </p:txBody>
      </p:sp>
      <p:pic>
        <p:nvPicPr>
          <p:cNvPr id="4" name="Picture 2" descr="A picture containing white, indoor, electronics, sitting&#10;&#10;Description generated with high confidence">
            <a:extLst>
              <a:ext uri="{FF2B5EF4-FFF2-40B4-BE49-F238E27FC236}">
                <a16:creationId xmlns:a16="http://schemas.microsoft.com/office/drawing/2014/main" id="{2F967496-E9DC-4E50-AC5F-3CD14C3A84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9"/>
          <a:stretch/>
        </p:blipFill>
        <p:spPr bwMode="auto">
          <a:xfrm>
            <a:off x="228601" y="1828800"/>
            <a:ext cx="5867400" cy="436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5C3F736-2C66-4937-9016-F7586B59A1C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33"/>
          <a:stretch/>
        </p:blipFill>
        <p:spPr bwMode="auto">
          <a:xfrm>
            <a:off x="6821558" y="1981200"/>
            <a:ext cx="1159576" cy="2209800"/>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EFDC139C-6AD1-4E7C-BAF8-0F663062E9CE}"/>
              </a:ext>
            </a:extLst>
          </p:cNvPr>
          <p:cNvSpPr txBox="1">
            <a:spLocks/>
          </p:cNvSpPr>
          <p:nvPr/>
        </p:nvSpPr>
        <p:spPr bwMode="auto">
          <a:xfrm>
            <a:off x="6460461" y="1371600"/>
            <a:ext cx="1808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dirty="0"/>
              <a:t>Test Device</a:t>
            </a:r>
          </a:p>
        </p:txBody>
      </p:sp>
    </p:spTree>
    <p:extLst>
      <p:ext uri="{BB962C8B-B14F-4D97-AF65-F5344CB8AC3E}">
        <p14:creationId xmlns:p14="http://schemas.microsoft.com/office/powerpoint/2010/main" val="4034736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0C11-2845-4D49-B8B5-E7E886F679FD}"/>
              </a:ext>
            </a:extLst>
          </p:cNvPr>
          <p:cNvSpPr>
            <a:spLocks noGrp="1"/>
          </p:cNvSpPr>
          <p:nvPr>
            <p:ph type="title"/>
          </p:nvPr>
        </p:nvSpPr>
        <p:spPr/>
        <p:txBody>
          <a:bodyPr/>
          <a:lstStyle/>
          <a:p>
            <a:r>
              <a:rPr lang="en-US" dirty="0" err="1"/>
              <a:t>Quidel</a:t>
            </a:r>
            <a:r>
              <a:rPr lang="en-US" dirty="0"/>
              <a:t> Triage </a:t>
            </a:r>
            <a:r>
              <a:rPr lang="en-US" dirty="0" err="1"/>
              <a:t>MeterPro</a:t>
            </a:r>
            <a:r>
              <a:rPr lang="en-US" dirty="0"/>
              <a:t> specifications</a:t>
            </a:r>
          </a:p>
        </p:txBody>
      </p:sp>
      <p:sp>
        <p:nvSpPr>
          <p:cNvPr id="5" name="Slide Number Placeholder 3">
            <a:extLst>
              <a:ext uri="{FF2B5EF4-FFF2-40B4-BE49-F238E27FC236}">
                <a16:creationId xmlns:a16="http://schemas.microsoft.com/office/drawing/2014/main" id="{DA7FC850-DD51-44F4-B761-4565874A2BCD}"/>
              </a:ext>
            </a:extLst>
          </p:cNvPr>
          <p:cNvSpPr txBox="1">
            <a:spLocks/>
          </p:cNvSpPr>
          <p:nvPr/>
        </p:nvSpPr>
        <p:spPr>
          <a:xfrm>
            <a:off x="0" y="0"/>
            <a:ext cx="0" cy="0"/>
          </a:xfr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fld id="{D90E500F-0057-4436-88E2-891D91D80760}" type="slidenum">
              <a:rPr lang="en-US" smtClean="0"/>
              <a:pPr/>
              <a:t>7</a:t>
            </a:fld>
            <a:endParaRPr lang="en-US" dirty="0"/>
          </a:p>
        </p:txBody>
      </p:sp>
      <p:graphicFrame>
        <p:nvGraphicFramePr>
          <p:cNvPr id="7" name="Table 6">
            <a:extLst>
              <a:ext uri="{FF2B5EF4-FFF2-40B4-BE49-F238E27FC236}">
                <a16:creationId xmlns:a16="http://schemas.microsoft.com/office/drawing/2014/main" id="{C15F4F45-9735-4C74-B861-A890877F42F8}"/>
              </a:ext>
            </a:extLst>
          </p:cNvPr>
          <p:cNvGraphicFramePr>
            <a:graphicFrameLocks noGrp="1"/>
          </p:cNvGraphicFramePr>
          <p:nvPr>
            <p:extLst>
              <p:ext uri="{D42A27DB-BD31-4B8C-83A1-F6EECF244321}">
                <p14:modId xmlns:p14="http://schemas.microsoft.com/office/powerpoint/2010/main" val="1200428351"/>
              </p:ext>
            </p:extLst>
          </p:nvPr>
        </p:nvGraphicFramePr>
        <p:xfrm>
          <a:off x="1158638" y="1168400"/>
          <a:ext cx="6826724" cy="4521200"/>
        </p:xfrm>
        <a:graphic>
          <a:graphicData uri="http://schemas.openxmlformats.org/drawingml/2006/table">
            <a:tbl>
              <a:tblPr firstRow="1" bandRow="1">
                <a:tableStyleId>{00A15C55-8517-42AA-B614-E9B94910E393}</a:tableStyleId>
              </a:tblPr>
              <a:tblGrid>
                <a:gridCol w="3455933">
                  <a:extLst>
                    <a:ext uri="{9D8B030D-6E8A-4147-A177-3AD203B41FA5}">
                      <a16:colId xmlns:a16="http://schemas.microsoft.com/office/drawing/2014/main" val="20000"/>
                    </a:ext>
                  </a:extLst>
                </a:gridCol>
                <a:gridCol w="3370791">
                  <a:extLst>
                    <a:ext uri="{9D8B030D-6E8A-4147-A177-3AD203B41FA5}">
                      <a16:colId xmlns:a16="http://schemas.microsoft.com/office/drawing/2014/main" val="2677422555"/>
                    </a:ext>
                  </a:extLst>
                </a:gridCol>
              </a:tblGrid>
              <a:tr h="370840">
                <a:tc>
                  <a:txBody>
                    <a:bodyPr/>
                    <a:lstStyle/>
                    <a:p>
                      <a:pPr algn="ctr"/>
                      <a:r>
                        <a:rPr lang="en-AU" dirty="0"/>
                        <a:t>Memory Capacity</a:t>
                      </a:r>
                    </a:p>
                  </a:txBody>
                  <a:tcPr>
                    <a:solidFill>
                      <a:srgbClr val="5E82AB"/>
                    </a:solidFill>
                  </a:tcPr>
                </a:tc>
                <a:tc>
                  <a:txBody>
                    <a:bodyPr/>
                    <a:lstStyle/>
                    <a:p>
                      <a:pPr algn="ctr"/>
                      <a:r>
                        <a:rPr lang="en-AU" dirty="0"/>
                        <a:t>Record Type</a:t>
                      </a:r>
                    </a:p>
                  </a:txBody>
                  <a:tcPr>
                    <a:solidFill>
                      <a:srgbClr val="5E82AB"/>
                    </a:solidFill>
                  </a:tcPr>
                </a:tc>
                <a:extLst>
                  <a:ext uri="{0D108BD9-81ED-4DB2-BD59-A6C34878D82A}">
                    <a16:rowId xmlns:a16="http://schemas.microsoft.com/office/drawing/2014/main" val="10000"/>
                  </a:ext>
                </a:extLst>
              </a:tr>
              <a:tr h="370840">
                <a:tc>
                  <a:txBody>
                    <a:bodyPr/>
                    <a:lstStyle/>
                    <a:p>
                      <a:pPr algn="ctr"/>
                      <a:r>
                        <a:rPr lang="en-AU" dirty="0"/>
                        <a:t>750 records</a:t>
                      </a:r>
                    </a:p>
                  </a:txBody>
                  <a:tcPr marL="360000" anchor="ctr">
                    <a:solidFill>
                      <a:srgbClr val="5E82AB">
                        <a:alpha val="25098"/>
                      </a:srgbClr>
                    </a:solidFill>
                  </a:tcPr>
                </a:tc>
                <a:tc>
                  <a:txBody>
                    <a:bodyPr/>
                    <a:lstStyle/>
                    <a:p>
                      <a:pPr algn="ctr"/>
                      <a:r>
                        <a:rPr lang="en-AU"/>
                        <a:t>Patient Records</a:t>
                      </a:r>
                      <a:endParaRPr lang="en-AU" dirty="0"/>
                    </a:p>
                  </a:txBody>
                  <a:tcPr anchor="ctr">
                    <a:solidFill>
                      <a:srgbClr val="5E82AB">
                        <a:alpha val="25098"/>
                      </a:srgbClr>
                    </a:solidFill>
                  </a:tcPr>
                </a:tc>
                <a:extLst>
                  <a:ext uri="{0D108BD9-81ED-4DB2-BD59-A6C34878D82A}">
                    <a16:rowId xmlns:a16="http://schemas.microsoft.com/office/drawing/2014/main" val="10001"/>
                  </a:ext>
                </a:extLst>
              </a:tr>
              <a:tr h="370840">
                <a:tc>
                  <a:txBody>
                    <a:bodyPr/>
                    <a:lstStyle/>
                    <a:p>
                      <a:pPr algn="ctr"/>
                      <a:r>
                        <a:rPr lang="en-AU" dirty="0"/>
                        <a:t>200 records</a:t>
                      </a:r>
                    </a:p>
                  </a:txBody>
                  <a:tcPr marL="360000" anchor="ctr">
                    <a:solidFill>
                      <a:srgbClr val="5E82AB">
                        <a:alpha val="50196"/>
                      </a:srgbClr>
                    </a:solidFill>
                  </a:tcPr>
                </a:tc>
                <a:tc>
                  <a:txBody>
                    <a:bodyPr/>
                    <a:lstStyle/>
                    <a:p>
                      <a:pPr algn="ctr"/>
                      <a:r>
                        <a:rPr lang="en-AU"/>
                        <a:t>QC Sample Results</a:t>
                      </a:r>
                      <a:endParaRPr lang="en-AU" dirty="0"/>
                    </a:p>
                  </a:txBody>
                  <a:tcPr anchor="ctr">
                    <a:solidFill>
                      <a:srgbClr val="5E82AB">
                        <a:alpha val="50196"/>
                      </a:srgbClr>
                    </a:solidFill>
                  </a:tcPr>
                </a:tc>
                <a:extLst>
                  <a:ext uri="{0D108BD9-81ED-4DB2-BD59-A6C34878D82A}">
                    <a16:rowId xmlns:a16="http://schemas.microsoft.com/office/drawing/2014/main" val="10002"/>
                  </a:ext>
                </a:extLst>
              </a:tr>
              <a:tr h="370840">
                <a:tc>
                  <a:txBody>
                    <a:bodyPr/>
                    <a:lstStyle/>
                    <a:p>
                      <a:pPr algn="ctr"/>
                      <a:r>
                        <a:rPr lang="en-AU" dirty="0"/>
                        <a:t>70 records</a:t>
                      </a:r>
                    </a:p>
                  </a:txBody>
                  <a:tcPr marL="360000" anchor="ctr">
                    <a:solidFill>
                      <a:srgbClr val="5E82AB">
                        <a:alpha val="25098"/>
                      </a:srgbClr>
                    </a:solidFill>
                  </a:tcPr>
                </a:tc>
                <a:tc>
                  <a:txBody>
                    <a:bodyPr/>
                    <a:lstStyle/>
                    <a:p>
                      <a:pPr algn="ctr"/>
                      <a:r>
                        <a:rPr lang="en-AU"/>
                        <a:t>QC Device</a:t>
                      </a:r>
                      <a:r>
                        <a:rPr lang="en-AU" baseline="0"/>
                        <a:t> Results</a:t>
                      </a:r>
                      <a:endParaRPr lang="en-AU" dirty="0"/>
                    </a:p>
                  </a:txBody>
                  <a:tcPr anchor="ctr">
                    <a:solidFill>
                      <a:srgbClr val="5E82AB">
                        <a:alpha val="25098"/>
                      </a:srgbClr>
                    </a:solidFill>
                  </a:tcPr>
                </a:tc>
                <a:extLst>
                  <a:ext uri="{0D108BD9-81ED-4DB2-BD59-A6C34878D82A}">
                    <a16:rowId xmlns:a16="http://schemas.microsoft.com/office/drawing/2014/main" val="10003"/>
                  </a:ext>
                </a:extLst>
              </a:tr>
              <a:tr h="370840">
                <a:tc>
                  <a:txBody>
                    <a:bodyPr/>
                    <a:lstStyle/>
                    <a:p>
                      <a:pPr algn="ctr"/>
                      <a:r>
                        <a:rPr lang="en-AU" dirty="0"/>
                        <a:t>250 records</a:t>
                      </a:r>
                    </a:p>
                  </a:txBody>
                  <a:tcPr marL="360000" anchor="ctr">
                    <a:solidFill>
                      <a:srgbClr val="5E82AB">
                        <a:alpha val="50196"/>
                      </a:srgbClr>
                    </a:solidFill>
                  </a:tcPr>
                </a:tc>
                <a:tc>
                  <a:txBody>
                    <a:bodyPr/>
                    <a:lstStyle/>
                    <a:p>
                      <a:pPr algn="ctr"/>
                      <a:r>
                        <a:rPr lang="en-AU" dirty="0"/>
                        <a:t>Misc. Test Results</a:t>
                      </a:r>
                    </a:p>
                  </a:txBody>
                  <a:tcPr anchor="ctr">
                    <a:solidFill>
                      <a:srgbClr val="5E82AB">
                        <a:alpha val="50196"/>
                      </a:srgbClr>
                    </a:solidFill>
                  </a:tcPr>
                </a:tc>
                <a:extLst>
                  <a:ext uri="{0D108BD9-81ED-4DB2-BD59-A6C34878D82A}">
                    <a16:rowId xmlns:a16="http://schemas.microsoft.com/office/drawing/2014/main" val="10004"/>
                  </a:ext>
                </a:extLst>
              </a:tr>
              <a:tr h="370840">
                <a:tc>
                  <a:txBody>
                    <a:bodyPr/>
                    <a:lstStyle/>
                    <a:p>
                      <a:pPr algn="ctr"/>
                      <a:r>
                        <a:rPr lang="en-AU" dirty="0"/>
                        <a:t>32 Reagent Lot</a:t>
                      </a:r>
                    </a:p>
                    <a:p>
                      <a:pPr algn="ctr"/>
                      <a:r>
                        <a:rPr lang="en-AU" dirty="0"/>
                        <a:t>200 QC Sample</a:t>
                      </a:r>
                    </a:p>
                    <a:p>
                      <a:pPr algn="ctr"/>
                      <a:r>
                        <a:rPr lang="en-AU" dirty="0"/>
                        <a:t>4 QC Device</a:t>
                      </a:r>
                    </a:p>
                  </a:txBody>
                  <a:tcPr marL="360000" anchor="ctr">
                    <a:solidFill>
                      <a:srgbClr val="5E82AB">
                        <a:alpha val="25098"/>
                      </a:srgbClr>
                    </a:solidFill>
                  </a:tcPr>
                </a:tc>
                <a:tc>
                  <a:txBody>
                    <a:bodyPr/>
                    <a:lstStyle/>
                    <a:p>
                      <a:pPr algn="ctr"/>
                      <a:r>
                        <a:rPr lang="en-AU" dirty="0"/>
                        <a:t>CODE CHIP modules </a:t>
                      </a:r>
                    </a:p>
                  </a:txBody>
                  <a:tcPr anchor="ctr">
                    <a:solidFill>
                      <a:srgbClr val="5E82AB">
                        <a:alpha val="25098"/>
                      </a:srgbClr>
                    </a:solidFill>
                  </a:tcPr>
                </a:tc>
                <a:extLst>
                  <a:ext uri="{0D108BD9-81ED-4DB2-BD59-A6C34878D82A}">
                    <a16:rowId xmlns:a16="http://schemas.microsoft.com/office/drawing/2014/main" val="10005"/>
                  </a:ext>
                </a:extLst>
              </a:tr>
              <a:tr h="370840">
                <a:tc gridSpan="2">
                  <a:txBody>
                    <a:bodyPr/>
                    <a:lstStyle/>
                    <a:p>
                      <a:pPr algn="ctr"/>
                      <a:r>
                        <a:rPr lang="en-AU" sz="1800" b="1" kern="1200" dirty="0">
                          <a:solidFill>
                            <a:schemeClr val="lt1"/>
                          </a:solidFill>
                          <a:latin typeface="+mn-lt"/>
                          <a:ea typeface="+mn-ea"/>
                          <a:cs typeface="+mn-cs"/>
                        </a:rPr>
                        <a:t>Storage</a:t>
                      </a:r>
                    </a:p>
                  </a:txBody>
                  <a:tcPr marL="360000" anchor="ctr">
                    <a:solidFill>
                      <a:srgbClr val="5E82AB"/>
                    </a:solidFill>
                  </a:tcPr>
                </a:tc>
                <a:tc hMerge="1">
                  <a:txBody>
                    <a:bodyPr/>
                    <a:lstStyle/>
                    <a:p>
                      <a:endParaRPr lang="en-US"/>
                    </a:p>
                  </a:txBody>
                  <a:tcPr/>
                </a:tc>
                <a:extLst>
                  <a:ext uri="{0D108BD9-81ED-4DB2-BD59-A6C34878D82A}">
                    <a16:rowId xmlns:a16="http://schemas.microsoft.com/office/drawing/2014/main" val="185202314"/>
                  </a:ext>
                </a:extLst>
              </a:tr>
              <a:tr h="370840">
                <a:tc>
                  <a:txBody>
                    <a:bodyPr/>
                    <a:lstStyle/>
                    <a:p>
                      <a:pPr algn="ctr"/>
                      <a:r>
                        <a:rPr lang="en-AU" dirty="0"/>
                        <a:t>Temperature</a:t>
                      </a:r>
                    </a:p>
                  </a:txBody>
                  <a:tcPr marL="360000" anchor="ctr">
                    <a:solidFill>
                      <a:srgbClr val="5E82AB">
                        <a:alpha val="5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dirty="0"/>
                        <a:t>15°C to 30°C </a:t>
                      </a:r>
                    </a:p>
                  </a:txBody>
                  <a:tcPr anchor="ctr">
                    <a:solidFill>
                      <a:srgbClr val="5E82AB">
                        <a:alpha val="50196"/>
                      </a:srgbClr>
                    </a:solidFill>
                  </a:tcPr>
                </a:tc>
                <a:extLst>
                  <a:ext uri="{0D108BD9-81ED-4DB2-BD59-A6C34878D82A}">
                    <a16:rowId xmlns:a16="http://schemas.microsoft.com/office/drawing/2014/main" val="2131208171"/>
                  </a:ext>
                </a:extLst>
              </a:tr>
              <a:tr h="370840">
                <a:tc>
                  <a:txBody>
                    <a:bodyPr/>
                    <a:lstStyle/>
                    <a:p>
                      <a:pPr algn="ctr"/>
                      <a:r>
                        <a:rPr lang="en-AU" dirty="0"/>
                        <a:t>Humidity</a:t>
                      </a:r>
                    </a:p>
                  </a:txBody>
                  <a:tcPr marL="360000" anchor="ctr">
                    <a:solidFill>
                      <a:srgbClr val="5E82AB">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dirty="0"/>
                        <a:t>10% to 85% </a:t>
                      </a:r>
                    </a:p>
                  </a:txBody>
                  <a:tcPr anchor="ctr">
                    <a:solidFill>
                      <a:srgbClr val="5E82AB">
                        <a:alpha val="25098"/>
                      </a:srgbClr>
                    </a:solidFill>
                  </a:tcPr>
                </a:tc>
                <a:extLst>
                  <a:ext uri="{0D108BD9-81ED-4DB2-BD59-A6C34878D82A}">
                    <a16:rowId xmlns:a16="http://schemas.microsoft.com/office/drawing/2014/main" val="3544776201"/>
                  </a:ext>
                </a:extLst>
              </a:tr>
              <a:tr h="370840">
                <a:tc>
                  <a:txBody>
                    <a:bodyPr/>
                    <a:lstStyle/>
                    <a:p>
                      <a:pPr algn="ctr"/>
                      <a:r>
                        <a:rPr lang="en-AU" dirty="0"/>
                        <a:t>Location</a:t>
                      </a:r>
                    </a:p>
                  </a:txBody>
                  <a:tcPr marL="360000" anchor="ctr">
                    <a:solidFill>
                      <a:srgbClr val="5E82AB">
                        <a:alpha val="5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dirty="0"/>
                        <a:t>Dry, clean, flat horizontal surface away from direct sunlight </a:t>
                      </a:r>
                    </a:p>
                  </a:txBody>
                  <a:tcPr anchor="ctr">
                    <a:solidFill>
                      <a:srgbClr val="5E82AB">
                        <a:alpha val="50196"/>
                      </a:srgbClr>
                    </a:solidFill>
                  </a:tcPr>
                </a:tc>
                <a:extLst>
                  <a:ext uri="{0D108BD9-81ED-4DB2-BD59-A6C34878D82A}">
                    <a16:rowId xmlns:a16="http://schemas.microsoft.com/office/drawing/2014/main" val="3168199908"/>
                  </a:ext>
                </a:extLst>
              </a:tr>
            </a:tbl>
          </a:graphicData>
        </a:graphic>
      </p:graphicFrame>
    </p:spTree>
    <p:extLst>
      <p:ext uri="{BB962C8B-B14F-4D97-AF65-F5344CB8AC3E}">
        <p14:creationId xmlns:p14="http://schemas.microsoft.com/office/powerpoint/2010/main" val="3247254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D68A-7511-4230-8A03-C78DB16DEF1D}"/>
              </a:ext>
            </a:extLst>
          </p:cNvPr>
          <p:cNvSpPr>
            <a:spLocks noGrp="1"/>
          </p:cNvSpPr>
          <p:nvPr>
            <p:ph type="title"/>
          </p:nvPr>
        </p:nvSpPr>
        <p:spPr/>
        <p:txBody>
          <a:bodyPr/>
          <a:lstStyle/>
          <a:p>
            <a:r>
              <a:rPr lang="en-US" dirty="0" err="1"/>
              <a:t>Quidel</a:t>
            </a:r>
            <a:r>
              <a:rPr lang="en-US" dirty="0"/>
              <a:t> Triage tests</a:t>
            </a:r>
          </a:p>
        </p:txBody>
      </p:sp>
      <p:sp>
        <p:nvSpPr>
          <p:cNvPr id="3" name="Content Placeholder 2">
            <a:extLst>
              <a:ext uri="{FF2B5EF4-FFF2-40B4-BE49-F238E27FC236}">
                <a16:creationId xmlns:a16="http://schemas.microsoft.com/office/drawing/2014/main" id="{6B19E6AE-5A2F-4FD0-8A53-2CAFC1025E41}"/>
              </a:ext>
            </a:extLst>
          </p:cNvPr>
          <p:cNvSpPr>
            <a:spLocks noGrp="1"/>
          </p:cNvSpPr>
          <p:nvPr>
            <p:ph idx="1"/>
          </p:nvPr>
        </p:nvSpPr>
        <p:spPr/>
        <p:txBody>
          <a:bodyPr/>
          <a:lstStyle/>
          <a:p>
            <a:r>
              <a:rPr lang="en-US" dirty="0"/>
              <a:t>BNP (CLIA waived for whole blood)</a:t>
            </a:r>
          </a:p>
          <a:p>
            <a:r>
              <a:rPr lang="en-US" dirty="0"/>
              <a:t>Cardiac Panel with </a:t>
            </a:r>
            <a:r>
              <a:rPr lang="en-US" dirty="0" err="1"/>
              <a:t>TnI</a:t>
            </a:r>
            <a:r>
              <a:rPr lang="en-US" dirty="0"/>
              <a:t>, CK-MB, and Myoglobin</a:t>
            </a:r>
          </a:p>
          <a:p>
            <a:r>
              <a:rPr lang="en-US" dirty="0"/>
              <a:t>Cardiac Panel with </a:t>
            </a:r>
            <a:r>
              <a:rPr lang="en-US" dirty="0" err="1"/>
              <a:t>TnI</a:t>
            </a:r>
            <a:r>
              <a:rPr lang="en-US" dirty="0"/>
              <a:t> and CK-MB</a:t>
            </a:r>
          </a:p>
          <a:p>
            <a:r>
              <a:rPr lang="en-US" dirty="0"/>
              <a:t>Cardiac with </a:t>
            </a:r>
            <a:r>
              <a:rPr lang="en-US" dirty="0" err="1"/>
              <a:t>TnI</a:t>
            </a:r>
            <a:endParaRPr lang="en-US" dirty="0"/>
          </a:p>
          <a:p>
            <a:r>
              <a:rPr lang="en-US" dirty="0"/>
              <a:t>D-Dimer</a:t>
            </a:r>
          </a:p>
          <a:p>
            <a:r>
              <a:rPr lang="en-US" dirty="0"/>
              <a:t>Toxicology</a:t>
            </a:r>
          </a:p>
        </p:txBody>
      </p:sp>
      <p:pic>
        <p:nvPicPr>
          <p:cNvPr id="5" name="Picture 4">
            <a:extLst>
              <a:ext uri="{FF2B5EF4-FFF2-40B4-BE49-F238E27FC236}">
                <a16:creationId xmlns:a16="http://schemas.microsoft.com/office/drawing/2014/main" id="{9062DD3B-A9C2-4550-BD66-5935A3C20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2778252"/>
            <a:ext cx="4418076" cy="2936748"/>
          </a:xfrm>
          <a:prstGeom prst="rect">
            <a:avLst/>
          </a:prstGeom>
        </p:spPr>
      </p:pic>
    </p:spTree>
    <p:extLst>
      <p:ext uri="{BB962C8B-B14F-4D97-AF65-F5344CB8AC3E}">
        <p14:creationId xmlns:p14="http://schemas.microsoft.com/office/powerpoint/2010/main" val="216283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2A229-1C14-46C3-B54D-C9AFE3013B37}"/>
              </a:ext>
            </a:extLst>
          </p:cNvPr>
          <p:cNvSpPr>
            <a:spLocks noGrp="1"/>
          </p:cNvSpPr>
          <p:nvPr>
            <p:ph type="title"/>
          </p:nvPr>
        </p:nvSpPr>
        <p:spPr/>
        <p:txBody>
          <a:bodyPr/>
          <a:lstStyle/>
          <a:p>
            <a:r>
              <a:rPr lang="en-US" dirty="0" err="1"/>
              <a:t>Quidel</a:t>
            </a:r>
            <a:r>
              <a:rPr lang="en-US" dirty="0"/>
              <a:t> Triage kit</a:t>
            </a:r>
          </a:p>
        </p:txBody>
      </p:sp>
      <p:sp>
        <p:nvSpPr>
          <p:cNvPr id="3" name="Content Placeholder 2">
            <a:extLst>
              <a:ext uri="{FF2B5EF4-FFF2-40B4-BE49-F238E27FC236}">
                <a16:creationId xmlns:a16="http://schemas.microsoft.com/office/drawing/2014/main" id="{D8164DFD-98D4-4441-BEC1-A46DBE0739F7}"/>
              </a:ext>
            </a:extLst>
          </p:cNvPr>
          <p:cNvSpPr>
            <a:spLocks noGrp="1"/>
          </p:cNvSpPr>
          <p:nvPr>
            <p:ph idx="1"/>
          </p:nvPr>
        </p:nvSpPr>
        <p:spPr/>
        <p:txBody>
          <a:bodyPr/>
          <a:lstStyle/>
          <a:p>
            <a:r>
              <a:rPr lang="en-US" dirty="0"/>
              <a:t>What’s inside?</a:t>
            </a:r>
          </a:p>
          <a:p>
            <a:r>
              <a:rPr lang="en-US" dirty="0"/>
              <a:t>25 separate foiled devices</a:t>
            </a:r>
          </a:p>
          <a:p>
            <a:r>
              <a:rPr lang="en-US" dirty="0"/>
              <a:t>25 plastic transfer pipettes </a:t>
            </a:r>
          </a:p>
          <a:p>
            <a:r>
              <a:rPr lang="en-US" dirty="0"/>
              <a:t>1 reagent code chip</a:t>
            </a:r>
          </a:p>
          <a:p>
            <a:r>
              <a:rPr lang="en-US" dirty="0"/>
              <a:t>1 printer roll (2 for TOX)</a:t>
            </a:r>
          </a:p>
          <a:p>
            <a:r>
              <a:rPr lang="en-US" dirty="0"/>
              <a:t>Product Insert</a:t>
            </a:r>
          </a:p>
        </p:txBody>
      </p:sp>
      <p:pic>
        <p:nvPicPr>
          <p:cNvPr id="4" name="Picture 3">
            <a:extLst>
              <a:ext uri="{FF2B5EF4-FFF2-40B4-BE49-F238E27FC236}">
                <a16:creationId xmlns:a16="http://schemas.microsoft.com/office/drawing/2014/main" id="{E443A656-54BD-48AC-89E2-42D1BD78DAD2}"/>
              </a:ext>
            </a:extLst>
          </p:cNvPr>
          <p:cNvPicPr>
            <a:picLocks noChangeAspect="1"/>
          </p:cNvPicPr>
          <p:nvPr/>
        </p:nvPicPr>
        <p:blipFill>
          <a:blip r:embed="rId2"/>
          <a:stretch>
            <a:fillRect/>
          </a:stretch>
        </p:blipFill>
        <p:spPr>
          <a:xfrm rot="5400000">
            <a:off x="6507321" y="3497327"/>
            <a:ext cx="3247302" cy="602149"/>
          </a:xfrm>
          <a:prstGeom prst="rect">
            <a:avLst/>
          </a:prstGeom>
        </p:spPr>
      </p:pic>
      <p:pic>
        <p:nvPicPr>
          <p:cNvPr id="5" name="Picture 4">
            <a:extLst>
              <a:ext uri="{FF2B5EF4-FFF2-40B4-BE49-F238E27FC236}">
                <a16:creationId xmlns:a16="http://schemas.microsoft.com/office/drawing/2014/main" id="{12125372-38EA-4F31-82DC-151A05818308}"/>
              </a:ext>
            </a:extLst>
          </p:cNvPr>
          <p:cNvPicPr>
            <a:picLocks noChangeAspect="1"/>
          </p:cNvPicPr>
          <p:nvPr/>
        </p:nvPicPr>
        <p:blipFill>
          <a:blip r:embed="rId3"/>
          <a:stretch>
            <a:fillRect/>
          </a:stretch>
        </p:blipFill>
        <p:spPr>
          <a:xfrm>
            <a:off x="3467938" y="3798401"/>
            <a:ext cx="1473200" cy="1371600"/>
          </a:xfrm>
          <a:prstGeom prst="rect">
            <a:avLst/>
          </a:prstGeom>
        </p:spPr>
      </p:pic>
      <p:pic>
        <p:nvPicPr>
          <p:cNvPr id="6" name="Picture 5">
            <a:extLst>
              <a:ext uri="{FF2B5EF4-FFF2-40B4-BE49-F238E27FC236}">
                <a16:creationId xmlns:a16="http://schemas.microsoft.com/office/drawing/2014/main" id="{744F3A2C-275D-4954-88D2-6FC029FE5A09}"/>
              </a:ext>
            </a:extLst>
          </p:cNvPr>
          <p:cNvPicPr>
            <a:picLocks noChangeAspect="1"/>
          </p:cNvPicPr>
          <p:nvPr/>
        </p:nvPicPr>
        <p:blipFill>
          <a:blip r:embed="rId4"/>
          <a:stretch>
            <a:fillRect/>
          </a:stretch>
        </p:blipFill>
        <p:spPr>
          <a:xfrm>
            <a:off x="5105400" y="4023169"/>
            <a:ext cx="2105025" cy="1158864"/>
          </a:xfrm>
          <a:prstGeom prst="rect">
            <a:avLst/>
          </a:prstGeom>
        </p:spPr>
      </p:pic>
    </p:spTree>
    <p:extLst>
      <p:ext uri="{BB962C8B-B14F-4D97-AF65-F5344CB8AC3E}">
        <p14:creationId xmlns:p14="http://schemas.microsoft.com/office/powerpoint/2010/main" val="4150831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5616</TotalTime>
  <Words>1645</Words>
  <Application>Microsoft Office PowerPoint</Application>
  <PresentationFormat>On-screen Show (4:3)</PresentationFormat>
  <Paragraphs>216</Paragraphs>
  <Slides>37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Arial</vt:lpstr>
      <vt:lpstr>Calibri</vt:lpstr>
      <vt:lpstr>Wingdings</vt:lpstr>
      <vt:lpstr>Office Theme</vt:lpstr>
      <vt:lpstr>1_Office Theme</vt:lpstr>
      <vt:lpstr>Quidel Triage® MeterPro System Training</vt:lpstr>
      <vt:lpstr>Agenda</vt:lpstr>
      <vt:lpstr>Quidel Triage MeterPro System Overview</vt:lpstr>
      <vt:lpstr>Quidel Triage MeterPro box</vt:lpstr>
      <vt:lpstr>Quidel Triage System</vt:lpstr>
      <vt:lpstr>What is the Quidel Triage System?</vt:lpstr>
      <vt:lpstr>Quidel Triage MeterPro specifications</vt:lpstr>
      <vt:lpstr>Quidel Triage tests</vt:lpstr>
      <vt:lpstr>Quidel Triage kit</vt:lpstr>
      <vt:lpstr>Service and maintenance procedure</vt:lpstr>
      <vt:lpstr>Quidel Triage Test Device Overview</vt:lpstr>
      <vt:lpstr>Quidel Triage device component</vt:lpstr>
      <vt:lpstr>Quidel Triage test device</vt:lpstr>
      <vt:lpstr>Quidel Triage test device</vt:lpstr>
      <vt:lpstr>Quidel Triage MeterPro CODE CHIP Module</vt:lpstr>
      <vt:lpstr>Quidel Triage CODE CHIP Module</vt:lpstr>
      <vt:lpstr>Installing CODE CHIP modules</vt:lpstr>
      <vt:lpstr>Quidel Triage  Quality Control</vt:lpstr>
      <vt:lpstr>Quality Assurance functions</vt:lpstr>
      <vt:lpstr>Internal device Quality Assurance</vt:lpstr>
      <vt:lpstr>MeterPro Quality Assurance</vt:lpstr>
      <vt:lpstr>QC Device</vt:lpstr>
      <vt:lpstr>QC Device</vt:lpstr>
      <vt:lpstr>Software Quality Assurance</vt:lpstr>
      <vt:lpstr>External QC</vt:lpstr>
      <vt:lpstr>Quality Control</vt:lpstr>
      <vt:lpstr>QC Sample: Results out of range</vt:lpstr>
      <vt:lpstr>Quidel Triage  Test Procedure</vt:lpstr>
      <vt:lpstr>How does the Quidel Triage System work?</vt:lpstr>
      <vt:lpstr>Run a test</vt:lpstr>
      <vt:lpstr>Run a test</vt:lpstr>
      <vt:lpstr>Run test</vt:lpstr>
      <vt:lpstr>Run test</vt:lpstr>
      <vt:lpstr>Test results</vt:lpstr>
      <vt:lpstr>Test results</vt:lpstr>
      <vt:lpstr>Ensuring quality results through proper technique</vt:lpstr>
      <vt:lpstr>Questions?</vt:lpstr>
    </vt:vector>
  </TitlesOfParts>
  <Company>Quidel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rjournot</cp:lastModifiedBy>
  <cp:revision>171</cp:revision>
  <cp:lastPrinted>2014-08-04T11:22:28Z</cp:lastPrinted>
  <dcterms:created xsi:type="dcterms:W3CDTF">2013-11-05T01:06:46Z</dcterms:created>
  <dcterms:modified xsi:type="dcterms:W3CDTF">2020-12-10T18:45:07Z</dcterms:modified>
</cp:coreProperties>
</file>