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18"/>
  </p:notesMasterIdLst>
  <p:handoutMasterIdLst>
    <p:handoutMasterId r:id="rId19"/>
  </p:handoutMasterIdLst>
  <p:sldIdLst>
    <p:sldId id="314" r:id="rId5"/>
    <p:sldId id="329" r:id="rId6"/>
    <p:sldId id="318" r:id="rId7"/>
    <p:sldId id="320" r:id="rId8"/>
    <p:sldId id="332" r:id="rId9"/>
    <p:sldId id="333" r:id="rId10"/>
    <p:sldId id="334" r:id="rId11"/>
    <p:sldId id="323" r:id="rId12"/>
    <p:sldId id="335" r:id="rId13"/>
    <p:sldId id="336" r:id="rId14"/>
    <p:sldId id="337" r:id="rId15"/>
    <p:sldId id="324"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DFE"/>
    <a:srgbClr val="D5DEFF"/>
    <a:srgbClr val="F6F7FF"/>
    <a:srgbClr val="DBDCE5"/>
    <a:srgbClr val="F0F1FB"/>
    <a:srgbClr val="DFE1F6"/>
    <a:srgbClr val="EEEFF5"/>
    <a:srgbClr val="DFE1EF"/>
    <a:srgbClr val="A9B1FF"/>
    <a:srgbClr val="FF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020" autoAdjust="0"/>
  </p:normalViewPr>
  <p:slideViewPr>
    <p:cSldViewPr snapToGrid="0">
      <p:cViewPr varScale="1">
        <p:scale>
          <a:sx n="119" d="100"/>
          <a:sy n="119" d="100"/>
        </p:scale>
        <p:origin x="96" y="348"/>
      </p:cViewPr>
      <p:guideLst>
        <p:guide orient="horz" pos="1416"/>
        <p:guide orient="horz" pos="1008"/>
        <p:guide pos="3840"/>
      </p:guideLst>
    </p:cSldViewPr>
  </p:slideViewPr>
  <p:notesTextViewPr>
    <p:cViewPr>
      <p:scale>
        <a:sx n="1" d="1"/>
        <a:sy n="1" d="1"/>
      </p:scale>
      <p:origin x="0" y="0"/>
    </p:cViewPr>
  </p:notesTextViewPr>
  <p:notesViewPr>
    <p:cSldViewPr snapToGrid="0" showGuides="1">
      <p:cViewPr varScale="1">
        <p:scale>
          <a:sx n="96" d="100"/>
          <a:sy n="96"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AFDE-0E59-40AE-A6CF-DC5D64911259}" type="doc">
      <dgm:prSet loTypeId="urn:microsoft.com/office/officeart/2016/7/layout/RepeatingBendingProcessNew" loCatId="process" qsTypeId="urn:microsoft.com/office/officeart/2005/8/quickstyle/simple1" qsCatId="simple" csTypeId="urn:microsoft.com/office/officeart/2005/8/colors/accent3_2" csCatId="accent3" phldr="1"/>
      <dgm:spPr/>
      <dgm:t>
        <a:bodyPr/>
        <a:lstStyle/>
        <a:p>
          <a:endParaRPr lang="en-US"/>
        </a:p>
      </dgm:t>
    </dgm:pt>
    <dgm:pt modelId="{DA98658E-FF89-404F-92E1-C0453FF41F96}">
      <dgm:prSet/>
      <dgm:spPr/>
      <dgm:t>
        <a:bodyPr/>
        <a:lstStyle/>
        <a:p>
          <a:r>
            <a:rPr lang="en-US"/>
            <a:t>Patient will arrive to the phlebotomy area.</a:t>
          </a:r>
        </a:p>
      </dgm:t>
    </dgm:pt>
    <dgm:pt modelId="{9611BE65-A197-4A5D-8CFA-6AB92C5B807B}" type="parTrans" cxnId="{A36B328B-321A-4DC8-9EDB-E27905570D71}">
      <dgm:prSet/>
      <dgm:spPr/>
      <dgm:t>
        <a:bodyPr/>
        <a:lstStyle/>
        <a:p>
          <a:endParaRPr lang="en-US"/>
        </a:p>
      </dgm:t>
    </dgm:pt>
    <dgm:pt modelId="{84D844BD-28C8-4E37-85C9-471926671A7F}" type="sibTrans" cxnId="{A36B328B-321A-4DC8-9EDB-E27905570D71}">
      <dgm:prSet/>
      <dgm:spPr/>
      <dgm:t>
        <a:bodyPr/>
        <a:lstStyle/>
        <a:p>
          <a:endParaRPr lang="en-US"/>
        </a:p>
      </dgm:t>
    </dgm:pt>
    <dgm:pt modelId="{48691B0D-ACDB-4EEB-ABB8-17ECFC2D7D4A}">
      <dgm:prSet/>
      <dgm:spPr/>
      <dgm:t>
        <a:bodyPr/>
        <a:lstStyle/>
        <a:p>
          <a:r>
            <a:rPr lang="en-US" dirty="0"/>
            <a:t>Prepare 2 patient communication sheets with the patient PID label on both.</a:t>
          </a:r>
        </a:p>
      </dgm:t>
    </dgm:pt>
    <dgm:pt modelId="{47E458D3-9834-4E89-9C97-1B2F58653FF3}" type="parTrans" cxnId="{742D7141-2CE4-496B-8A98-4FBFEDFCDC66}">
      <dgm:prSet/>
      <dgm:spPr/>
      <dgm:t>
        <a:bodyPr/>
        <a:lstStyle/>
        <a:p>
          <a:endParaRPr lang="en-US"/>
        </a:p>
      </dgm:t>
    </dgm:pt>
    <dgm:pt modelId="{5F0CB1B2-5C14-4688-B4B7-D72073828B73}" type="sibTrans" cxnId="{742D7141-2CE4-496B-8A98-4FBFEDFCDC66}">
      <dgm:prSet/>
      <dgm:spPr/>
      <dgm:t>
        <a:bodyPr/>
        <a:lstStyle/>
        <a:p>
          <a:endParaRPr lang="en-US"/>
        </a:p>
      </dgm:t>
    </dgm:pt>
    <dgm:pt modelId="{EDA68AC2-8AAA-474E-9C4F-363FBF65C1E1}">
      <dgm:prSet/>
      <dgm:spPr/>
      <dgm:t>
        <a:bodyPr/>
        <a:lstStyle/>
        <a:p>
          <a:r>
            <a:rPr lang="en-US"/>
            <a:t>Inform the patient how long the screening will take to complete (1, 2, or 3 hours pending the specific GTT ordered).</a:t>
          </a:r>
        </a:p>
      </dgm:t>
    </dgm:pt>
    <dgm:pt modelId="{FE7675C6-633B-4D7C-A45F-198113399CB3}" type="parTrans" cxnId="{F94D4BD2-1BF7-4A95-A7BF-13642B5A1733}">
      <dgm:prSet/>
      <dgm:spPr/>
      <dgm:t>
        <a:bodyPr/>
        <a:lstStyle/>
        <a:p>
          <a:endParaRPr lang="en-US"/>
        </a:p>
      </dgm:t>
    </dgm:pt>
    <dgm:pt modelId="{E71EE32D-F39A-43ED-95E5-B3267E3B843C}" type="sibTrans" cxnId="{F94D4BD2-1BF7-4A95-A7BF-13642B5A1733}">
      <dgm:prSet/>
      <dgm:spPr/>
      <dgm:t>
        <a:bodyPr/>
        <a:lstStyle/>
        <a:p>
          <a:endParaRPr lang="en-US"/>
        </a:p>
      </dgm:t>
    </dgm:pt>
    <dgm:pt modelId="{53636D73-21B7-4A5E-AC67-1D3C77F1897E}">
      <dgm:prSet/>
      <dgm:spPr/>
      <dgm:t>
        <a:bodyPr/>
        <a:lstStyle/>
        <a:p>
          <a:r>
            <a:rPr lang="en-US" dirty="0"/>
            <a:t>Assemble equipment (glucose tolerance test oral liquid 100gm and measuring cup).</a:t>
          </a:r>
        </a:p>
      </dgm:t>
    </dgm:pt>
    <dgm:pt modelId="{4768DC43-2873-4637-BCB3-B23A68CDB679}" type="parTrans" cxnId="{69AC9906-71D8-417D-A6F3-C3B920C1EC66}">
      <dgm:prSet/>
      <dgm:spPr/>
      <dgm:t>
        <a:bodyPr/>
        <a:lstStyle/>
        <a:p>
          <a:endParaRPr lang="en-US"/>
        </a:p>
      </dgm:t>
    </dgm:pt>
    <dgm:pt modelId="{00631239-B825-4FC9-9D7A-DC54C9B9D282}" type="sibTrans" cxnId="{69AC9906-71D8-417D-A6F3-C3B920C1EC66}">
      <dgm:prSet/>
      <dgm:spPr/>
      <dgm:t>
        <a:bodyPr/>
        <a:lstStyle/>
        <a:p>
          <a:endParaRPr lang="en-US"/>
        </a:p>
      </dgm:t>
    </dgm:pt>
    <dgm:pt modelId="{E6CEFD29-A4D9-4D55-A7DD-102E949EA548}">
      <dgm:prSet/>
      <dgm:spPr/>
      <dgm:t>
        <a:bodyPr/>
        <a:lstStyle/>
        <a:p>
          <a:r>
            <a:rPr lang="en-US"/>
            <a:t>Explain the procedure to the patient.</a:t>
          </a:r>
        </a:p>
      </dgm:t>
    </dgm:pt>
    <dgm:pt modelId="{D5D719B2-AC0C-424E-802B-2861508739F3}" type="parTrans" cxnId="{69B465BE-8875-4DFA-982D-62C54F8922BC}">
      <dgm:prSet/>
      <dgm:spPr/>
      <dgm:t>
        <a:bodyPr/>
        <a:lstStyle/>
        <a:p>
          <a:endParaRPr lang="en-US"/>
        </a:p>
      </dgm:t>
    </dgm:pt>
    <dgm:pt modelId="{49B2DE76-C5FD-4290-8AB8-39BE169A3763}" type="sibTrans" cxnId="{69B465BE-8875-4DFA-982D-62C54F8922BC}">
      <dgm:prSet/>
      <dgm:spPr/>
      <dgm:t>
        <a:bodyPr/>
        <a:lstStyle/>
        <a:p>
          <a:endParaRPr lang="en-US"/>
        </a:p>
      </dgm:t>
    </dgm:pt>
    <dgm:pt modelId="{B0214344-0B38-412F-AAA9-0BD3BDCF9A40}">
      <dgm:prSet/>
      <dgm:spPr/>
      <dgm:t>
        <a:bodyPr/>
        <a:lstStyle/>
        <a:p>
          <a:r>
            <a:rPr lang="en-US"/>
            <a:t>If this is a 2- or 3-hour GTT, the patient </a:t>
          </a:r>
          <a:r>
            <a:rPr lang="en-US" b="1"/>
            <a:t>MUST</a:t>
          </a:r>
          <a:r>
            <a:rPr lang="en-US"/>
            <a:t> be fasting (cannot eat, drink, chew gum, or smoke) for 8 hours prior to test.</a:t>
          </a:r>
        </a:p>
      </dgm:t>
    </dgm:pt>
    <dgm:pt modelId="{8E3E4A07-B73A-4B1D-9F82-F9066AC5CA78}" type="parTrans" cxnId="{A2EDCDB2-ABA2-452C-BEA6-A97DC0809F98}">
      <dgm:prSet/>
      <dgm:spPr/>
      <dgm:t>
        <a:bodyPr/>
        <a:lstStyle/>
        <a:p>
          <a:endParaRPr lang="en-US"/>
        </a:p>
      </dgm:t>
    </dgm:pt>
    <dgm:pt modelId="{8B14A2A6-1724-4399-9E30-8DC1BADF0BCF}" type="sibTrans" cxnId="{A2EDCDB2-ABA2-452C-BEA6-A97DC0809F98}">
      <dgm:prSet/>
      <dgm:spPr/>
      <dgm:t>
        <a:bodyPr/>
        <a:lstStyle/>
        <a:p>
          <a:endParaRPr lang="en-US"/>
        </a:p>
      </dgm:t>
    </dgm:pt>
    <dgm:pt modelId="{99781D60-96DE-47AF-BFC3-8045E5E19C0C}" type="pres">
      <dgm:prSet presAssocID="{31D0AFDE-0E59-40AE-A6CF-DC5D64911259}" presName="Name0" presStyleCnt="0">
        <dgm:presLayoutVars>
          <dgm:dir/>
          <dgm:resizeHandles val="exact"/>
        </dgm:presLayoutVars>
      </dgm:prSet>
      <dgm:spPr/>
    </dgm:pt>
    <dgm:pt modelId="{E51F8C54-F735-4A11-A867-381D01DE5227}" type="pres">
      <dgm:prSet presAssocID="{DA98658E-FF89-404F-92E1-C0453FF41F96}" presName="node" presStyleLbl="node1" presStyleIdx="0" presStyleCnt="5">
        <dgm:presLayoutVars>
          <dgm:bulletEnabled val="1"/>
        </dgm:presLayoutVars>
      </dgm:prSet>
      <dgm:spPr/>
    </dgm:pt>
    <dgm:pt modelId="{83C95FA7-8BDB-4F13-BF4A-3E2B084C31C6}" type="pres">
      <dgm:prSet presAssocID="{84D844BD-28C8-4E37-85C9-471926671A7F}" presName="sibTrans" presStyleLbl="sibTrans1D1" presStyleIdx="0" presStyleCnt="4"/>
      <dgm:spPr/>
    </dgm:pt>
    <dgm:pt modelId="{B36E74C0-0BEF-4343-8A9D-898A1DD3906D}" type="pres">
      <dgm:prSet presAssocID="{84D844BD-28C8-4E37-85C9-471926671A7F}" presName="connectorText" presStyleLbl="sibTrans1D1" presStyleIdx="0" presStyleCnt="4"/>
      <dgm:spPr/>
    </dgm:pt>
    <dgm:pt modelId="{D1C6A26B-F9DC-4C3B-9E41-28359192D151}" type="pres">
      <dgm:prSet presAssocID="{48691B0D-ACDB-4EEB-ABB8-17ECFC2D7D4A}" presName="node" presStyleLbl="node1" presStyleIdx="1" presStyleCnt="5">
        <dgm:presLayoutVars>
          <dgm:bulletEnabled val="1"/>
        </dgm:presLayoutVars>
      </dgm:prSet>
      <dgm:spPr/>
    </dgm:pt>
    <dgm:pt modelId="{78C9C771-DC9E-475E-91C6-7B922921873F}" type="pres">
      <dgm:prSet presAssocID="{5F0CB1B2-5C14-4688-B4B7-D72073828B73}" presName="sibTrans" presStyleLbl="sibTrans1D1" presStyleIdx="1" presStyleCnt="4"/>
      <dgm:spPr/>
    </dgm:pt>
    <dgm:pt modelId="{6AF520AC-C156-4ABA-822E-047F6223A333}" type="pres">
      <dgm:prSet presAssocID="{5F0CB1B2-5C14-4688-B4B7-D72073828B73}" presName="connectorText" presStyleLbl="sibTrans1D1" presStyleIdx="1" presStyleCnt="4"/>
      <dgm:spPr/>
    </dgm:pt>
    <dgm:pt modelId="{36196F40-33E7-4413-8E79-5FE976989288}" type="pres">
      <dgm:prSet presAssocID="{EDA68AC2-8AAA-474E-9C4F-363FBF65C1E1}" presName="node" presStyleLbl="node1" presStyleIdx="2" presStyleCnt="5">
        <dgm:presLayoutVars>
          <dgm:bulletEnabled val="1"/>
        </dgm:presLayoutVars>
      </dgm:prSet>
      <dgm:spPr/>
    </dgm:pt>
    <dgm:pt modelId="{D7866E58-978C-4904-B4B0-E840EA3F93B0}" type="pres">
      <dgm:prSet presAssocID="{E71EE32D-F39A-43ED-95E5-B3267E3B843C}" presName="sibTrans" presStyleLbl="sibTrans1D1" presStyleIdx="2" presStyleCnt="4"/>
      <dgm:spPr/>
    </dgm:pt>
    <dgm:pt modelId="{23A82C6F-CCAF-457B-834B-8FFF101729C5}" type="pres">
      <dgm:prSet presAssocID="{E71EE32D-F39A-43ED-95E5-B3267E3B843C}" presName="connectorText" presStyleLbl="sibTrans1D1" presStyleIdx="2" presStyleCnt="4"/>
      <dgm:spPr/>
    </dgm:pt>
    <dgm:pt modelId="{5DEA9EAF-F608-4F08-9FC3-B1626BFC1E4A}" type="pres">
      <dgm:prSet presAssocID="{53636D73-21B7-4A5E-AC67-1D3C77F1897E}" presName="node" presStyleLbl="node1" presStyleIdx="3" presStyleCnt="5">
        <dgm:presLayoutVars>
          <dgm:bulletEnabled val="1"/>
        </dgm:presLayoutVars>
      </dgm:prSet>
      <dgm:spPr/>
    </dgm:pt>
    <dgm:pt modelId="{EE37CAB2-31FD-4B2A-97B5-B1004AF9610F}" type="pres">
      <dgm:prSet presAssocID="{00631239-B825-4FC9-9D7A-DC54C9B9D282}" presName="sibTrans" presStyleLbl="sibTrans1D1" presStyleIdx="3" presStyleCnt="4"/>
      <dgm:spPr/>
    </dgm:pt>
    <dgm:pt modelId="{6F3C64EF-6DEB-4BD4-B4E7-260AB0164B08}" type="pres">
      <dgm:prSet presAssocID="{00631239-B825-4FC9-9D7A-DC54C9B9D282}" presName="connectorText" presStyleLbl="sibTrans1D1" presStyleIdx="3" presStyleCnt="4"/>
      <dgm:spPr/>
    </dgm:pt>
    <dgm:pt modelId="{EEA1AFA2-E385-4A45-B7A0-18A4908F3693}" type="pres">
      <dgm:prSet presAssocID="{E6CEFD29-A4D9-4D55-A7DD-102E949EA548}" presName="node" presStyleLbl="node1" presStyleIdx="4" presStyleCnt="5">
        <dgm:presLayoutVars>
          <dgm:bulletEnabled val="1"/>
        </dgm:presLayoutVars>
      </dgm:prSet>
      <dgm:spPr/>
    </dgm:pt>
  </dgm:ptLst>
  <dgm:cxnLst>
    <dgm:cxn modelId="{69AC9906-71D8-417D-A6F3-C3B920C1EC66}" srcId="{31D0AFDE-0E59-40AE-A6CF-DC5D64911259}" destId="{53636D73-21B7-4A5E-AC67-1D3C77F1897E}" srcOrd="3" destOrd="0" parTransId="{4768DC43-2873-4637-BCB3-B23A68CDB679}" sibTransId="{00631239-B825-4FC9-9D7A-DC54C9B9D282}"/>
    <dgm:cxn modelId="{2BB31F2D-1E0E-4AEA-8B1B-11DB38069AF5}" type="presOf" srcId="{DA98658E-FF89-404F-92E1-C0453FF41F96}" destId="{E51F8C54-F735-4A11-A867-381D01DE5227}" srcOrd="0" destOrd="0" presId="urn:microsoft.com/office/officeart/2016/7/layout/RepeatingBendingProcessNew"/>
    <dgm:cxn modelId="{C587CC2E-9974-4E2A-BD85-0592E1043FE1}" type="presOf" srcId="{EDA68AC2-8AAA-474E-9C4F-363FBF65C1E1}" destId="{36196F40-33E7-4413-8E79-5FE976989288}" srcOrd="0" destOrd="0" presId="urn:microsoft.com/office/officeart/2016/7/layout/RepeatingBendingProcessNew"/>
    <dgm:cxn modelId="{97A4AB36-285E-47A3-B998-699B0134D444}" type="presOf" srcId="{31D0AFDE-0E59-40AE-A6CF-DC5D64911259}" destId="{99781D60-96DE-47AF-BFC3-8045E5E19C0C}" srcOrd="0" destOrd="0" presId="urn:microsoft.com/office/officeart/2016/7/layout/RepeatingBendingProcessNew"/>
    <dgm:cxn modelId="{00704B3D-D9E0-478A-9B23-0650C6BEA462}" type="presOf" srcId="{84D844BD-28C8-4E37-85C9-471926671A7F}" destId="{B36E74C0-0BEF-4343-8A9D-898A1DD3906D}" srcOrd="1" destOrd="0" presId="urn:microsoft.com/office/officeart/2016/7/layout/RepeatingBendingProcessNew"/>
    <dgm:cxn modelId="{A11C9F5D-6853-4ED8-ACA9-68CB2406D2D3}" type="presOf" srcId="{B0214344-0B38-412F-AAA9-0BD3BDCF9A40}" destId="{EEA1AFA2-E385-4A45-B7A0-18A4908F3693}" srcOrd="0" destOrd="1" presId="urn:microsoft.com/office/officeart/2016/7/layout/RepeatingBendingProcessNew"/>
    <dgm:cxn modelId="{742D7141-2CE4-496B-8A98-4FBFEDFCDC66}" srcId="{31D0AFDE-0E59-40AE-A6CF-DC5D64911259}" destId="{48691B0D-ACDB-4EEB-ABB8-17ECFC2D7D4A}" srcOrd="1" destOrd="0" parTransId="{47E458D3-9834-4E89-9C97-1B2F58653FF3}" sibTransId="{5F0CB1B2-5C14-4688-B4B7-D72073828B73}"/>
    <dgm:cxn modelId="{C6543748-2B48-42C4-B77C-EB12C18A3307}" type="presOf" srcId="{5F0CB1B2-5C14-4688-B4B7-D72073828B73}" destId="{78C9C771-DC9E-475E-91C6-7B922921873F}" srcOrd="0" destOrd="0" presId="urn:microsoft.com/office/officeart/2016/7/layout/RepeatingBendingProcessNew"/>
    <dgm:cxn modelId="{8A6EA46C-AE9D-4BD9-A02F-695FBE3F43DD}" type="presOf" srcId="{E6CEFD29-A4D9-4D55-A7DD-102E949EA548}" destId="{EEA1AFA2-E385-4A45-B7A0-18A4908F3693}" srcOrd="0" destOrd="0" presId="urn:microsoft.com/office/officeart/2016/7/layout/RepeatingBendingProcessNew"/>
    <dgm:cxn modelId="{D786E376-70D0-4DE9-AC34-E049415FFDFF}" type="presOf" srcId="{84D844BD-28C8-4E37-85C9-471926671A7F}" destId="{83C95FA7-8BDB-4F13-BF4A-3E2B084C31C6}" srcOrd="0" destOrd="0" presId="urn:microsoft.com/office/officeart/2016/7/layout/RepeatingBendingProcessNew"/>
    <dgm:cxn modelId="{5739AC57-E986-4166-BC89-9B124AF81557}" type="presOf" srcId="{48691B0D-ACDB-4EEB-ABB8-17ECFC2D7D4A}" destId="{D1C6A26B-F9DC-4C3B-9E41-28359192D151}" srcOrd="0" destOrd="0" presId="urn:microsoft.com/office/officeart/2016/7/layout/RepeatingBendingProcessNew"/>
    <dgm:cxn modelId="{EC94837B-F8B0-406B-8C75-2C455B64972A}" type="presOf" srcId="{53636D73-21B7-4A5E-AC67-1D3C77F1897E}" destId="{5DEA9EAF-F608-4F08-9FC3-B1626BFC1E4A}" srcOrd="0" destOrd="0" presId="urn:microsoft.com/office/officeart/2016/7/layout/RepeatingBendingProcessNew"/>
    <dgm:cxn modelId="{A36B328B-321A-4DC8-9EDB-E27905570D71}" srcId="{31D0AFDE-0E59-40AE-A6CF-DC5D64911259}" destId="{DA98658E-FF89-404F-92E1-C0453FF41F96}" srcOrd="0" destOrd="0" parTransId="{9611BE65-A197-4A5D-8CFA-6AB92C5B807B}" sibTransId="{84D844BD-28C8-4E37-85C9-471926671A7F}"/>
    <dgm:cxn modelId="{AEA01D8F-4689-4668-89DF-12CAC225CA48}" type="presOf" srcId="{00631239-B825-4FC9-9D7A-DC54C9B9D282}" destId="{EE37CAB2-31FD-4B2A-97B5-B1004AF9610F}" srcOrd="0" destOrd="0" presId="urn:microsoft.com/office/officeart/2016/7/layout/RepeatingBendingProcessNew"/>
    <dgm:cxn modelId="{194C4796-CEA3-47E8-8382-889332911DDB}" type="presOf" srcId="{00631239-B825-4FC9-9D7A-DC54C9B9D282}" destId="{6F3C64EF-6DEB-4BD4-B4E7-260AB0164B08}" srcOrd="1" destOrd="0" presId="urn:microsoft.com/office/officeart/2016/7/layout/RepeatingBendingProcessNew"/>
    <dgm:cxn modelId="{A2EDCDB2-ABA2-452C-BEA6-A97DC0809F98}" srcId="{E6CEFD29-A4D9-4D55-A7DD-102E949EA548}" destId="{B0214344-0B38-412F-AAA9-0BD3BDCF9A40}" srcOrd="0" destOrd="0" parTransId="{8E3E4A07-B73A-4B1D-9F82-F9066AC5CA78}" sibTransId="{8B14A2A6-1724-4399-9E30-8DC1BADF0BCF}"/>
    <dgm:cxn modelId="{69B465BE-8875-4DFA-982D-62C54F8922BC}" srcId="{31D0AFDE-0E59-40AE-A6CF-DC5D64911259}" destId="{E6CEFD29-A4D9-4D55-A7DD-102E949EA548}" srcOrd="4" destOrd="0" parTransId="{D5D719B2-AC0C-424E-802B-2861508739F3}" sibTransId="{49B2DE76-C5FD-4290-8AB8-39BE169A3763}"/>
    <dgm:cxn modelId="{4D8A27C8-3BB0-4A84-8525-79D2AC978472}" type="presOf" srcId="{5F0CB1B2-5C14-4688-B4B7-D72073828B73}" destId="{6AF520AC-C156-4ABA-822E-047F6223A333}" srcOrd="1" destOrd="0" presId="urn:microsoft.com/office/officeart/2016/7/layout/RepeatingBendingProcessNew"/>
    <dgm:cxn modelId="{416AA5CD-39CD-40E2-93AE-C2E5A8CE51E9}" type="presOf" srcId="{E71EE32D-F39A-43ED-95E5-B3267E3B843C}" destId="{23A82C6F-CCAF-457B-834B-8FFF101729C5}" srcOrd="1" destOrd="0" presId="urn:microsoft.com/office/officeart/2016/7/layout/RepeatingBendingProcessNew"/>
    <dgm:cxn modelId="{F94D4BD2-1BF7-4A95-A7BF-13642B5A1733}" srcId="{31D0AFDE-0E59-40AE-A6CF-DC5D64911259}" destId="{EDA68AC2-8AAA-474E-9C4F-363FBF65C1E1}" srcOrd="2" destOrd="0" parTransId="{FE7675C6-633B-4D7C-A45F-198113399CB3}" sibTransId="{E71EE32D-F39A-43ED-95E5-B3267E3B843C}"/>
    <dgm:cxn modelId="{1E3E47EA-86C1-4341-B6AB-71C2A8050F36}" type="presOf" srcId="{E71EE32D-F39A-43ED-95E5-B3267E3B843C}" destId="{D7866E58-978C-4904-B4B0-E840EA3F93B0}" srcOrd="0" destOrd="0" presId="urn:microsoft.com/office/officeart/2016/7/layout/RepeatingBendingProcessNew"/>
    <dgm:cxn modelId="{879727B9-D5DF-465F-B446-E1B3D9538A98}" type="presParOf" srcId="{99781D60-96DE-47AF-BFC3-8045E5E19C0C}" destId="{E51F8C54-F735-4A11-A867-381D01DE5227}" srcOrd="0" destOrd="0" presId="urn:microsoft.com/office/officeart/2016/7/layout/RepeatingBendingProcessNew"/>
    <dgm:cxn modelId="{06826C25-9C69-41A6-9B6B-61D15117F217}" type="presParOf" srcId="{99781D60-96DE-47AF-BFC3-8045E5E19C0C}" destId="{83C95FA7-8BDB-4F13-BF4A-3E2B084C31C6}" srcOrd="1" destOrd="0" presId="urn:microsoft.com/office/officeart/2016/7/layout/RepeatingBendingProcessNew"/>
    <dgm:cxn modelId="{C670BB4D-135C-4FC4-9E3A-9C8DF2BC18F6}" type="presParOf" srcId="{83C95FA7-8BDB-4F13-BF4A-3E2B084C31C6}" destId="{B36E74C0-0BEF-4343-8A9D-898A1DD3906D}" srcOrd="0" destOrd="0" presId="urn:microsoft.com/office/officeart/2016/7/layout/RepeatingBendingProcessNew"/>
    <dgm:cxn modelId="{643ADFA2-308A-40DC-956C-F1DA94112A16}" type="presParOf" srcId="{99781D60-96DE-47AF-BFC3-8045E5E19C0C}" destId="{D1C6A26B-F9DC-4C3B-9E41-28359192D151}" srcOrd="2" destOrd="0" presId="urn:microsoft.com/office/officeart/2016/7/layout/RepeatingBendingProcessNew"/>
    <dgm:cxn modelId="{AEED19EA-5724-4B8F-A1B5-CDD993BB3475}" type="presParOf" srcId="{99781D60-96DE-47AF-BFC3-8045E5E19C0C}" destId="{78C9C771-DC9E-475E-91C6-7B922921873F}" srcOrd="3" destOrd="0" presId="urn:microsoft.com/office/officeart/2016/7/layout/RepeatingBendingProcessNew"/>
    <dgm:cxn modelId="{8EA287DB-6895-49B1-8ACB-322E0A1D3F65}" type="presParOf" srcId="{78C9C771-DC9E-475E-91C6-7B922921873F}" destId="{6AF520AC-C156-4ABA-822E-047F6223A333}" srcOrd="0" destOrd="0" presId="urn:microsoft.com/office/officeart/2016/7/layout/RepeatingBendingProcessNew"/>
    <dgm:cxn modelId="{F918270C-ED18-4672-99FE-9E41FFB433FC}" type="presParOf" srcId="{99781D60-96DE-47AF-BFC3-8045E5E19C0C}" destId="{36196F40-33E7-4413-8E79-5FE976989288}" srcOrd="4" destOrd="0" presId="urn:microsoft.com/office/officeart/2016/7/layout/RepeatingBendingProcessNew"/>
    <dgm:cxn modelId="{4A1B3369-C8C6-4EB3-88CF-F22A76162248}" type="presParOf" srcId="{99781D60-96DE-47AF-BFC3-8045E5E19C0C}" destId="{D7866E58-978C-4904-B4B0-E840EA3F93B0}" srcOrd="5" destOrd="0" presId="urn:microsoft.com/office/officeart/2016/7/layout/RepeatingBendingProcessNew"/>
    <dgm:cxn modelId="{282DF76A-3D22-4C7B-B36C-CC4E77D8DFAE}" type="presParOf" srcId="{D7866E58-978C-4904-B4B0-E840EA3F93B0}" destId="{23A82C6F-CCAF-457B-834B-8FFF101729C5}" srcOrd="0" destOrd="0" presId="urn:microsoft.com/office/officeart/2016/7/layout/RepeatingBendingProcessNew"/>
    <dgm:cxn modelId="{885C7747-A940-488B-A25C-E3B5B9566F66}" type="presParOf" srcId="{99781D60-96DE-47AF-BFC3-8045E5E19C0C}" destId="{5DEA9EAF-F608-4F08-9FC3-B1626BFC1E4A}" srcOrd="6" destOrd="0" presId="urn:microsoft.com/office/officeart/2016/7/layout/RepeatingBendingProcessNew"/>
    <dgm:cxn modelId="{44B666E3-BFC8-41F1-B998-55683024C254}" type="presParOf" srcId="{99781D60-96DE-47AF-BFC3-8045E5E19C0C}" destId="{EE37CAB2-31FD-4B2A-97B5-B1004AF9610F}" srcOrd="7" destOrd="0" presId="urn:microsoft.com/office/officeart/2016/7/layout/RepeatingBendingProcessNew"/>
    <dgm:cxn modelId="{4B5BB3C6-4D12-4E3D-B2A7-9F9E72F5E968}" type="presParOf" srcId="{EE37CAB2-31FD-4B2A-97B5-B1004AF9610F}" destId="{6F3C64EF-6DEB-4BD4-B4E7-260AB0164B08}" srcOrd="0" destOrd="0" presId="urn:microsoft.com/office/officeart/2016/7/layout/RepeatingBendingProcessNew"/>
    <dgm:cxn modelId="{F4E3E98D-0F36-4300-B845-8026BF9BDDB8}" type="presParOf" srcId="{99781D60-96DE-47AF-BFC3-8045E5E19C0C}" destId="{EEA1AFA2-E385-4A45-B7A0-18A4908F3693}"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F6BE9-22B0-403A-98AE-2646DA55C55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0A90C5A-2D16-4C61-84A5-AEE225FA8838}">
      <dgm:prSet/>
      <dgm:spPr>
        <a:solidFill>
          <a:schemeClr val="accent2">
            <a:lumMod val="40000"/>
            <a:lumOff val="60000"/>
          </a:schemeClr>
        </a:solidFill>
      </dgm:spPr>
      <dgm:t>
        <a:bodyPr/>
        <a:lstStyle/>
        <a:p>
          <a:r>
            <a:rPr lang="en-US" dirty="0"/>
            <a:t>Collect fasting glucose and all </a:t>
          </a:r>
          <a:r>
            <a:rPr lang="en-US"/>
            <a:t>other lab orders </a:t>
          </a:r>
          <a:r>
            <a:rPr lang="en-US" dirty="0"/>
            <a:t>needed with the exception of the 2- or 3-hour glucose tolerance test.</a:t>
          </a:r>
        </a:p>
      </dgm:t>
    </dgm:pt>
    <dgm:pt modelId="{F4608764-DF71-49E4-B6B5-5BB448ADAE3F}" type="parTrans" cxnId="{BCCE155D-00B3-4890-9FE7-1E7072EFC055}">
      <dgm:prSet/>
      <dgm:spPr/>
      <dgm:t>
        <a:bodyPr/>
        <a:lstStyle/>
        <a:p>
          <a:endParaRPr lang="en-US"/>
        </a:p>
      </dgm:t>
    </dgm:pt>
    <dgm:pt modelId="{50BABD3D-E5A3-434C-BD81-68203D2883C6}" type="sibTrans" cxnId="{BCCE155D-00B3-4890-9FE7-1E7072EFC055}">
      <dgm:prSet/>
      <dgm:spPr>
        <a:solidFill>
          <a:schemeClr val="accent2"/>
        </a:solidFill>
      </dgm:spPr>
      <dgm:t>
        <a:bodyPr/>
        <a:lstStyle/>
        <a:p>
          <a:endParaRPr lang="en-US" dirty="0"/>
        </a:p>
      </dgm:t>
    </dgm:pt>
    <dgm:pt modelId="{CF8E1511-1973-4643-A8AA-E4F8ECA9A7A1}">
      <dgm:prSet/>
      <dgm:spPr>
        <a:solidFill>
          <a:schemeClr val="accent2">
            <a:lumMod val="60000"/>
            <a:lumOff val="40000"/>
          </a:schemeClr>
        </a:solidFill>
      </dgm:spPr>
      <dgm:t>
        <a:bodyPr/>
        <a:lstStyle/>
        <a:p>
          <a:r>
            <a:rPr lang="en-US" dirty="0"/>
            <a:t>Check the EPIC GTT order to see the volume of Glucola the patient needs to drink.</a:t>
          </a:r>
        </a:p>
      </dgm:t>
    </dgm:pt>
    <dgm:pt modelId="{4DCC2A5B-861F-4139-B392-C2A5AE88CC0F}" type="parTrans" cxnId="{5CF32C35-9BE3-4912-AF7F-F58B7A749359}">
      <dgm:prSet/>
      <dgm:spPr/>
      <dgm:t>
        <a:bodyPr/>
        <a:lstStyle/>
        <a:p>
          <a:endParaRPr lang="en-US"/>
        </a:p>
      </dgm:t>
    </dgm:pt>
    <dgm:pt modelId="{76ED187B-EE1C-4A75-8537-FC5B50054157}" type="sibTrans" cxnId="{5CF32C35-9BE3-4912-AF7F-F58B7A749359}">
      <dgm:prSet/>
      <dgm:spPr>
        <a:solidFill>
          <a:schemeClr val="accent2"/>
        </a:solidFill>
      </dgm:spPr>
      <dgm:t>
        <a:bodyPr/>
        <a:lstStyle/>
        <a:p>
          <a:endParaRPr lang="en-US"/>
        </a:p>
      </dgm:t>
    </dgm:pt>
    <dgm:pt modelId="{D3AB0592-D3C3-410F-9B07-DADDE23CBF3E}">
      <dgm:prSet/>
      <dgm:spPr>
        <a:solidFill>
          <a:schemeClr val="accent2">
            <a:lumMod val="75000"/>
          </a:schemeClr>
        </a:solidFill>
      </dgm:spPr>
      <dgm:t>
        <a:bodyPr/>
        <a:lstStyle/>
        <a:p>
          <a:r>
            <a:rPr lang="en-US" dirty="0"/>
            <a:t>Phlebotomist will pour off the volume of the Glucola that the patient needs to drink (50gm (150 mL), 75gm (225 mL), or 100gm (300 mL).</a:t>
          </a:r>
        </a:p>
      </dgm:t>
    </dgm:pt>
    <dgm:pt modelId="{2F1380C5-01E5-433E-907D-F964AA2859F7}" type="parTrans" cxnId="{F3998D6B-6A0F-4791-BB80-E53CB8CB99E3}">
      <dgm:prSet/>
      <dgm:spPr/>
      <dgm:t>
        <a:bodyPr/>
        <a:lstStyle/>
        <a:p>
          <a:endParaRPr lang="en-US"/>
        </a:p>
      </dgm:t>
    </dgm:pt>
    <dgm:pt modelId="{6544632E-C23B-4674-B951-4C5B4C996858}" type="sibTrans" cxnId="{F3998D6B-6A0F-4791-BB80-E53CB8CB99E3}">
      <dgm:prSet/>
      <dgm:spPr>
        <a:solidFill>
          <a:schemeClr val="accent2"/>
        </a:solidFill>
      </dgm:spPr>
      <dgm:t>
        <a:bodyPr/>
        <a:lstStyle/>
        <a:p>
          <a:endParaRPr lang="en-US"/>
        </a:p>
      </dgm:t>
    </dgm:pt>
    <dgm:pt modelId="{E5A2DB0D-44BF-4170-9347-639E6981F602}">
      <dgm:prSet/>
      <dgm:spPr>
        <a:solidFill>
          <a:schemeClr val="accent2">
            <a:lumMod val="50000"/>
          </a:schemeClr>
        </a:solidFill>
      </dgm:spPr>
      <dgm:t>
        <a:bodyPr/>
        <a:lstStyle/>
        <a:p>
          <a:r>
            <a:rPr lang="en-US" dirty="0"/>
            <a:t>Observe the patient as they drink the Glucola.</a:t>
          </a:r>
        </a:p>
      </dgm:t>
    </dgm:pt>
    <dgm:pt modelId="{1AB1650B-BFFD-45D0-99EF-6F16B0E6D117}" type="parTrans" cxnId="{AC012FBB-6772-4A2D-883F-668F74C96D53}">
      <dgm:prSet/>
      <dgm:spPr/>
      <dgm:t>
        <a:bodyPr/>
        <a:lstStyle/>
        <a:p>
          <a:endParaRPr lang="en-US"/>
        </a:p>
      </dgm:t>
    </dgm:pt>
    <dgm:pt modelId="{5AF45F68-EFAF-4A3C-93AF-EDDDDBBA67E5}" type="sibTrans" cxnId="{AC012FBB-6772-4A2D-883F-668F74C96D53}">
      <dgm:prSet/>
      <dgm:spPr/>
      <dgm:t>
        <a:bodyPr/>
        <a:lstStyle/>
        <a:p>
          <a:endParaRPr lang="en-US"/>
        </a:p>
      </dgm:t>
    </dgm:pt>
    <dgm:pt modelId="{3B6BB95B-D313-4C3D-B011-B1ED042BA93E}">
      <dgm:prSet/>
      <dgm:spPr>
        <a:solidFill>
          <a:schemeClr val="accent2">
            <a:lumMod val="50000"/>
          </a:schemeClr>
        </a:solidFill>
      </dgm:spPr>
      <dgm:t>
        <a:bodyPr/>
        <a:lstStyle/>
        <a:p>
          <a:r>
            <a:rPr lang="en-US" b="1"/>
            <a:t>**NOTE: The patient must drink ALL OF the stated volume within 5 minutes.</a:t>
          </a:r>
          <a:endParaRPr lang="en-US"/>
        </a:p>
      </dgm:t>
    </dgm:pt>
    <dgm:pt modelId="{9EADDA80-AB7E-45C6-8EE6-F3778CCF369A}" type="parTrans" cxnId="{0031F0EE-56B2-463E-8BC4-F471E610F787}">
      <dgm:prSet/>
      <dgm:spPr/>
      <dgm:t>
        <a:bodyPr/>
        <a:lstStyle/>
        <a:p>
          <a:endParaRPr lang="en-US"/>
        </a:p>
      </dgm:t>
    </dgm:pt>
    <dgm:pt modelId="{FDEF972F-33FB-446F-9125-BD1CEE573597}" type="sibTrans" cxnId="{0031F0EE-56B2-463E-8BC4-F471E610F787}">
      <dgm:prSet/>
      <dgm:spPr/>
      <dgm:t>
        <a:bodyPr/>
        <a:lstStyle/>
        <a:p>
          <a:endParaRPr lang="en-US"/>
        </a:p>
      </dgm:t>
    </dgm:pt>
    <dgm:pt modelId="{1C392559-F9A4-488F-B41F-C39D923DC84C}" type="pres">
      <dgm:prSet presAssocID="{DEDF6BE9-22B0-403A-98AE-2646DA55C55E}" presName="diagram" presStyleCnt="0">
        <dgm:presLayoutVars>
          <dgm:dir/>
          <dgm:resizeHandles val="exact"/>
        </dgm:presLayoutVars>
      </dgm:prSet>
      <dgm:spPr/>
    </dgm:pt>
    <dgm:pt modelId="{BF917EF6-AE40-46E1-B6A6-4BE5DDD07F90}" type="pres">
      <dgm:prSet presAssocID="{50A90C5A-2D16-4C61-84A5-AEE225FA8838}" presName="node" presStyleLbl="node1" presStyleIdx="0" presStyleCnt="4">
        <dgm:presLayoutVars>
          <dgm:bulletEnabled val="1"/>
        </dgm:presLayoutVars>
      </dgm:prSet>
      <dgm:spPr/>
    </dgm:pt>
    <dgm:pt modelId="{ABF037BE-E196-4C0B-8539-731D81972FB3}" type="pres">
      <dgm:prSet presAssocID="{50BABD3D-E5A3-434C-BD81-68203D2883C6}" presName="sibTrans" presStyleLbl="sibTrans2D1" presStyleIdx="0" presStyleCnt="3"/>
      <dgm:spPr/>
    </dgm:pt>
    <dgm:pt modelId="{BE5EDFCF-85D0-46B8-8239-4A60410616CE}" type="pres">
      <dgm:prSet presAssocID="{50BABD3D-E5A3-434C-BD81-68203D2883C6}" presName="connectorText" presStyleLbl="sibTrans2D1" presStyleIdx="0" presStyleCnt="3"/>
      <dgm:spPr/>
    </dgm:pt>
    <dgm:pt modelId="{42647A5D-886C-4373-841E-87D6D3591A40}" type="pres">
      <dgm:prSet presAssocID="{CF8E1511-1973-4643-A8AA-E4F8ECA9A7A1}" presName="node" presStyleLbl="node1" presStyleIdx="1" presStyleCnt="4">
        <dgm:presLayoutVars>
          <dgm:bulletEnabled val="1"/>
        </dgm:presLayoutVars>
      </dgm:prSet>
      <dgm:spPr/>
    </dgm:pt>
    <dgm:pt modelId="{A4F4D80B-9E5B-48F1-A8CD-8EB90CA8086C}" type="pres">
      <dgm:prSet presAssocID="{76ED187B-EE1C-4A75-8537-FC5B50054157}" presName="sibTrans" presStyleLbl="sibTrans2D1" presStyleIdx="1" presStyleCnt="3"/>
      <dgm:spPr/>
    </dgm:pt>
    <dgm:pt modelId="{0625D1BE-CD55-4AB6-9C15-8B21C71922A1}" type="pres">
      <dgm:prSet presAssocID="{76ED187B-EE1C-4A75-8537-FC5B50054157}" presName="connectorText" presStyleLbl="sibTrans2D1" presStyleIdx="1" presStyleCnt="3"/>
      <dgm:spPr/>
    </dgm:pt>
    <dgm:pt modelId="{E481C1EA-5B03-490A-A99F-E6A925EB6DFC}" type="pres">
      <dgm:prSet presAssocID="{D3AB0592-D3C3-410F-9B07-DADDE23CBF3E}" presName="node" presStyleLbl="node1" presStyleIdx="2" presStyleCnt="4">
        <dgm:presLayoutVars>
          <dgm:bulletEnabled val="1"/>
        </dgm:presLayoutVars>
      </dgm:prSet>
      <dgm:spPr/>
    </dgm:pt>
    <dgm:pt modelId="{E113F616-C054-4C77-AAE4-BC248EADAEFD}" type="pres">
      <dgm:prSet presAssocID="{6544632E-C23B-4674-B951-4C5B4C996858}" presName="sibTrans" presStyleLbl="sibTrans2D1" presStyleIdx="2" presStyleCnt="3"/>
      <dgm:spPr/>
    </dgm:pt>
    <dgm:pt modelId="{28DD5898-E3EF-4DB7-9D4C-1B1452768AD4}" type="pres">
      <dgm:prSet presAssocID="{6544632E-C23B-4674-B951-4C5B4C996858}" presName="connectorText" presStyleLbl="sibTrans2D1" presStyleIdx="2" presStyleCnt="3"/>
      <dgm:spPr/>
    </dgm:pt>
    <dgm:pt modelId="{3E7A7130-C006-4F01-94F0-33A54D3A3BCD}" type="pres">
      <dgm:prSet presAssocID="{E5A2DB0D-44BF-4170-9347-639E6981F602}" presName="node" presStyleLbl="node1" presStyleIdx="3" presStyleCnt="4">
        <dgm:presLayoutVars>
          <dgm:bulletEnabled val="1"/>
        </dgm:presLayoutVars>
      </dgm:prSet>
      <dgm:spPr/>
    </dgm:pt>
  </dgm:ptLst>
  <dgm:cxnLst>
    <dgm:cxn modelId="{9FEA4A07-0773-49D3-893D-805D3BCF07A4}" type="presOf" srcId="{50A90C5A-2D16-4C61-84A5-AEE225FA8838}" destId="{BF917EF6-AE40-46E1-B6A6-4BE5DDD07F90}" srcOrd="0" destOrd="0" presId="urn:microsoft.com/office/officeart/2005/8/layout/process5"/>
    <dgm:cxn modelId="{08DFD410-2EA4-4F4B-A304-3F643FD0CF96}" type="presOf" srcId="{76ED187B-EE1C-4A75-8537-FC5B50054157}" destId="{A4F4D80B-9E5B-48F1-A8CD-8EB90CA8086C}" srcOrd="0" destOrd="0" presId="urn:microsoft.com/office/officeart/2005/8/layout/process5"/>
    <dgm:cxn modelId="{5CF32C35-9BE3-4912-AF7F-F58B7A749359}" srcId="{DEDF6BE9-22B0-403A-98AE-2646DA55C55E}" destId="{CF8E1511-1973-4643-A8AA-E4F8ECA9A7A1}" srcOrd="1" destOrd="0" parTransId="{4DCC2A5B-861F-4139-B392-C2A5AE88CC0F}" sibTransId="{76ED187B-EE1C-4A75-8537-FC5B50054157}"/>
    <dgm:cxn modelId="{8F7AFE3C-809D-4ED3-8857-E4592CC97A72}" type="presOf" srcId="{50BABD3D-E5A3-434C-BD81-68203D2883C6}" destId="{BE5EDFCF-85D0-46B8-8239-4A60410616CE}" srcOrd="1" destOrd="0" presId="urn:microsoft.com/office/officeart/2005/8/layout/process5"/>
    <dgm:cxn modelId="{BCCE155D-00B3-4890-9FE7-1E7072EFC055}" srcId="{DEDF6BE9-22B0-403A-98AE-2646DA55C55E}" destId="{50A90C5A-2D16-4C61-84A5-AEE225FA8838}" srcOrd="0" destOrd="0" parTransId="{F4608764-DF71-49E4-B6B5-5BB448ADAE3F}" sibTransId="{50BABD3D-E5A3-434C-BD81-68203D2883C6}"/>
    <dgm:cxn modelId="{5BF0A946-9F76-4C0E-89E5-08FFDA4F994C}" type="presOf" srcId="{50BABD3D-E5A3-434C-BD81-68203D2883C6}" destId="{ABF037BE-E196-4C0B-8539-731D81972FB3}" srcOrd="0" destOrd="0" presId="urn:microsoft.com/office/officeart/2005/8/layout/process5"/>
    <dgm:cxn modelId="{D8A02D4A-D8B7-4C3B-A96C-D2C0D3A662E2}" type="presOf" srcId="{6544632E-C23B-4674-B951-4C5B4C996858}" destId="{E113F616-C054-4C77-AAE4-BC248EADAEFD}" srcOrd="0" destOrd="0" presId="urn:microsoft.com/office/officeart/2005/8/layout/process5"/>
    <dgm:cxn modelId="{F3998D6B-6A0F-4791-BB80-E53CB8CB99E3}" srcId="{DEDF6BE9-22B0-403A-98AE-2646DA55C55E}" destId="{D3AB0592-D3C3-410F-9B07-DADDE23CBF3E}" srcOrd="2" destOrd="0" parTransId="{2F1380C5-01E5-433E-907D-F964AA2859F7}" sibTransId="{6544632E-C23B-4674-B951-4C5B4C996858}"/>
    <dgm:cxn modelId="{2E03626F-A931-4426-9ACC-1D667DFD909A}" type="presOf" srcId="{3B6BB95B-D313-4C3D-B011-B1ED042BA93E}" destId="{3E7A7130-C006-4F01-94F0-33A54D3A3BCD}" srcOrd="0" destOrd="1" presId="urn:microsoft.com/office/officeart/2005/8/layout/process5"/>
    <dgm:cxn modelId="{2658BF83-E200-484F-A590-E49BCFB1413A}" type="presOf" srcId="{E5A2DB0D-44BF-4170-9347-639E6981F602}" destId="{3E7A7130-C006-4F01-94F0-33A54D3A3BCD}" srcOrd="0" destOrd="0" presId="urn:microsoft.com/office/officeart/2005/8/layout/process5"/>
    <dgm:cxn modelId="{5301C09E-86FB-4B4F-9F43-D363DB406068}" type="presOf" srcId="{D3AB0592-D3C3-410F-9B07-DADDE23CBF3E}" destId="{E481C1EA-5B03-490A-A99F-E6A925EB6DFC}" srcOrd="0" destOrd="0" presId="urn:microsoft.com/office/officeart/2005/8/layout/process5"/>
    <dgm:cxn modelId="{AC012FBB-6772-4A2D-883F-668F74C96D53}" srcId="{DEDF6BE9-22B0-403A-98AE-2646DA55C55E}" destId="{E5A2DB0D-44BF-4170-9347-639E6981F602}" srcOrd="3" destOrd="0" parTransId="{1AB1650B-BFFD-45D0-99EF-6F16B0E6D117}" sibTransId="{5AF45F68-EFAF-4A3C-93AF-EDDDDBBA67E5}"/>
    <dgm:cxn modelId="{DC3597C6-EE4F-48B0-B3A8-87F283B061D2}" type="presOf" srcId="{76ED187B-EE1C-4A75-8537-FC5B50054157}" destId="{0625D1BE-CD55-4AB6-9C15-8B21C71922A1}" srcOrd="1" destOrd="0" presId="urn:microsoft.com/office/officeart/2005/8/layout/process5"/>
    <dgm:cxn modelId="{6E25F7D0-CC24-4CA8-848E-9BDBBF8B5EC5}" type="presOf" srcId="{DEDF6BE9-22B0-403A-98AE-2646DA55C55E}" destId="{1C392559-F9A4-488F-B41F-C39D923DC84C}" srcOrd="0" destOrd="0" presId="urn:microsoft.com/office/officeart/2005/8/layout/process5"/>
    <dgm:cxn modelId="{A8FB4BE1-190E-4D19-A775-BCC511F61F86}" type="presOf" srcId="{CF8E1511-1973-4643-A8AA-E4F8ECA9A7A1}" destId="{42647A5D-886C-4373-841E-87D6D3591A40}" srcOrd="0" destOrd="0" presId="urn:microsoft.com/office/officeart/2005/8/layout/process5"/>
    <dgm:cxn modelId="{0031F0EE-56B2-463E-8BC4-F471E610F787}" srcId="{E5A2DB0D-44BF-4170-9347-639E6981F602}" destId="{3B6BB95B-D313-4C3D-B011-B1ED042BA93E}" srcOrd="0" destOrd="0" parTransId="{9EADDA80-AB7E-45C6-8EE6-F3778CCF369A}" sibTransId="{FDEF972F-33FB-446F-9125-BD1CEE573597}"/>
    <dgm:cxn modelId="{AC30C5F2-0917-46A2-9502-66E7E108289E}" type="presOf" srcId="{6544632E-C23B-4674-B951-4C5B4C996858}" destId="{28DD5898-E3EF-4DB7-9D4C-1B1452768AD4}" srcOrd="1" destOrd="0" presId="urn:microsoft.com/office/officeart/2005/8/layout/process5"/>
    <dgm:cxn modelId="{481309B8-A34A-40C4-898C-4AC3290F1F62}" type="presParOf" srcId="{1C392559-F9A4-488F-B41F-C39D923DC84C}" destId="{BF917EF6-AE40-46E1-B6A6-4BE5DDD07F90}" srcOrd="0" destOrd="0" presId="urn:microsoft.com/office/officeart/2005/8/layout/process5"/>
    <dgm:cxn modelId="{E27A35E0-2702-4DDD-BBF3-2FFAD847B96D}" type="presParOf" srcId="{1C392559-F9A4-488F-B41F-C39D923DC84C}" destId="{ABF037BE-E196-4C0B-8539-731D81972FB3}" srcOrd="1" destOrd="0" presId="urn:microsoft.com/office/officeart/2005/8/layout/process5"/>
    <dgm:cxn modelId="{55D21C5E-1E2C-4B1C-B23C-2F5B8145398D}" type="presParOf" srcId="{ABF037BE-E196-4C0B-8539-731D81972FB3}" destId="{BE5EDFCF-85D0-46B8-8239-4A60410616CE}" srcOrd="0" destOrd="0" presId="urn:microsoft.com/office/officeart/2005/8/layout/process5"/>
    <dgm:cxn modelId="{899EA40E-BF39-49C3-B3D6-CF9261D75FE3}" type="presParOf" srcId="{1C392559-F9A4-488F-B41F-C39D923DC84C}" destId="{42647A5D-886C-4373-841E-87D6D3591A40}" srcOrd="2" destOrd="0" presId="urn:microsoft.com/office/officeart/2005/8/layout/process5"/>
    <dgm:cxn modelId="{C8F1110F-488D-4DA0-90A2-79CCB89B86C0}" type="presParOf" srcId="{1C392559-F9A4-488F-B41F-C39D923DC84C}" destId="{A4F4D80B-9E5B-48F1-A8CD-8EB90CA8086C}" srcOrd="3" destOrd="0" presId="urn:microsoft.com/office/officeart/2005/8/layout/process5"/>
    <dgm:cxn modelId="{2FBEDF9C-793F-4B62-BC9F-BB3A0E9C9F5F}" type="presParOf" srcId="{A4F4D80B-9E5B-48F1-A8CD-8EB90CA8086C}" destId="{0625D1BE-CD55-4AB6-9C15-8B21C71922A1}" srcOrd="0" destOrd="0" presId="urn:microsoft.com/office/officeart/2005/8/layout/process5"/>
    <dgm:cxn modelId="{A78750F0-6F50-4BCD-AF36-86B872541DA3}" type="presParOf" srcId="{1C392559-F9A4-488F-B41F-C39D923DC84C}" destId="{E481C1EA-5B03-490A-A99F-E6A925EB6DFC}" srcOrd="4" destOrd="0" presId="urn:microsoft.com/office/officeart/2005/8/layout/process5"/>
    <dgm:cxn modelId="{21C7C0F9-1298-4A97-942F-8D3E34E51EC4}" type="presParOf" srcId="{1C392559-F9A4-488F-B41F-C39D923DC84C}" destId="{E113F616-C054-4C77-AAE4-BC248EADAEFD}" srcOrd="5" destOrd="0" presId="urn:microsoft.com/office/officeart/2005/8/layout/process5"/>
    <dgm:cxn modelId="{51967638-B3CA-4E3A-AC5F-AE2A779AF456}" type="presParOf" srcId="{E113F616-C054-4C77-AAE4-BC248EADAEFD}" destId="{28DD5898-E3EF-4DB7-9D4C-1B1452768AD4}" srcOrd="0" destOrd="0" presId="urn:microsoft.com/office/officeart/2005/8/layout/process5"/>
    <dgm:cxn modelId="{27EA52D9-2EEF-48CB-97BB-11F817C70CD7}" type="presParOf" srcId="{1C392559-F9A4-488F-B41F-C39D923DC84C}" destId="{3E7A7130-C006-4F01-94F0-33A54D3A3BCD}"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F956F0-44BB-481E-A017-9640D8C2F17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CDB507E-8D48-4A53-BA63-574F29843A1F}">
      <dgm:prSet/>
      <dgm:spPr/>
      <dgm:t>
        <a:bodyPr/>
        <a:lstStyle/>
        <a:p>
          <a:r>
            <a:rPr lang="en-US" dirty="0"/>
            <a:t>Write on both copies of the glucose tolerance test sheet the time the fasting lab was drawn, the time the patient drank the Glucola, and the time they need to return to the lab (1, 2 and 3 hours from the time they completed the drink).</a:t>
          </a:r>
        </a:p>
      </dgm:t>
    </dgm:pt>
    <dgm:pt modelId="{27CDCCE1-FC42-4C05-8BCE-B2BA151C91C6}" type="parTrans" cxnId="{57642D94-4892-4F4B-9BD4-2079AA4E0325}">
      <dgm:prSet/>
      <dgm:spPr/>
      <dgm:t>
        <a:bodyPr/>
        <a:lstStyle/>
        <a:p>
          <a:endParaRPr lang="en-US"/>
        </a:p>
      </dgm:t>
    </dgm:pt>
    <dgm:pt modelId="{41007426-0820-4C39-91F8-B711B78B4571}" type="sibTrans" cxnId="{57642D94-4892-4F4B-9BD4-2079AA4E0325}">
      <dgm:prSet/>
      <dgm:spPr/>
      <dgm:t>
        <a:bodyPr/>
        <a:lstStyle/>
        <a:p>
          <a:endParaRPr lang="en-US"/>
        </a:p>
      </dgm:t>
    </dgm:pt>
    <dgm:pt modelId="{E32A2280-B3AA-4D23-A0C8-D80A685F067F}">
      <dgm:prSet/>
      <dgm:spPr/>
      <dgm:t>
        <a:bodyPr/>
        <a:lstStyle/>
        <a:p>
          <a:r>
            <a:rPr lang="en-US" dirty="0"/>
            <a:t>Give one copy to the patient and verbally tell them the time they need to return to the lab.</a:t>
          </a:r>
        </a:p>
      </dgm:t>
    </dgm:pt>
    <dgm:pt modelId="{30E876CD-8B42-4BF5-AA45-A925C6D4EA1D}" type="parTrans" cxnId="{F2A71900-A01A-474F-9E7D-1F0E9D953552}">
      <dgm:prSet/>
      <dgm:spPr/>
      <dgm:t>
        <a:bodyPr/>
        <a:lstStyle/>
        <a:p>
          <a:endParaRPr lang="en-US"/>
        </a:p>
      </dgm:t>
    </dgm:pt>
    <dgm:pt modelId="{8B9799D4-CF4B-483E-893C-23CF28589009}" type="sibTrans" cxnId="{F2A71900-A01A-474F-9E7D-1F0E9D953552}">
      <dgm:prSet/>
      <dgm:spPr/>
      <dgm:t>
        <a:bodyPr/>
        <a:lstStyle/>
        <a:p>
          <a:endParaRPr lang="en-US"/>
        </a:p>
      </dgm:t>
    </dgm:pt>
    <dgm:pt modelId="{333B0292-57D0-49A1-8E19-7A787AB8FFDA}">
      <dgm:prSet/>
      <dgm:spPr/>
      <dgm:t>
        <a:bodyPr/>
        <a:lstStyle/>
        <a:p>
          <a:r>
            <a:rPr lang="en-US"/>
            <a:t>You may call the patient back to a draw room about 3 minutes before the patients stated draw time.</a:t>
          </a:r>
        </a:p>
      </dgm:t>
    </dgm:pt>
    <dgm:pt modelId="{F6CC38D2-C5F7-4CAB-829A-1520667005B5}" type="parTrans" cxnId="{18F334FB-2417-4866-BBFD-17F9AD71A467}">
      <dgm:prSet/>
      <dgm:spPr/>
      <dgm:t>
        <a:bodyPr/>
        <a:lstStyle/>
        <a:p>
          <a:endParaRPr lang="en-US"/>
        </a:p>
      </dgm:t>
    </dgm:pt>
    <dgm:pt modelId="{0467B0F1-97EB-4C25-B7F2-4B4DD09A22F5}" type="sibTrans" cxnId="{18F334FB-2417-4866-BBFD-17F9AD71A467}">
      <dgm:prSet/>
      <dgm:spPr/>
      <dgm:t>
        <a:bodyPr/>
        <a:lstStyle/>
        <a:p>
          <a:endParaRPr lang="en-US"/>
        </a:p>
      </dgm:t>
    </dgm:pt>
    <dgm:pt modelId="{65C9B27F-078B-4DDA-B1D8-FBF03B02A766}">
      <dgm:prSet/>
      <dgm:spPr/>
      <dgm:t>
        <a:bodyPr/>
        <a:lstStyle/>
        <a:p>
          <a:r>
            <a:rPr lang="en-US"/>
            <a:t>Follow standard phlebotomy procedures when drawing the patient’s blood.</a:t>
          </a:r>
          <a:r>
            <a:rPr lang="en-US" b="1"/>
            <a:t> </a:t>
          </a:r>
        </a:p>
        <a:p>
          <a:r>
            <a:rPr lang="en-US" b="1"/>
            <a:t>**NOTE: If the patient arrives outside the allowed draw time window (10 minutes), call the ordering provider to cancel. </a:t>
          </a:r>
          <a:endParaRPr lang="en-US"/>
        </a:p>
      </dgm:t>
    </dgm:pt>
    <dgm:pt modelId="{7BACB642-FAEB-405B-93AD-780A5F925153}" type="parTrans" cxnId="{26BAAE8F-2598-480A-9D55-AB27415BFD4A}">
      <dgm:prSet/>
      <dgm:spPr/>
      <dgm:t>
        <a:bodyPr/>
        <a:lstStyle/>
        <a:p>
          <a:endParaRPr lang="en-US"/>
        </a:p>
      </dgm:t>
    </dgm:pt>
    <dgm:pt modelId="{BC00C211-5C9F-42E4-8495-063BB9D0B604}" type="sibTrans" cxnId="{26BAAE8F-2598-480A-9D55-AB27415BFD4A}">
      <dgm:prSet/>
      <dgm:spPr/>
      <dgm:t>
        <a:bodyPr/>
        <a:lstStyle/>
        <a:p>
          <a:endParaRPr lang="en-US"/>
        </a:p>
      </dgm:t>
    </dgm:pt>
    <dgm:pt modelId="{6CF6AABC-96CF-4CD3-A4B0-0BC719877561}">
      <dgm:prSet/>
      <dgm:spPr/>
      <dgm:t>
        <a:bodyPr/>
        <a:lstStyle/>
        <a:p>
          <a:r>
            <a:rPr lang="en-US" dirty="0"/>
            <a:t>Keep one copy as a reminder for staff in lab. </a:t>
          </a:r>
        </a:p>
      </dgm:t>
    </dgm:pt>
    <dgm:pt modelId="{AE0E7A8B-FB15-484C-9D44-B344714A9ECA}" type="parTrans" cxnId="{93DCAD07-BF8C-4B3E-BE01-153F171F30BA}">
      <dgm:prSet/>
      <dgm:spPr/>
    </dgm:pt>
    <dgm:pt modelId="{57249679-4F3E-4443-86F8-C6C4DD7F8B4E}" type="sibTrans" cxnId="{93DCAD07-BF8C-4B3E-BE01-153F171F30BA}">
      <dgm:prSet/>
      <dgm:spPr/>
    </dgm:pt>
    <dgm:pt modelId="{5966E52A-8BC9-4BD2-A197-4384E084AE78}" type="pres">
      <dgm:prSet presAssocID="{B6F956F0-44BB-481E-A017-9640D8C2F176}" presName="Name0" presStyleCnt="0">
        <dgm:presLayoutVars>
          <dgm:dir/>
          <dgm:resizeHandles val="exact"/>
        </dgm:presLayoutVars>
      </dgm:prSet>
      <dgm:spPr/>
    </dgm:pt>
    <dgm:pt modelId="{42284603-6B55-4C64-AE1A-40EAD0915AFB}" type="pres">
      <dgm:prSet presAssocID="{ECDB507E-8D48-4A53-BA63-574F29843A1F}" presName="node" presStyleLbl="node1" presStyleIdx="0" presStyleCnt="3">
        <dgm:presLayoutVars>
          <dgm:bulletEnabled val="1"/>
        </dgm:presLayoutVars>
      </dgm:prSet>
      <dgm:spPr/>
    </dgm:pt>
    <dgm:pt modelId="{FF9173DE-939B-4090-8022-9982BA86E745}" type="pres">
      <dgm:prSet presAssocID="{41007426-0820-4C39-91F8-B711B78B4571}" presName="sibTrans" presStyleLbl="sibTrans1D1" presStyleIdx="0" presStyleCnt="2"/>
      <dgm:spPr/>
    </dgm:pt>
    <dgm:pt modelId="{D3A25C72-EB65-4FC3-8FED-D661CEE70B36}" type="pres">
      <dgm:prSet presAssocID="{41007426-0820-4C39-91F8-B711B78B4571}" presName="connectorText" presStyleLbl="sibTrans1D1" presStyleIdx="0" presStyleCnt="2"/>
      <dgm:spPr/>
    </dgm:pt>
    <dgm:pt modelId="{7C37C269-F790-4A0D-AD4A-C59C48A645BA}" type="pres">
      <dgm:prSet presAssocID="{333B0292-57D0-49A1-8E19-7A787AB8FFDA}" presName="node" presStyleLbl="node1" presStyleIdx="1" presStyleCnt="3">
        <dgm:presLayoutVars>
          <dgm:bulletEnabled val="1"/>
        </dgm:presLayoutVars>
      </dgm:prSet>
      <dgm:spPr/>
    </dgm:pt>
    <dgm:pt modelId="{78BD9967-E51D-4BC0-A721-49EC2C1C4989}" type="pres">
      <dgm:prSet presAssocID="{0467B0F1-97EB-4C25-B7F2-4B4DD09A22F5}" presName="sibTrans" presStyleLbl="sibTrans1D1" presStyleIdx="1" presStyleCnt="2"/>
      <dgm:spPr/>
    </dgm:pt>
    <dgm:pt modelId="{FDFA8B39-5345-4798-A51F-61D330EA98FE}" type="pres">
      <dgm:prSet presAssocID="{0467B0F1-97EB-4C25-B7F2-4B4DD09A22F5}" presName="connectorText" presStyleLbl="sibTrans1D1" presStyleIdx="1" presStyleCnt="2"/>
      <dgm:spPr/>
    </dgm:pt>
    <dgm:pt modelId="{74F3E4CF-9502-4369-8CDE-C61532C62E07}" type="pres">
      <dgm:prSet presAssocID="{65C9B27F-078B-4DDA-B1D8-FBF03B02A766}" presName="node" presStyleLbl="node1" presStyleIdx="2" presStyleCnt="3">
        <dgm:presLayoutVars>
          <dgm:bulletEnabled val="1"/>
        </dgm:presLayoutVars>
      </dgm:prSet>
      <dgm:spPr/>
    </dgm:pt>
  </dgm:ptLst>
  <dgm:cxnLst>
    <dgm:cxn modelId="{F2A71900-A01A-474F-9E7D-1F0E9D953552}" srcId="{ECDB507E-8D48-4A53-BA63-574F29843A1F}" destId="{E32A2280-B3AA-4D23-A0C8-D80A685F067F}" srcOrd="0" destOrd="0" parTransId="{30E876CD-8B42-4BF5-AA45-A925C6D4EA1D}" sibTransId="{8B9799D4-CF4B-483E-893C-23CF28589009}"/>
    <dgm:cxn modelId="{AD2BD603-EE3A-4E36-AABC-09117DC691D9}" type="presOf" srcId="{ECDB507E-8D48-4A53-BA63-574F29843A1F}" destId="{42284603-6B55-4C64-AE1A-40EAD0915AFB}" srcOrd="0" destOrd="0" presId="urn:microsoft.com/office/officeart/2016/7/layout/RepeatingBendingProcessNew"/>
    <dgm:cxn modelId="{93DCAD07-BF8C-4B3E-BE01-153F171F30BA}" srcId="{ECDB507E-8D48-4A53-BA63-574F29843A1F}" destId="{6CF6AABC-96CF-4CD3-A4B0-0BC719877561}" srcOrd="1" destOrd="0" parTransId="{AE0E7A8B-FB15-484C-9D44-B344714A9ECA}" sibTransId="{57249679-4F3E-4443-86F8-C6C4DD7F8B4E}"/>
    <dgm:cxn modelId="{5C7A1D23-D59F-41FD-A04B-DE8915E17DCD}" type="presOf" srcId="{E32A2280-B3AA-4D23-A0C8-D80A685F067F}" destId="{42284603-6B55-4C64-AE1A-40EAD0915AFB}" srcOrd="0" destOrd="1" presId="urn:microsoft.com/office/officeart/2016/7/layout/RepeatingBendingProcessNew"/>
    <dgm:cxn modelId="{0ACD3765-B8F5-479E-8D57-A177E3BEAFFE}" type="presOf" srcId="{333B0292-57D0-49A1-8E19-7A787AB8FFDA}" destId="{7C37C269-F790-4A0D-AD4A-C59C48A645BA}" srcOrd="0" destOrd="0" presId="urn:microsoft.com/office/officeart/2016/7/layout/RepeatingBendingProcessNew"/>
    <dgm:cxn modelId="{C09F7D45-283D-42C0-99A2-88A246588914}" type="presOf" srcId="{0467B0F1-97EB-4C25-B7F2-4B4DD09A22F5}" destId="{78BD9967-E51D-4BC0-A721-49EC2C1C4989}" srcOrd="0" destOrd="0" presId="urn:microsoft.com/office/officeart/2016/7/layout/RepeatingBendingProcessNew"/>
    <dgm:cxn modelId="{4BBDD14C-6EDA-45FF-800E-16D07079B490}" type="presOf" srcId="{41007426-0820-4C39-91F8-B711B78B4571}" destId="{FF9173DE-939B-4090-8022-9982BA86E745}" srcOrd="0" destOrd="0" presId="urn:microsoft.com/office/officeart/2016/7/layout/RepeatingBendingProcessNew"/>
    <dgm:cxn modelId="{F15BA970-BE6B-4326-B9F4-365E512F9438}" type="presOf" srcId="{6CF6AABC-96CF-4CD3-A4B0-0BC719877561}" destId="{42284603-6B55-4C64-AE1A-40EAD0915AFB}" srcOrd="0" destOrd="2" presId="urn:microsoft.com/office/officeart/2016/7/layout/RepeatingBendingProcessNew"/>
    <dgm:cxn modelId="{75EFE377-A00D-4674-8394-B42C83A92669}" type="presOf" srcId="{41007426-0820-4C39-91F8-B711B78B4571}" destId="{D3A25C72-EB65-4FC3-8FED-D661CEE70B36}" srcOrd="1" destOrd="0" presId="urn:microsoft.com/office/officeart/2016/7/layout/RepeatingBendingProcessNew"/>
    <dgm:cxn modelId="{26BAAE8F-2598-480A-9D55-AB27415BFD4A}" srcId="{B6F956F0-44BB-481E-A017-9640D8C2F176}" destId="{65C9B27F-078B-4DDA-B1D8-FBF03B02A766}" srcOrd="2" destOrd="0" parTransId="{7BACB642-FAEB-405B-93AD-780A5F925153}" sibTransId="{BC00C211-5C9F-42E4-8495-063BB9D0B604}"/>
    <dgm:cxn modelId="{57642D94-4892-4F4B-9BD4-2079AA4E0325}" srcId="{B6F956F0-44BB-481E-A017-9640D8C2F176}" destId="{ECDB507E-8D48-4A53-BA63-574F29843A1F}" srcOrd="0" destOrd="0" parTransId="{27CDCCE1-FC42-4C05-8BCE-B2BA151C91C6}" sibTransId="{41007426-0820-4C39-91F8-B711B78B4571}"/>
    <dgm:cxn modelId="{C2CCCB9C-1348-482B-AC81-DC262316CD96}" type="presOf" srcId="{65C9B27F-078B-4DDA-B1D8-FBF03B02A766}" destId="{74F3E4CF-9502-4369-8CDE-C61532C62E07}" srcOrd="0" destOrd="0" presId="urn:microsoft.com/office/officeart/2016/7/layout/RepeatingBendingProcessNew"/>
    <dgm:cxn modelId="{619692AE-EDE5-461D-82C0-4C8BE2B6AF61}" type="presOf" srcId="{0467B0F1-97EB-4C25-B7F2-4B4DD09A22F5}" destId="{FDFA8B39-5345-4798-A51F-61D330EA98FE}" srcOrd="1" destOrd="0" presId="urn:microsoft.com/office/officeart/2016/7/layout/RepeatingBendingProcessNew"/>
    <dgm:cxn modelId="{EBA38DDF-FCA4-4494-825E-FC4B79611069}" type="presOf" srcId="{B6F956F0-44BB-481E-A017-9640D8C2F176}" destId="{5966E52A-8BC9-4BD2-A197-4384E084AE78}" srcOrd="0" destOrd="0" presId="urn:microsoft.com/office/officeart/2016/7/layout/RepeatingBendingProcessNew"/>
    <dgm:cxn modelId="{18F334FB-2417-4866-BBFD-17F9AD71A467}" srcId="{B6F956F0-44BB-481E-A017-9640D8C2F176}" destId="{333B0292-57D0-49A1-8E19-7A787AB8FFDA}" srcOrd="1" destOrd="0" parTransId="{F6CC38D2-C5F7-4CAB-829A-1520667005B5}" sibTransId="{0467B0F1-97EB-4C25-B7F2-4B4DD09A22F5}"/>
    <dgm:cxn modelId="{0BD91B6B-92ED-4751-B9BF-89C14E38635B}" type="presParOf" srcId="{5966E52A-8BC9-4BD2-A197-4384E084AE78}" destId="{42284603-6B55-4C64-AE1A-40EAD0915AFB}" srcOrd="0" destOrd="0" presId="urn:microsoft.com/office/officeart/2016/7/layout/RepeatingBendingProcessNew"/>
    <dgm:cxn modelId="{05E92EDA-BA53-43C0-BE3E-4E90D7C2AC0D}" type="presParOf" srcId="{5966E52A-8BC9-4BD2-A197-4384E084AE78}" destId="{FF9173DE-939B-4090-8022-9982BA86E745}" srcOrd="1" destOrd="0" presId="urn:microsoft.com/office/officeart/2016/7/layout/RepeatingBendingProcessNew"/>
    <dgm:cxn modelId="{61C7D708-4A41-4584-92FE-FB3557D805B6}" type="presParOf" srcId="{FF9173DE-939B-4090-8022-9982BA86E745}" destId="{D3A25C72-EB65-4FC3-8FED-D661CEE70B36}" srcOrd="0" destOrd="0" presId="urn:microsoft.com/office/officeart/2016/7/layout/RepeatingBendingProcessNew"/>
    <dgm:cxn modelId="{5242B40F-00A6-474B-B981-101D783136F5}" type="presParOf" srcId="{5966E52A-8BC9-4BD2-A197-4384E084AE78}" destId="{7C37C269-F790-4A0D-AD4A-C59C48A645BA}" srcOrd="2" destOrd="0" presId="urn:microsoft.com/office/officeart/2016/7/layout/RepeatingBendingProcessNew"/>
    <dgm:cxn modelId="{2046D3FB-796C-46A3-8F10-DE5654A9F485}" type="presParOf" srcId="{5966E52A-8BC9-4BD2-A197-4384E084AE78}" destId="{78BD9967-E51D-4BC0-A721-49EC2C1C4989}" srcOrd="3" destOrd="0" presId="urn:microsoft.com/office/officeart/2016/7/layout/RepeatingBendingProcessNew"/>
    <dgm:cxn modelId="{F20F0703-8803-49BE-8322-C4E4BCAD87EB}" type="presParOf" srcId="{78BD9967-E51D-4BC0-A721-49EC2C1C4989}" destId="{FDFA8B39-5345-4798-A51F-61D330EA98FE}" srcOrd="0" destOrd="0" presId="urn:microsoft.com/office/officeart/2016/7/layout/RepeatingBendingProcessNew"/>
    <dgm:cxn modelId="{0942D5EA-BE53-4E9D-BAA7-FDBAED34F16D}" type="presParOf" srcId="{5966E52A-8BC9-4BD2-A197-4384E084AE78}" destId="{74F3E4CF-9502-4369-8CDE-C61532C62E07}"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97ABA-21CC-4D62-97C7-ABAF2ABA54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121513-6861-4B1A-A662-0BFE01DC5DE3}">
      <dgm:prSet/>
      <dgm:spPr/>
      <dgm:t>
        <a:bodyPr/>
        <a:lstStyle/>
        <a:p>
          <a:r>
            <a:rPr lang="en-US" dirty="0"/>
            <a:t>If the patient questions the appropriateness of the glucose drink being administered, check the physician’s order. Contact OBGYN clinic if the patient refuses the medication.</a:t>
          </a:r>
        </a:p>
      </dgm:t>
    </dgm:pt>
    <dgm:pt modelId="{E3B145B7-F3D0-458F-A868-E4C151443DD8}" type="parTrans" cxnId="{D82F1113-9D87-4714-8E0D-ACEF218EA106}">
      <dgm:prSet/>
      <dgm:spPr/>
      <dgm:t>
        <a:bodyPr/>
        <a:lstStyle/>
        <a:p>
          <a:endParaRPr lang="en-US"/>
        </a:p>
      </dgm:t>
    </dgm:pt>
    <dgm:pt modelId="{4DEE03F7-7BC2-4B3D-B26D-D98E63C091E9}" type="sibTrans" cxnId="{D82F1113-9D87-4714-8E0D-ACEF218EA106}">
      <dgm:prSet/>
      <dgm:spPr/>
      <dgm:t>
        <a:bodyPr/>
        <a:lstStyle/>
        <a:p>
          <a:endParaRPr lang="en-US"/>
        </a:p>
      </dgm:t>
    </dgm:pt>
    <dgm:pt modelId="{E7B751B2-87EE-4452-86FD-CF41991ABB9E}">
      <dgm:prSet/>
      <dgm:spPr/>
      <dgm:t>
        <a:bodyPr/>
        <a:lstStyle/>
        <a:p>
          <a:r>
            <a:rPr lang="en-US"/>
            <a:t>If the patient vomits, the test will need to be repeated at a later date. Notify the clinic to cancel.</a:t>
          </a:r>
        </a:p>
      </dgm:t>
    </dgm:pt>
    <dgm:pt modelId="{98FBF57A-3476-4066-A708-C604AB0FAB9B}" type="parTrans" cxnId="{1D81B4BE-4386-495A-9876-2E297146FAC6}">
      <dgm:prSet/>
      <dgm:spPr/>
      <dgm:t>
        <a:bodyPr/>
        <a:lstStyle/>
        <a:p>
          <a:endParaRPr lang="en-US"/>
        </a:p>
      </dgm:t>
    </dgm:pt>
    <dgm:pt modelId="{1EA89F37-4B29-4048-B782-4D61FBFAED2D}" type="sibTrans" cxnId="{1D81B4BE-4386-495A-9876-2E297146FAC6}">
      <dgm:prSet/>
      <dgm:spPr/>
      <dgm:t>
        <a:bodyPr/>
        <a:lstStyle/>
        <a:p>
          <a:endParaRPr lang="en-US"/>
        </a:p>
      </dgm:t>
    </dgm:pt>
    <dgm:pt modelId="{ABAC703E-0BDA-42C1-B31C-26C41C4EE2F7}">
      <dgm:prSet/>
      <dgm:spPr/>
      <dgm:t>
        <a:bodyPr/>
        <a:lstStyle/>
        <a:p>
          <a:r>
            <a:rPr lang="en-US"/>
            <a:t>If the patient arrives outside the allowed draw time window (10 minutes), call the ordering provider to cancel.</a:t>
          </a:r>
        </a:p>
      </dgm:t>
    </dgm:pt>
    <dgm:pt modelId="{691F3546-1E7C-44B9-A7A5-3247D868E92C}" type="parTrans" cxnId="{AAD4A9E5-CCB8-4680-8EDC-C126AB71EC68}">
      <dgm:prSet/>
      <dgm:spPr/>
      <dgm:t>
        <a:bodyPr/>
        <a:lstStyle/>
        <a:p>
          <a:endParaRPr lang="en-US"/>
        </a:p>
      </dgm:t>
    </dgm:pt>
    <dgm:pt modelId="{5D357B0B-E8EF-4545-ACC1-992842A60A93}" type="sibTrans" cxnId="{AAD4A9E5-CCB8-4680-8EDC-C126AB71EC68}">
      <dgm:prSet/>
      <dgm:spPr/>
      <dgm:t>
        <a:bodyPr/>
        <a:lstStyle/>
        <a:p>
          <a:endParaRPr lang="en-US"/>
        </a:p>
      </dgm:t>
    </dgm:pt>
    <dgm:pt modelId="{2E39C0C6-3549-4482-BB39-4EF109339221}" type="pres">
      <dgm:prSet presAssocID="{FA997ABA-21CC-4D62-97C7-ABAF2ABA54CC}" presName="linear" presStyleCnt="0">
        <dgm:presLayoutVars>
          <dgm:animLvl val="lvl"/>
          <dgm:resizeHandles val="exact"/>
        </dgm:presLayoutVars>
      </dgm:prSet>
      <dgm:spPr/>
    </dgm:pt>
    <dgm:pt modelId="{C0228498-8F7B-4245-9606-40CC4AB992C0}" type="pres">
      <dgm:prSet presAssocID="{70121513-6861-4B1A-A662-0BFE01DC5DE3}" presName="parentText" presStyleLbl="node1" presStyleIdx="0" presStyleCnt="3">
        <dgm:presLayoutVars>
          <dgm:chMax val="0"/>
          <dgm:bulletEnabled val="1"/>
        </dgm:presLayoutVars>
      </dgm:prSet>
      <dgm:spPr/>
    </dgm:pt>
    <dgm:pt modelId="{20108BC2-5059-4BA8-B934-F756C99FCE9C}" type="pres">
      <dgm:prSet presAssocID="{4DEE03F7-7BC2-4B3D-B26D-D98E63C091E9}" presName="spacer" presStyleCnt="0"/>
      <dgm:spPr/>
    </dgm:pt>
    <dgm:pt modelId="{A32079EB-0982-4003-8E30-036260762286}" type="pres">
      <dgm:prSet presAssocID="{E7B751B2-87EE-4452-86FD-CF41991ABB9E}" presName="parentText" presStyleLbl="node1" presStyleIdx="1" presStyleCnt="3">
        <dgm:presLayoutVars>
          <dgm:chMax val="0"/>
          <dgm:bulletEnabled val="1"/>
        </dgm:presLayoutVars>
      </dgm:prSet>
      <dgm:spPr/>
    </dgm:pt>
    <dgm:pt modelId="{AAEF38B6-FD0C-4EDE-918B-AFD449300A30}" type="pres">
      <dgm:prSet presAssocID="{1EA89F37-4B29-4048-B782-4D61FBFAED2D}" presName="spacer" presStyleCnt="0"/>
      <dgm:spPr/>
    </dgm:pt>
    <dgm:pt modelId="{992175F5-F3BE-40FD-A4BE-E9A44A7C5274}" type="pres">
      <dgm:prSet presAssocID="{ABAC703E-0BDA-42C1-B31C-26C41C4EE2F7}" presName="parentText" presStyleLbl="node1" presStyleIdx="2" presStyleCnt="3">
        <dgm:presLayoutVars>
          <dgm:chMax val="0"/>
          <dgm:bulletEnabled val="1"/>
        </dgm:presLayoutVars>
      </dgm:prSet>
      <dgm:spPr/>
    </dgm:pt>
  </dgm:ptLst>
  <dgm:cxnLst>
    <dgm:cxn modelId="{D82F1113-9D87-4714-8E0D-ACEF218EA106}" srcId="{FA997ABA-21CC-4D62-97C7-ABAF2ABA54CC}" destId="{70121513-6861-4B1A-A662-0BFE01DC5DE3}" srcOrd="0" destOrd="0" parTransId="{E3B145B7-F3D0-458F-A868-E4C151443DD8}" sibTransId="{4DEE03F7-7BC2-4B3D-B26D-D98E63C091E9}"/>
    <dgm:cxn modelId="{B685E529-364B-41A7-A72B-AD17807F63E4}" type="presOf" srcId="{E7B751B2-87EE-4452-86FD-CF41991ABB9E}" destId="{A32079EB-0982-4003-8E30-036260762286}" srcOrd="0" destOrd="0" presId="urn:microsoft.com/office/officeart/2005/8/layout/vList2"/>
    <dgm:cxn modelId="{EC1B0F46-8ADE-44F6-BEB1-277AA22ED4C8}" type="presOf" srcId="{ABAC703E-0BDA-42C1-B31C-26C41C4EE2F7}" destId="{992175F5-F3BE-40FD-A4BE-E9A44A7C5274}" srcOrd="0" destOrd="0" presId="urn:microsoft.com/office/officeart/2005/8/layout/vList2"/>
    <dgm:cxn modelId="{2AFDAE72-44BD-42E9-86EA-0D8D0081749F}" type="presOf" srcId="{FA997ABA-21CC-4D62-97C7-ABAF2ABA54CC}" destId="{2E39C0C6-3549-4482-BB39-4EF109339221}" srcOrd="0" destOrd="0" presId="urn:microsoft.com/office/officeart/2005/8/layout/vList2"/>
    <dgm:cxn modelId="{1D81B4BE-4386-495A-9876-2E297146FAC6}" srcId="{FA997ABA-21CC-4D62-97C7-ABAF2ABA54CC}" destId="{E7B751B2-87EE-4452-86FD-CF41991ABB9E}" srcOrd="1" destOrd="0" parTransId="{98FBF57A-3476-4066-A708-C604AB0FAB9B}" sibTransId="{1EA89F37-4B29-4048-B782-4D61FBFAED2D}"/>
    <dgm:cxn modelId="{06EE98E3-74F1-4D6F-AAB2-CFBC26B70E39}" type="presOf" srcId="{70121513-6861-4B1A-A662-0BFE01DC5DE3}" destId="{C0228498-8F7B-4245-9606-40CC4AB992C0}" srcOrd="0" destOrd="0" presId="urn:microsoft.com/office/officeart/2005/8/layout/vList2"/>
    <dgm:cxn modelId="{AAD4A9E5-CCB8-4680-8EDC-C126AB71EC68}" srcId="{FA997ABA-21CC-4D62-97C7-ABAF2ABA54CC}" destId="{ABAC703E-0BDA-42C1-B31C-26C41C4EE2F7}" srcOrd="2" destOrd="0" parTransId="{691F3546-1E7C-44B9-A7A5-3247D868E92C}" sibTransId="{5D357B0B-E8EF-4545-ACC1-992842A60A93}"/>
    <dgm:cxn modelId="{48B6A50A-37D2-497E-B07F-153F205584C4}" type="presParOf" srcId="{2E39C0C6-3549-4482-BB39-4EF109339221}" destId="{C0228498-8F7B-4245-9606-40CC4AB992C0}" srcOrd="0" destOrd="0" presId="urn:microsoft.com/office/officeart/2005/8/layout/vList2"/>
    <dgm:cxn modelId="{1C864529-3045-47C9-88A0-29F59C90BCA6}" type="presParOf" srcId="{2E39C0C6-3549-4482-BB39-4EF109339221}" destId="{20108BC2-5059-4BA8-B934-F756C99FCE9C}" srcOrd="1" destOrd="0" presId="urn:microsoft.com/office/officeart/2005/8/layout/vList2"/>
    <dgm:cxn modelId="{88580F15-BCDE-4B88-A230-C4DDBE119538}" type="presParOf" srcId="{2E39C0C6-3549-4482-BB39-4EF109339221}" destId="{A32079EB-0982-4003-8E30-036260762286}" srcOrd="2" destOrd="0" presId="urn:microsoft.com/office/officeart/2005/8/layout/vList2"/>
    <dgm:cxn modelId="{83E6FFA1-096C-40CA-898C-4B593AE62E52}" type="presParOf" srcId="{2E39C0C6-3549-4482-BB39-4EF109339221}" destId="{AAEF38B6-FD0C-4EDE-918B-AFD449300A30}" srcOrd="3" destOrd="0" presId="urn:microsoft.com/office/officeart/2005/8/layout/vList2"/>
    <dgm:cxn modelId="{D28256BB-5011-42A5-9784-58B5C42C5C23}" type="presParOf" srcId="{2E39C0C6-3549-4482-BB39-4EF109339221}" destId="{992175F5-F3BE-40FD-A4BE-E9A44A7C52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95FA7-8BDB-4F13-BF4A-3E2B084C31C6}">
      <dsp:nvSpPr>
        <dsp:cNvPr id="0" name=""/>
        <dsp:cNvSpPr/>
      </dsp:nvSpPr>
      <dsp:spPr>
        <a:xfrm>
          <a:off x="3120149" y="691653"/>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734556"/>
        <a:ext cx="28171" cy="5634"/>
      </dsp:txXfrm>
    </dsp:sp>
    <dsp:sp modelId="{E51F8C54-F735-4A11-A867-381D01DE5227}">
      <dsp:nvSpPr>
        <dsp:cNvPr id="0" name=""/>
        <dsp:cNvSpPr/>
      </dsp:nvSpPr>
      <dsp:spPr>
        <a:xfrm>
          <a:off x="672240"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Patient will arrive to the phlebotomy area.</a:t>
          </a:r>
        </a:p>
      </dsp:txBody>
      <dsp:txXfrm>
        <a:off x="672240" y="2460"/>
        <a:ext cx="2449709" cy="1469825"/>
      </dsp:txXfrm>
    </dsp:sp>
    <dsp:sp modelId="{78C9C771-DC9E-475E-91C6-7B922921873F}">
      <dsp:nvSpPr>
        <dsp:cNvPr id="0" name=""/>
        <dsp:cNvSpPr/>
      </dsp:nvSpPr>
      <dsp:spPr>
        <a:xfrm>
          <a:off x="1897095" y="1470486"/>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1734085"/>
        <a:ext cx="153268" cy="5634"/>
      </dsp:txXfrm>
    </dsp:sp>
    <dsp:sp modelId="{D1C6A26B-F9DC-4C3B-9E41-28359192D151}">
      <dsp:nvSpPr>
        <dsp:cNvPr id="0" name=""/>
        <dsp:cNvSpPr/>
      </dsp:nvSpPr>
      <dsp:spPr>
        <a:xfrm>
          <a:off x="3685383"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Prepare 2 patient communication sheets with the patient PID label on both.</a:t>
          </a:r>
        </a:p>
      </dsp:txBody>
      <dsp:txXfrm>
        <a:off x="3685383" y="2460"/>
        <a:ext cx="2449709" cy="1469825"/>
      </dsp:txXfrm>
    </dsp:sp>
    <dsp:sp modelId="{D7866E58-978C-4904-B4B0-E840EA3F93B0}">
      <dsp:nvSpPr>
        <dsp:cNvPr id="0" name=""/>
        <dsp:cNvSpPr/>
      </dsp:nvSpPr>
      <dsp:spPr>
        <a:xfrm>
          <a:off x="3120149" y="2724912"/>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2767814"/>
        <a:ext cx="28171" cy="5634"/>
      </dsp:txXfrm>
    </dsp:sp>
    <dsp:sp modelId="{36196F40-33E7-4413-8E79-5FE976989288}">
      <dsp:nvSpPr>
        <dsp:cNvPr id="0" name=""/>
        <dsp:cNvSpPr/>
      </dsp:nvSpPr>
      <dsp:spPr>
        <a:xfrm>
          <a:off x="672240"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Inform the patient how long the screening will take to complete (1, 2, or 3 hours pending the specific GTT ordered).</a:t>
          </a:r>
        </a:p>
      </dsp:txBody>
      <dsp:txXfrm>
        <a:off x="672240" y="2035719"/>
        <a:ext cx="2449709" cy="1469825"/>
      </dsp:txXfrm>
    </dsp:sp>
    <dsp:sp modelId="{EE37CAB2-31FD-4B2A-97B5-B1004AF9610F}">
      <dsp:nvSpPr>
        <dsp:cNvPr id="0" name=""/>
        <dsp:cNvSpPr/>
      </dsp:nvSpPr>
      <dsp:spPr>
        <a:xfrm>
          <a:off x="1897095" y="3503744"/>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3767344"/>
        <a:ext cx="153268" cy="5634"/>
      </dsp:txXfrm>
    </dsp:sp>
    <dsp:sp modelId="{5DEA9EAF-F608-4F08-9FC3-B1626BFC1E4A}">
      <dsp:nvSpPr>
        <dsp:cNvPr id="0" name=""/>
        <dsp:cNvSpPr/>
      </dsp:nvSpPr>
      <dsp:spPr>
        <a:xfrm>
          <a:off x="3685383"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Assemble equipment (glucose tolerance test oral liquid 100gm and measuring cup).</a:t>
          </a:r>
        </a:p>
      </dsp:txBody>
      <dsp:txXfrm>
        <a:off x="3685383" y="2035719"/>
        <a:ext cx="2449709" cy="1469825"/>
      </dsp:txXfrm>
    </dsp:sp>
    <dsp:sp modelId="{EEA1AFA2-E385-4A45-B7A0-18A4908F3693}">
      <dsp:nvSpPr>
        <dsp:cNvPr id="0" name=""/>
        <dsp:cNvSpPr/>
      </dsp:nvSpPr>
      <dsp:spPr>
        <a:xfrm>
          <a:off x="672240" y="4068977"/>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t" anchorCtr="0">
          <a:noAutofit/>
        </a:bodyPr>
        <a:lstStyle/>
        <a:p>
          <a:pPr marL="0" lvl="0" indent="0" algn="l" defTabSz="711200">
            <a:lnSpc>
              <a:spcPct val="90000"/>
            </a:lnSpc>
            <a:spcBef>
              <a:spcPct val="0"/>
            </a:spcBef>
            <a:spcAft>
              <a:spcPct val="35000"/>
            </a:spcAft>
            <a:buNone/>
          </a:pPr>
          <a:r>
            <a:rPr lang="en-US" sz="1600" kern="1200"/>
            <a:t>Explain the procedure to the patient.</a:t>
          </a:r>
        </a:p>
        <a:p>
          <a:pPr marL="114300" lvl="1" indent="-114300" algn="l" defTabSz="533400">
            <a:lnSpc>
              <a:spcPct val="90000"/>
            </a:lnSpc>
            <a:spcBef>
              <a:spcPct val="0"/>
            </a:spcBef>
            <a:spcAft>
              <a:spcPct val="15000"/>
            </a:spcAft>
            <a:buChar char="•"/>
          </a:pPr>
          <a:r>
            <a:rPr lang="en-US" sz="1200" kern="1200"/>
            <a:t>If this is a 2- or 3-hour GTT, the patient </a:t>
          </a:r>
          <a:r>
            <a:rPr lang="en-US" sz="1200" b="1" kern="1200"/>
            <a:t>MUST</a:t>
          </a:r>
          <a:r>
            <a:rPr lang="en-US" sz="1200" kern="1200"/>
            <a:t> be fasting (cannot eat, drink, chew gum, or smoke) for 8 hours prior to test.</a:t>
          </a:r>
        </a:p>
      </dsp:txBody>
      <dsp:txXfrm>
        <a:off x="672240" y="4068977"/>
        <a:ext cx="2449709" cy="1469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17EF6-AE40-46E1-B6A6-4BE5DDD07F90}">
      <dsp:nvSpPr>
        <dsp:cNvPr id="0" name=""/>
        <dsp:cNvSpPr/>
      </dsp:nvSpPr>
      <dsp:spPr>
        <a:xfrm>
          <a:off x="622756" y="1600"/>
          <a:ext cx="2313760" cy="1388256"/>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Collect fasting glucose and all </a:t>
          </a:r>
          <a:r>
            <a:rPr lang="en-US" sz="1400" kern="1200"/>
            <a:t>other lab orders </a:t>
          </a:r>
          <a:r>
            <a:rPr lang="en-US" sz="1400" kern="1200" dirty="0"/>
            <a:t>needed with the exception of the 2- or 3-hour glucose tolerance test.</a:t>
          </a:r>
        </a:p>
      </dsp:txBody>
      <dsp:txXfrm>
        <a:off x="663417" y="42261"/>
        <a:ext cx="2232438" cy="1306934"/>
      </dsp:txXfrm>
    </dsp:sp>
    <dsp:sp modelId="{ABF037BE-E196-4C0B-8539-731D81972FB3}">
      <dsp:nvSpPr>
        <dsp:cNvPr id="0" name=""/>
        <dsp:cNvSpPr/>
      </dsp:nvSpPr>
      <dsp:spPr>
        <a:xfrm>
          <a:off x="3140128" y="408821"/>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40128" y="523583"/>
        <a:ext cx="343362" cy="344288"/>
      </dsp:txXfrm>
    </dsp:sp>
    <dsp:sp modelId="{42647A5D-886C-4373-841E-87D6D3591A40}">
      <dsp:nvSpPr>
        <dsp:cNvPr id="0" name=""/>
        <dsp:cNvSpPr/>
      </dsp:nvSpPr>
      <dsp:spPr>
        <a:xfrm>
          <a:off x="3862021" y="1600"/>
          <a:ext cx="2313760" cy="1388256"/>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Check the EPIC GTT order to see the volume of Glucola the patient needs to drink.</a:t>
          </a:r>
        </a:p>
      </dsp:txBody>
      <dsp:txXfrm>
        <a:off x="3902682" y="42261"/>
        <a:ext cx="2232438" cy="1306934"/>
      </dsp:txXfrm>
    </dsp:sp>
    <dsp:sp modelId="{A4F4D80B-9E5B-48F1-A8CD-8EB90CA8086C}">
      <dsp:nvSpPr>
        <dsp:cNvPr id="0" name=""/>
        <dsp:cNvSpPr/>
      </dsp:nvSpPr>
      <dsp:spPr>
        <a:xfrm rot="5400000">
          <a:off x="4773643" y="1551819"/>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846758" y="1593467"/>
        <a:ext cx="344288" cy="343362"/>
      </dsp:txXfrm>
    </dsp:sp>
    <dsp:sp modelId="{E481C1EA-5B03-490A-A99F-E6A925EB6DFC}">
      <dsp:nvSpPr>
        <dsp:cNvPr id="0" name=""/>
        <dsp:cNvSpPr/>
      </dsp:nvSpPr>
      <dsp:spPr>
        <a:xfrm>
          <a:off x="3862021" y="2315360"/>
          <a:ext cx="2313760" cy="1388256"/>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Phlebotomist will pour off the volume of the Glucola that the patient needs to drink (50gm (150 mL), 75gm (225 mL), or 100gm (300 mL).</a:t>
          </a:r>
        </a:p>
      </dsp:txBody>
      <dsp:txXfrm>
        <a:off x="3902682" y="2356021"/>
        <a:ext cx="2232438" cy="1306934"/>
      </dsp:txXfrm>
    </dsp:sp>
    <dsp:sp modelId="{E113F616-C054-4C77-AAE4-BC248EADAEFD}">
      <dsp:nvSpPr>
        <dsp:cNvPr id="0" name=""/>
        <dsp:cNvSpPr/>
      </dsp:nvSpPr>
      <dsp:spPr>
        <a:xfrm rot="10800000">
          <a:off x="3167893" y="2722582"/>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15048" y="2837344"/>
        <a:ext cx="343362" cy="344288"/>
      </dsp:txXfrm>
    </dsp:sp>
    <dsp:sp modelId="{3E7A7130-C006-4F01-94F0-33A54D3A3BCD}">
      <dsp:nvSpPr>
        <dsp:cNvPr id="0" name=""/>
        <dsp:cNvSpPr/>
      </dsp:nvSpPr>
      <dsp:spPr>
        <a:xfrm>
          <a:off x="622756" y="2315360"/>
          <a:ext cx="2313760" cy="1388256"/>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Observe the patient as they drink the Glucola.</a:t>
          </a:r>
        </a:p>
        <a:p>
          <a:pPr marL="57150" lvl="1" indent="-57150" algn="l" defTabSz="488950">
            <a:lnSpc>
              <a:spcPct val="90000"/>
            </a:lnSpc>
            <a:spcBef>
              <a:spcPct val="0"/>
            </a:spcBef>
            <a:spcAft>
              <a:spcPct val="15000"/>
            </a:spcAft>
            <a:buChar char="•"/>
          </a:pPr>
          <a:r>
            <a:rPr lang="en-US" sz="1100" b="1" kern="1200"/>
            <a:t>**NOTE: The patient must drink ALL OF the stated volume within 5 minutes.</a:t>
          </a:r>
          <a:endParaRPr lang="en-US" sz="1100" kern="1200"/>
        </a:p>
      </dsp:txBody>
      <dsp:txXfrm>
        <a:off x="663417" y="2356021"/>
        <a:ext cx="2232438" cy="1306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173DE-939B-4090-8022-9982BA86E745}">
      <dsp:nvSpPr>
        <dsp:cNvPr id="0" name=""/>
        <dsp:cNvSpPr/>
      </dsp:nvSpPr>
      <dsp:spPr>
        <a:xfrm>
          <a:off x="4905847" y="869449"/>
          <a:ext cx="669704" cy="91440"/>
        </a:xfrm>
        <a:custGeom>
          <a:avLst/>
          <a:gdLst/>
          <a:ahLst/>
          <a:cxnLst/>
          <a:rect l="0" t="0" r="0" b="0"/>
          <a:pathLst>
            <a:path>
              <a:moveTo>
                <a:pt x="0" y="45720"/>
              </a:moveTo>
              <a:lnTo>
                <a:pt x="66970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192" y="911668"/>
        <a:ext cx="35015" cy="7003"/>
      </dsp:txXfrm>
    </dsp:sp>
    <dsp:sp modelId="{42284603-6B55-4C64-AE1A-40EAD0915AFB}">
      <dsp:nvSpPr>
        <dsp:cNvPr id="0" name=""/>
        <dsp:cNvSpPr/>
      </dsp:nvSpPr>
      <dsp:spPr>
        <a:xfrm>
          <a:off x="1862847" y="1729"/>
          <a:ext cx="3044800" cy="18268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t" anchorCtr="0">
          <a:noAutofit/>
        </a:bodyPr>
        <a:lstStyle/>
        <a:p>
          <a:pPr marL="0" lvl="0" indent="0" algn="l" defTabSz="533400">
            <a:lnSpc>
              <a:spcPct val="90000"/>
            </a:lnSpc>
            <a:spcBef>
              <a:spcPct val="0"/>
            </a:spcBef>
            <a:spcAft>
              <a:spcPct val="35000"/>
            </a:spcAft>
            <a:buNone/>
          </a:pPr>
          <a:r>
            <a:rPr lang="en-US" sz="1200" kern="1200" dirty="0"/>
            <a:t>Write on both copies of the glucose tolerance test sheet the time the fasting lab was drawn, the time the patient drank the Glucola, and the time they need to return to the lab (1, 2 and 3 hours from the time they completed the drink).</a:t>
          </a:r>
        </a:p>
        <a:p>
          <a:pPr marL="57150" lvl="1" indent="-57150" algn="l" defTabSz="400050">
            <a:lnSpc>
              <a:spcPct val="90000"/>
            </a:lnSpc>
            <a:spcBef>
              <a:spcPct val="0"/>
            </a:spcBef>
            <a:spcAft>
              <a:spcPct val="15000"/>
            </a:spcAft>
            <a:buChar char="•"/>
          </a:pPr>
          <a:r>
            <a:rPr lang="en-US" sz="900" kern="1200" dirty="0"/>
            <a:t>Give one copy to the patient and verbally tell them the time they need to return to the lab.</a:t>
          </a:r>
        </a:p>
        <a:p>
          <a:pPr marL="57150" lvl="1" indent="-57150" algn="l" defTabSz="400050">
            <a:lnSpc>
              <a:spcPct val="90000"/>
            </a:lnSpc>
            <a:spcBef>
              <a:spcPct val="0"/>
            </a:spcBef>
            <a:spcAft>
              <a:spcPct val="15000"/>
            </a:spcAft>
            <a:buChar char="•"/>
          </a:pPr>
          <a:r>
            <a:rPr lang="en-US" sz="900" kern="1200" dirty="0"/>
            <a:t>Keep one copy as a reminder for staff in lab. </a:t>
          </a:r>
        </a:p>
      </dsp:txBody>
      <dsp:txXfrm>
        <a:off x="1862847" y="1729"/>
        <a:ext cx="3044800" cy="1826880"/>
      </dsp:txXfrm>
    </dsp:sp>
    <dsp:sp modelId="{78BD9967-E51D-4BC0-A721-49EC2C1C4989}">
      <dsp:nvSpPr>
        <dsp:cNvPr id="0" name=""/>
        <dsp:cNvSpPr/>
      </dsp:nvSpPr>
      <dsp:spPr>
        <a:xfrm>
          <a:off x="3385247" y="1826809"/>
          <a:ext cx="3745104" cy="669704"/>
        </a:xfrm>
        <a:custGeom>
          <a:avLst/>
          <a:gdLst/>
          <a:ahLst/>
          <a:cxnLst/>
          <a:rect l="0" t="0" r="0" b="0"/>
          <a:pathLst>
            <a:path>
              <a:moveTo>
                <a:pt x="3745104" y="0"/>
              </a:moveTo>
              <a:lnTo>
                <a:pt x="3745104" y="351952"/>
              </a:lnTo>
              <a:lnTo>
                <a:pt x="0" y="351952"/>
              </a:lnTo>
              <a:lnTo>
                <a:pt x="0" y="669704"/>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549" y="2158160"/>
        <a:ext cx="190500" cy="7003"/>
      </dsp:txXfrm>
    </dsp:sp>
    <dsp:sp modelId="{7C37C269-F790-4A0D-AD4A-C59C48A645BA}">
      <dsp:nvSpPr>
        <dsp:cNvPr id="0" name=""/>
        <dsp:cNvSpPr/>
      </dsp:nvSpPr>
      <dsp:spPr>
        <a:xfrm>
          <a:off x="5607952" y="1729"/>
          <a:ext cx="3044800" cy="182688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You may call the patient back to a draw room about 3 minutes before the patients stated draw time.</a:t>
          </a:r>
        </a:p>
      </dsp:txBody>
      <dsp:txXfrm>
        <a:off x="5607952" y="1729"/>
        <a:ext cx="3044800" cy="1826880"/>
      </dsp:txXfrm>
    </dsp:sp>
    <dsp:sp modelId="{74F3E4CF-9502-4369-8CDE-C61532C62E07}">
      <dsp:nvSpPr>
        <dsp:cNvPr id="0" name=""/>
        <dsp:cNvSpPr/>
      </dsp:nvSpPr>
      <dsp:spPr>
        <a:xfrm>
          <a:off x="1862847" y="2528914"/>
          <a:ext cx="3044800" cy="18268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Follow standard phlebotomy procedures when drawing the patient’s blood.</a:t>
          </a:r>
          <a:r>
            <a:rPr lang="en-US" sz="1200" b="1" kern="1200"/>
            <a:t> </a:t>
          </a:r>
        </a:p>
        <a:p>
          <a:pPr marL="0" lvl="0" indent="0" algn="ctr" defTabSz="533400">
            <a:lnSpc>
              <a:spcPct val="90000"/>
            </a:lnSpc>
            <a:spcBef>
              <a:spcPct val="0"/>
            </a:spcBef>
            <a:spcAft>
              <a:spcPct val="35000"/>
            </a:spcAft>
            <a:buNone/>
          </a:pPr>
          <a:r>
            <a:rPr lang="en-US" sz="1200" b="1" kern="1200"/>
            <a:t>**NOTE: If the patient arrives outside the allowed draw time window (10 minutes), call the ordering provider to cancel. </a:t>
          </a:r>
          <a:endParaRPr lang="en-US" sz="1200" kern="1200"/>
        </a:p>
      </dsp:txBody>
      <dsp:txXfrm>
        <a:off x="1862847" y="2528914"/>
        <a:ext cx="3044800" cy="182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8498-8F7B-4245-9606-40CC4AB992C0}">
      <dsp:nvSpPr>
        <dsp:cNvPr id="0" name=""/>
        <dsp:cNvSpPr/>
      </dsp:nvSpPr>
      <dsp:spPr>
        <a:xfrm>
          <a:off x="0" y="72982"/>
          <a:ext cx="10506456"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the patient questions the appropriateness of the glucose drink being administered, check the physician’s order. Contact OBGYN clinic if the patient refuses the medication.</a:t>
          </a:r>
        </a:p>
      </dsp:txBody>
      <dsp:txXfrm>
        <a:off x="69794" y="142776"/>
        <a:ext cx="10366868" cy="1290152"/>
      </dsp:txXfrm>
    </dsp:sp>
    <dsp:sp modelId="{A32079EB-0982-4003-8E30-036260762286}">
      <dsp:nvSpPr>
        <dsp:cNvPr id="0" name=""/>
        <dsp:cNvSpPr/>
      </dsp:nvSpPr>
      <dsp:spPr>
        <a:xfrm>
          <a:off x="0" y="1577602"/>
          <a:ext cx="10506456" cy="14297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vomits, the test will need to be repeated at a later date. Notify the clinic to cancel.</a:t>
          </a:r>
        </a:p>
      </dsp:txBody>
      <dsp:txXfrm>
        <a:off x="69794" y="1647396"/>
        <a:ext cx="10366868" cy="1290152"/>
      </dsp:txXfrm>
    </dsp:sp>
    <dsp:sp modelId="{992175F5-F3BE-40FD-A4BE-E9A44A7C5274}">
      <dsp:nvSpPr>
        <dsp:cNvPr id="0" name=""/>
        <dsp:cNvSpPr/>
      </dsp:nvSpPr>
      <dsp:spPr>
        <a:xfrm>
          <a:off x="0" y="3082223"/>
          <a:ext cx="10506456" cy="1429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arrives outside the allowed draw time window (10 minutes), call the ordering provider to cancel.</a:t>
          </a:r>
        </a:p>
      </dsp:txBody>
      <dsp:txXfrm>
        <a:off x="69794" y="3152017"/>
        <a:ext cx="10366868" cy="129015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10/24/2024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B73A30-F0E7-1854-D7A5-7F568CB33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E43A2A-6559-1747-976A-DC26AF7BBECA}" type="slidenum">
              <a:rPr lang="en-US" smtClean="0"/>
              <a:t>‹#›</a:t>
            </a:fld>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3DEA-D993-2679-5AB8-0755A69B8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0C2F5-A737-F1B6-6584-B39E6FF45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AE0EC-E669-9AFE-C17D-ACD71BEE3CDF}"/>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5" name="Footer Placeholder 4">
            <a:extLst>
              <a:ext uri="{FF2B5EF4-FFF2-40B4-BE49-F238E27FC236}">
                <a16:creationId xmlns:a16="http://schemas.microsoft.com/office/drawing/2014/main" id="{6A11F646-B5DB-2A97-8E33-4E854798F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68A26-7270-35FD-6316-9BE5E6B1F12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reeform 5">
            <a:extLst>
              <a:ext uri="{FF2B5EF4-FFF2-40B4-BE49-F238E27FC236}">
                <a16:creationId xmlns:a16="http://schemas.microsoft.com/office/drawing/2014/main" id="{441D819D-8A5E-C22F-8AE3-3BD70B0C1B33}"/>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Object 1" descr="preencoded.png">
            <a:extLst>
              <a:ext uri="{FF2B5EF4-FFF2-40B4-BE49-F238E27FC236}">
                <a16:creationId xmlns:a16="http://schemas.microsoft.com/office/drawing/2014/main" id="{3EBDFE06-00A6-A399-FD96-A5DE1D82C0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2163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C897-104C-CA9D-5E2D-6CD60CA24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CFAE72-F546-AAB8-1C9E-735740E39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B7379-F353-5C32-1714-1974D1126434}"/>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5" name="Footer Placeholder 4">
            <a:extLst>
              <a:ext uri="{FF2B5EF4-FFF2-40B4-BE49-F238E27FC236}">
                <a16:creationId xmlns:a16="http://schemas.microsoft.com/office/drawing/2014/main" id="{66A1252E-52EA-8BDD-8912-B0CF0A1107C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FC07A5E1-E4AA-7D33-7BBF-DA1F5C20EE41}"/>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740589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DA8A6-5B76-4B5B-4F60-AE2A09D2A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A947AF-9CF9-5042-F0C2-28DE4DE0A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DFD6D-0054-4C28-4F0F-BCBBBBE812EF}"/>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5" name="Footer Placeholder 4">
            <a:extLst>
              <a:ext uri="{FF2B5EF4-FFF2-40B4-BE49-F238E27FC236}">
                <a16:creationId xmlns:a16="http://schemas.microsoft.com/office/drawing/2014/main" id="{95D98AE0-7908-0D63-94D6-92F163807C9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E33BF01A-3463-4EBB-757C-03515A53DFD9}"/>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269872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he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AB13D922-479E-0DC1-5C55-F4D7A5504489}"/>
              </a:ext>
            </a:extLst>
          </p:cNvPr>
          <p:cNvSpPr>
            <a:spLocks noGrp="1"/>
          </p:cNvSpPr>
          <p:nvPr>
            <p:ph type="pic" sz="quarter" idx="23" hasCustomPrompt="1"/>
          </p:nvPr>
        </p:nvSpPr>
        <p:spPr>
          <a:xfrm>
            <a:off x="1388164" y="2476500"/>
            <a:ext cx="502920" cy="502920"/>
          </a:xfrm>
        </p:spPr>
        <p:txBody>
          <a:bodyPr lIns="0" tIns="0" rIns="0" bIns="0" anchor="ctr">
            <a:noAutofit/>
          </a:bodyPr>
          <a:lstStyle>
            <a:lvl1pPr marL="0" indent="0" algn="ctr">
              <a:buNone/>
              <a:defRPr sz="1200"/>
            </a:lvl1pPr>
          </a:lstStyle>
          <a:p>
            <a:r>
              <a:rPr lang="en-US" dirty="0"/>
              <a:t>Icon</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2255962" y="2476500"/>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3" name="Picture Placeholder 5">
            <a:extLst>
              <a:ext uri="{FF2B5EF4-FFF2-40B4-BE49-F238E27FC236}">
                <a16:creationId xmlns:a16="http://schemas.microsoft.com/office/drawing/2014/main" id="{9443615E-62BC-2D46-B8BA-FD3A72B7BAB4}"/>
              </a:ext>
            </a:extLst>
          </p:cNvPr>
          <p:cNvSpPr>
            <a:spLocks noGrp="1"/>
          </p:cNvSpPr>
          <p:nvPr>
            <p:ph type="pic" sz="quarter" idx="27" hasCustomPrompt="1"/>
          </p:nvPr>
        </p:nvSpPr>
        <p:spPr>
          <a:xfrm>
            <a:off x="1388164" y="3484562"/>
            <a:ext cx="502920" cy="502920"/>
          </a:xfrm>
        </p:spPr>
        <p:txBody>
          <a:bodyPr lIns="0" tIns="0" rIns="0" bIns="0" anchor="ctr">
            <a:noAutofit/>
          </a:bodyPr>
          <a:lstStyle>
            <a:lvl1pPr marL="0" indent="0" algn="ctr">
              <a:buNone/>
              <a:defRPr sz="1200"/>
            </a:lvl1pPr>
          </a:lstStyle>
          <a:p>
            <a:r>
              <a:rPr lang="en-US" dirty="0"/>
              <a:t>Icon</a:t>
            </a:r>
          </a:p>
        </p:txBody>
      </p:sp>
      <p:sp>
        <p:nvSpPr>
          <p:cNvPr id="17" name="Text Placeholder 15">
            <a:extLst>
              <a:ext uri="{FF2B5EF4-FFF2-40B4-BE49-F238E27FC236}">
                <a16:creationId xmlns:a16="http://schemas.microsoft.com/office/drawing/2014/main" id="{CBD4E95C-EAA1-DCCF-D975-37EE3FBD915A}"/>
              </a:ext>
            </a:extLst>
          </p:cNvPr>
          <p:cNvSpPr>
            <a:spLocks noGrp="1"/>
          </p:cNvSpPr>
          <p:nvPr>
            <p:ph type="body" sz="quarter" idx="24" hasCustomPrompt="1"/>
          </p:nvPr>
        </p:nvSpPr>
        <p:spPr>
          <a:xfrm>
            <a:off x="2255962" y="3484562"/>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4" name="Picture Placeholder 5">
            <a:extLst>
              <a:ext uri="{FF2B5EF4-FFF2-40B4-BE49-F238E27FC236}">
                <a16:creationId xmlns:a16="http://schemas.microsoft.com/office/drawing/2014/main" id="{8EF5E933-304E-1D0F-2544-A608B4EE087F}"/>
              </a:ext>
            </a:extLst>
          </p:cNvPr>
          <p:cNvSpPr>
            <a:spLocks noGrp="1"/>
          </p:cNvSpPr>
          <p:nvPr>
            <p:ph type="pic" sz="quarter" idx="28" hasCustomPrompt="1"/>
          </p:nvPr>
        </p:nvSpPr>
        <p:spPr>
          <a:xfrm>
            <a:off x="1388164" y="4492625"/>
            <a:ext cx="502920" cy="502920"/>
          </a:xfrm>
        </p:spPr>
        <p:txBody>
          <a:bodyPr lIns="0" tIns="0" rIns="0" bIns="0" anchor="ctr">
            <a:noAutofit/>
          </a:bodyPr>
          <a:lstStyle>
            <a:lvl1pPr marL="0" indent="0" algn="ctr">
              <a:buNone/>
              <a:defRPr sz="1200"/>
            </a:lvl1pPr>
          </a:lstStyle>
          <a:p>
            <a:r>
              <a:rPr lang="en-US" dirty="0"/>
              <a:t>Icon</a:t>
            </a:r>
          </a:p>
        </p:txBody>
      </p:sp>
      <p:sp>
        <p:nvSpPr>
          <p:cNvPr id="19" name="Text Placeholder 15">
            <a:extLst>
              <a:ext uri="{FF2B5EF4-FFF2-40B4-BE49-F238E27FC236}">
                <a16:creationId xmlns:a16="http://schemas.microsoft.com/office/drawing/2014/main" id="{03014695-7138-84E3-3225-87977FD8E496}"/>
              </a:ext>
            </a:extLst>
          </p:cNvPr>
          <p:cNvSpPr>
            <a:spLocks noGrp="1"/>
          </p:cNvSpPr>
          <p:nvPr>
            <p:ph type="body" sz="quarter" idx="26" hasCustomPrompt="1"/>
          </p:nvPr>
        </p:nvSpPr>
        <p:spPr>
          <a:xfrm>
            <a:off x="2255962" y="4492625"/>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10" name="Graphic 9">
            <a:extLst>
              <a:ext uri="{FF2B5EF4-FFF2-40B4-BE49-F238E27FC236}">
                <a16:creationId xmlns:a16="http://schemas.microsoft.com/office/drawing/2014/main" id="{B3606A3B-5B75-C830-0580-02B3AF648B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856121"/>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lumn with icon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AF34004-C8D7-0BF6-E972-61781179D593}"/>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8" name="Picture Placeholder 5">
            <a:extLst>
              <a:ext uri="{FF2B5EF4-FFF2-40B4-BE49-F238E27FC236}">
                <a16:creationId xmlns:a16="http://schemas.microsoft.com/office/drawing/2014/main" id="{D9C1F6F0-4FC6-1160-0C8F-975ECDECAF3D}"/>
              </a:ext>
            </a:extLst>
          </p:cNvPr>
          <p:cNvSpPr>
            <a:spLocks noGrp="1"/>
          </p:cNvSpPr>
          <p:nvPr>
            <p:ph type="pic" sz="quarter" idx="24"/>
          </p:nvPr>
        </p:nvSpPr>
        <p:spPr>
          <a:xfrm>
            <a:off x="4374967"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35" name="Picture Placeholder 5">
            <a:extLst>
              <a:ext uri="{FF2B5EF4-FFF2-40B4-BE49-F238E27FC236}">
                <a16:creationId xmlns:a16="http://schemas.microsoft.com/office/drawing/2014/main" id="{6EF1040F-3507-9529-F7BA-DEF2138BAC89}"/>
              </a:ext>
            </a:extLst>
          </p:cNvPr>
          <p:cNvSpPr>
            <a:spLocks noGrp="1"/>
          </p:cNvSpPr>
          <p:nvPr>
            <p:ph type="pic" sz="quarter" idx="25"/>
          </p:nvPr>
        </p:nvSpPr>
        <p:spPr>
          <a:xfrm>
            <a:off x="7454534"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4" name="Text Placeholder 18">
            <a:extLst>
              <a:ext uri="{FF2B5EF4-FFF2-40B4-BE49-F238E27FC236}">
                <a16:creationId xmlns:a16="http://schemas.microsoft.com/office/drawing/2014/main" id="{5949D5F3-7F2A-1CB3-9ED4-ECFC804C9F7A}"/>
              </a:ext>
            </a:extLst>
          </p:cNvPr>
          <p:cNvSpPr>
            <a:spLocks noGrp="1"/>
          </p:cNvSpPr>
          <p:nvPr>
            <p:ph type="body" sz="quarter" idx="22" hasCustomPrompt="1"/>
          </p:nvPr>
        </p:nvSpPr>
        <p:spPr>
          <a:xfrm>
            <a:off x="4374967"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1" name="Text Placeholder 18">
            <a:extLst>
              <a:ext uri="{FF2B5EF4-FFF2-40B4-BE49-F238E27FC236}">
                <a16:creationId xmlns:a16="http://schemas.microsoft.com/office/drawing/2014/main" id="{874E81CB-4A9F-BEB8-37D9-EF50A848ECFC}"/>
              </a:ext>
            </a:extLst>
          </p:cNvPr>
          <p:cNvSpPr>
            <a:spLocks noGrp="1"/>
          </p:cNvSpPr>
          <p:nvPr>
            <p:ph type="body" sz="quarter" idx="19" hasCustomPrompt="1"/>
          </p:nvPr>
        </p:nvSpPr>
        <p:spPr>
          <a:xfrm>
            <a:off x="7454534"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3" name="Graphic 2">
            <a:extLst>
              <a:ext uri="{FF2B5EF4-FFF2-40B4-BE49-F238E27FC236}">
                <a16:creationId xmlns:a16="http://schemas.microsoft.com/office/drawing/2014/main" id="{AF93679A-06AD-D46C-BEB8-62FEE039D4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6320" r="60054"/>
          <a:stretch>
            <a:fillRect/>
          </a:stretch>
        </p:blipFill>
        <p:spPr>
          <a:xfrm>
            <a:off x="9452531" y="0"/>
            <a:ext cx="2739468" cy="3681345"/>
          </a:xfrm>
          <a:custGeom>
            <a:avLst/>
            <a:gdLst>
              <a:gd name="connsiteX0" fmla="*/ 0 w 2739468"/>
              <a:gd name="connsiteY0" fmla="*/ 0 h 3681345"/>
              <a:gd name="connsiteX1" fmla="*/ 2739468 w 2739468"/>
              <a:gd name="connsiteY1" fmla="*/ 0 h 3681345"/>
              <a:gd name="connsiteX2" fmla="*/ 2739468 w 2739468"/>
              <a:gd name="connsiteY2" fmla="*/ 3681345 h 3681345"/>
              <a:gd name="connsiteX3" fmla="*/ 0 w 2739468"/>
              <a:gd name="connsiteY3" fmla="*/ 3681345 h 3681345"/>
            </a:gdLst>
            <a:ahLst/>
            <a:cxnLst>
              <a:cxn ang="0">
                <a:pos x="connsiteX0" y="connsiteY0"/>
              </a:cxn>
              <a:cxn ang="0">
                <a:pos x="connsiteX1" y="connsiteY1"/>
              </a:cxn>
              <a:cxn ang="0">
                <a:pos x="connsiteX2" y="connsiteY2"/>
              </a:cxn>
              <a:cxn ang="0">
                <a:pos x="connsiteX3" y="connsiteY3"/>
              </a:cxn>
            </a:cxnLst>
            <a:rect l="l" t="t" r="r" b="b"/>
            <a:pathLst>
              <a:path w="2739468" h="3681345">
                <a:moveTo>
                  <a:pt x="0" y="0"/>
                </a:moveTo>
                <a:lnTo>
                  <a:pt x="2739468" y="0"/>
                </a:lnTo>
                <a:lnTo>
                  <a:pt x="2739468" y="3681345"/>
                </a:lnTo>
                <a:lnTo>
                  <a:pt x="0" y="3681345"/>
                </a:lnTo>
                <a:close/>
              </a:path>
            </a:pathLst>
          </a:custGeom>
        </p:spPr>
      </p:pic>
      <p:sp>
        <p:nvSpPr>
          <p:cNvPr id="4" name="Freeform 3">
            <a:extLst>
              <a:ext uri="{FF2B5EF4-FFF2-40B4-BE49-F238E27FC236}">
                <a16:creationId xmlns:a16="http://schemas.microsoft.com/office/drawing/2014/main" id="{504F2DB4-4E28-277B-9867-CFC84603650B}"/>
              </a:ext>
            </a:extLst>
          </p:cNvPr>
          <p:cNvSpPr/>
          <p:nvPr userDrawn="1"/>
        </p:nvSpPr>
        <p:spPr>
          <a:xfrm>
            <a:off x="0" y="4094798"/>
            <a:ext cx="1057676" cy="2115352"/>
          </a:xfrm>
          <a:custGeom>
            <a:avLst/>
            <a:gdLst>
              <a:gd name="connsiteX0" fmla="*/ 0 w 1057676"/>
              <a:gd name="connsiteY0" fmla="*/ 0 h 2115352"/>
              <a:gd name="connsiteX1" fmla="*/ 1057676 w 1057676"/>
              <a:gd name="connsiteY1" fmla="*/ 1057676 h 2115352"/>
              <a:gd name="connsiteX2" fmla="*/ 0 w 1057676"/>
              <a:gd name="connsiteY2" fmla="*/ 2115352 h 2115352"/>
            </a:gdLst>
            <a:ahLst/>
            <a:cxnLst>
              <a:cxn ang="0">
                <a:pos x="connsiteX0" y="connsiteY0"/>
              </a:cxn>
              <a:cxn ang="0">
                <a:pos x="connsiteX1" y="connsiteY1"/>
              </a:cxn>
              <a:cxn ang="0">
                <a:pos x="connsiteX2" y="connsiteY2"/>
              </a:cxn>
            </a:cxnLst>
            <a:rect l="l" t="t" r="r" b="b"/>
            <a:pathLst>
              <a:path w="1057676" h="2115352">
                <a:moveTo>
                  <a:pt x="0" y="0"/>
                </a:moveTo>
                <a:cubicBezTo>
                  <a:pt x="584138" y="0"/>
                  <a:pt x="1057676" y="473538"/>
                  <a:pt x="1057676" y="1057676"/>
                </a:cubicBezTo>
                <a:cubicBezTo>
                  <a:pt x="1057676" y="1641814"/>
                  <a:pt x="584138" y="2115352"/>
                  <a:pt x="0" y="21153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0975517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29A2F3-C289-9762-6F9F-DA18D322DF07}"/>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pPr lvl="0"/>
            <a:r>
              <a:rPr lang="en-US"/>
              <a:t>Click to edit Master text styles</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
        <p:nvSpPr>
          <p:cNvPr id="11" name="Oval 10">
            <a:extLst>
              <a:ext uri="{FF2B5EF4-FFF2-40B4-BE49-F238E27FC236}">
                <a16:creationId xmlns:a16="http://schemas.microsoft.com/office/drawing/2014/main" id="{BC365DF2-FE3C-3232-AB75-C282AFD43D64}"/>
              </a:ext>
            </a:extLst>
          </p:cNvPr>
          <p:cNvSpPr/>
          <p:nvPr userDrawn="1"/>
        </p:nvSpPr>
        <p:spPr>
          <a:xfrm>
            <a:off x="9638466" y="3991499"/>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13" name="Graphic 12">
            <a:extLst>
              <a:ext uri="{FF2B5EF4-FFF2-40B4-BE49-F238E27FC236}">
                <a16:creationId xmlns:a16="http://schemas.microsoft.com/office/drawing/2014/main" id="{920871AE-D105-49BC-6CB6-BC68EC55DA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6" name="Freeform 15">
            <a:extLst>
              <a:ext uri="{FF2B5EF4-FFF2-40B4-BE49-F238E27FC236}">
                <a16:creationId xmlns:a16="http://schemas.microsoft.com/office/drawing/2014/main" id="{39644024-6839-A3FA-9801-8CE700F9EC99}"/>
              </a:ext>
            </a:extLst>
          </p:cNvPr>
          <p:cNvSpPr/>
          <p:nvPr userDrawn="1"/>
        </p:nvSpPr>
        <p:spPr>
          <a:xfrm>
            <a:off x="10198293" y="4875419"/>
            <a:ext cx="1993707" cy="1982581"/>
          </a:xfrm>
          <a:custGeom>
            <a:avLst/>
            <a:gdLst>
              <a:gd name="connsiteX0" fmla="*/ 1993707 w 1993707"/>
              <a:gd name="connsiteY0" fmla="*/ 1952030 h 1982581"/>
              <a:gd name="connsiteX1" fmla="*/ 1993707 w 1993707"/>
              <a:gd name="connsiteY1" fmla="*/ 1982581 h 1982581"/>
              <a:gd name="connsiteX2" fmla="*/ 1965515 w 1993707"/>
              <a:gd name="connsiteY2" fmla="*/ 1982581 h 1982581"/>
              <a:gd name="connsiteX3" fmla="*/ 1974866 w 1993707"/>
              <a:gd name="connsiteY3" fmla="*/ 1974866 h 1982581"/>
              <a:gd name="connsiteX4" fmla="*/ 1346200 w 1993707"/>
              <a:gd name="connsiteY4" fmla="*/ 0 h 1982581"/>
              <a:gd name="connsiteX5" fmla="*/ 1987879 w 1993707"/>
              <a:gd name="connsiteY5" fmla="*/ 162479 h 1982581"/>
              <a:gd name="connsiteX6" fmla="*/ 1993707 w 1993707"/>
              <a:gd name="connsiteY6" fmla="*/ 166020 h 1982581"/>
              <a:gd name="connsiteX7" fmla="*/ 1993707 w 1993707"/>
              <a:gd name="connsiteY7" fmla="*/ 740369 h 1982581"/>
              <a:gd name="connsiteX8" fmla="*/ 1974866 w 1993707"/>
              <a:gd name="connsiteY8" fmla="*/ 717533 h 1982581"/>
              <a:gd name="connsiteX9" fmla="*/ 1346199 w 1993707"/>
              <a:gd name="connsiteY9" fmla="*/ 457130 h 1982581"/>
              <a:gd name="connsiteX10" fmla="*/ 457130 w 1993707"/>
              <a:gd name="connsiteY10" fmla="*/ 1346199 h 1982581"/>
              <a:gd name="connsiteX11" fmla="*/ 717532 w 1993707"/>
              <a:gd name="connsiteY11" fmla="*/ 1974866 h 1982581"/>
              <a:gd name="connsiteX12" fmla="*/ 726883 w 1993707"/>
              <a:gd name="connsiteY12" fmla="*/ 1982581 h 1982581"/>
              <a:gd name="connsiteX13" fmla="*/ 159927 w 1993707"/>
              <a:gd name="connsiteY13" fmla="*/ 1982581 h 1982581"/>
              <a:gd name="connsiteX14" fmla="*/ 105791 w 1993707"/>
              <a:gd name="connsiteY14" fmla="*/ 1870202 h 1982581"/>
              <a:gd name="connsiteX15" fmla="*/ 0 w 1993707"/>
              <a:gd name="connsiteY15" fmla="*/ 1346200 h 1982581"/>
              <a:gd name="connsiteX16" fmla="*/ 1346200 w 1993707"/>
              <a:gd name="connsiteY16" fmla="*/ 0 h 19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07" h="1982581">
                <a:moveTo>
                  <a:pt x="1993707" y="1952030"/>
                </a:moveTo>
                <a:lnTo>
                  <a:pt x="1993707" y="1982581"/>
                </a:lnTo>
                <a:lnTo>
                  <a:pt x="1965515" y="1982581"/>
                </a:lnTo>
                <a:lnTo>
                  <a:pt x="1974866" y="1974866"/>
                </a:lnTo>
                <a:close/>
                <a:moveTo>
                  <a:pt x="1346200" y="0"/>
                </a:moveTo>
                <a:cubicBezTo>
                  <a:pt x="1578539" y="0"/>
                  <a:pt x="1797131" y="58859"/>
                  <a:pt x="1987879" y="162479"/>
                </a:cubicBezTo>
                <a:lnTo>
                  <a:pt x="1993707" y="166020"/>
                </a:lnTo>
                <a:lnTo>
                  <a:pt x="1993707" y="740369"/>
                </a:lnTo>
                <a:lnTo>
                  <a:pt x="1974866" y="717533"/>
                </a:lnTo>
                <a:cubicBezTo>
                  <a:pt x="1813976" y="556643"/>
                  <a:pt x="1591708" y="457130"/>
                  <a:pt x="1346199" y="457130"/>
                </a:cubicBezTo>
                <a:cubicBezTo>
                  <a:pt x="855180" y="457130"/>
                  <a:pt x="457130" y="855180"/>
                  <a:pt x="457130" y="1346199"/>
                </a:cubicBezTo>
                <a:cubicBezTo>
                  <a:pt x="457130" y="1591709"/>
                  <a:pt x="556643" y="1813976"/>
                  <a:pt x="717532" y="1974866"/>
                </a:cubicBezTo>
                <a:lnTo>
                  <a:pt x="726883" y="1982581"/>
                </a:lnTo>
                <a:lnTo>
                  <a:pt x="159927" y="1982581"/>
                </a:lnTo>
                <a:lnTo>
                  <a:pt x="105791" y="1870202"/>
                </a:lnTo>
                <a:cubicBezTo>
                  <a:pt x="37670" y="1709145"/>
                  <a:pt x="0" y="1532072"/>
                  <a:pt x="0" y="1346200"/>
                </a:cubicBezTo>
                <a:cubicBezTo>
                  <a:pt x="0" y="602714"/>
                  <a:pt x="602714" y="0"/>
                  <a:pt x="13462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1490750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2DD956C-BC83-8F97-6FF5-5A11028FEFEA}"/>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D5364683-E8FF-8D94-04BD-2DF0086DB127}"/>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B1592037-0F29-1473-3EA8-7A7812DF3A39}"/>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18" name="Picture Placeholder 5">
            <a:extLst>
              <a:ext uri="{FF2B5EF4-FFF2-40B4-BE49-F238E27FC236}">
                <a16:creationId xmlns:a16="http://schemas.microsoft.com/office/drawing/2014/main" id="{CE6D5275-4C73-11F2-4948-8DD43F836F70}"/>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7" name="Text Placeholder 18">
            <a:extLst>
              <a:ext uri="{FF2B5EF4-FFF2-40B4-BE49-F238E27FC236}">
                <a16:creationId xmlns:a16="http://schemas.microsoft.com/office/drawing/2014/main" id="{FDF0F72F-56B8-7E37-B80A-49A9D92550AB}"/>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9" name="Graphic 8">
            <a:extLst>
              <a:ext uri="{FF2B5EF4-FFF2-40B4-BE49-F238E27FC236}">
                <a16:creationId xmlns:a16="http://schemas.microsoft.com/office/drawing/2014/main" id="{A22F8239-92F5-595B-5DD3-ACBA1C19E6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3895"/>
          <a:stretch>
            <a:fillRect/>
          </a:stretch>
        </p:blipFill>
        <p:spPr>
          <a:xfrm>
            <a:off x="3459002" y="4945020"/>
            <a:ext cx="7328137" cy="1912980"/>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9419823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A77AE4-6D69-28DE-CC84-F7991882E5BF}"/>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hasCustomPrompt="1"/>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2" name="Object 1" descr="preencoded.png">
            <a:extLst>
              <a:ext uri="{FF2B5EF4-FFF2-40B4-BE49-F238E27FC236}">
                <a16:creationId xmlns:a16="http://schemas.microsoft.com/office/drawing/2014/main" id="{269C21E5-B8EE-7438-A771-34BC8006E1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1901388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A089D1-3F91-4EA1-F598-0EDD4632E42D}"/>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0" name="Picture Placeholder 5">
            <a:extLst>
              <a:ext uri="{FF2B5EF4-FFF2-40B4-BE49-F238E27FC236}">
                <a16:creationId xmlns:a16="http://schemas.microsoft.com/office/drawing/2014/main" id="{F127C6F7-85D7-FF83-7650-A1088544CA92}"/>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728A9E30-DD50-8CF6-982F-9900C57AA86D}"/>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5" name="Graphic 4">
            <a:extLst>
              <a:ext uri="{FF2B5EF4-FFF2-40B4-BE49-F238E27FC236}">
                <a16:creationId xmlns:a16="http://schemas.microsoft.com/office/drawing/2014/main" id="{69EF52E1-6F3C-5D9B-32DC-A156BDDE28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72106"/>
          <a:stretch>
            <a:fillRect/>
          </a:stretch>
        </p:blipFill>
        <p:spPr>
          <a:xfrm>
            <a:off x="-1" y="4945020"/>
            <a:ext cx="5304866" cy="1912980"/>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86388743"/>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5" y="621973"/>
            <a:ext cx="4949977" cy="162377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38816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2255962" y="2476500"/>
            <a:ext cx="3505200" cy="1291009"/>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26" name="Picture Placeholder 5">
            <a:extLst>
              <a:ext uri="{FF2B5EF4-FFF2-40B4-BE49-F238E27FC236}">
                <a16:creationId xmlns:a16="http://schemas.microsoft.com/office/drawing/2014/main" id="{BCCCB2B0-FA91-2B00-07E8-454DF4E8C899}"/>
              </a:ext>
            </a:extLst>
          </p:cNvPr>
          <p:cNvSpPr>
            <a:spLocks noGrp="1"/>
          </p:cNvSpPr>
          <p:nvPr>
            <p:ph type="pic" sz="quarter" idx="29"/>
          </p:nvPr>
        </p:nvSpPr>
        <p:spPr>
          <a:xfrm>
            <a:off x="645734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C208DBEE-F3AC-002B-D94F-58BCDF0827FF}"/>
              </a:ext>
            </a:extLst>
          </p:cNvPr>
          <p:cNvSpPr>
            <a:spLocks noGrp="1"/>
          </p:cNvSpPr>
          <p:nvPr>
            <p:ph type="body" sz="quarter" idx="28" hasCustomPrompt="1"/>
          </p:nvPr>
        </p:nvSpPr>
        <p:spPr>
          <a:xfrm>
            <a:off x="7325142" y="24765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4" name="Picture Placeholder 5">
            <a:extLst>
              <a:ext uri="{FF2B5EF4-FFF2-40B4-BE49-F238E27FC236}">
                <a16:creationId xmlns:a16="http://schemas.microsoft.com/office/drawing/2014/main" id="{8AB6090E-B445-CAD9-6D75-F89A9C013942}"/>
              </a:ext>
            </a:extLst>
          </p:cNvPr>
          <p:cNvSpPr>
            <a:spLocks noGrp="1"/>
          </p:cNvSpPr>
          <p:nvPr>
            <p:ph type="pic" sz="quarter" idx="27"/>
          </p:nvPr>
        </p:nvSpPr>
        <p:spPr>
          <a:xfrm>
            <a:off x="1388164" y="42291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3" name="Text Placeholder 18">
            <a:extLst>
              <a:ext uri="{FF2B5EF4-FFF2-40B4-BE49-F238E27FC236}">
                <a16:creationId xmlns:a16="http://schemas.microsoft.com/office/drawing/2014/main" id="{00527DBE-FAF9-7AE6-659C-035A70897773}"/>
              </a:ext>
            </a:extLst>
          </p:cNvPr>
          <p:cNvSpPr>
            <a:spLocks noGrp="1"/>
          </p:cNvSpPr>
          <p:nvPr>
            <p:ph type="body" sz="quarter" idx="26" hasCustomPrompt="1"/>
          </p:nvPr>
        </p:nvSpPr>
        <p:spPr>
          <a:xfrm>
            <a:off x="225596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8" name="Picture Placeholder 5">
            <a:extLst>
              <a:ext uri="{FF2B5EF4-FFF2-40B4-BE49-F238E27FC236}">
                <a16:creationId xmlns:a16="http://schemas.microsoft.com/office/drawing/2014/main" id="{B205B4BA-3FDF-ACE5-FC20-17EE755268B1}"/>
              </a:ext>
            </a:extLst>
          </p:cNvPr>
          <p:cNvSpPr>
            <a:spLocks noGrp="1"/>
          </p:cNvSpPr>
          <p:nvPr>
            <p:ph type="pic" sz="quarter" idx="31"/>
          </p:nvPr>
        </p:nvSpPr>
        <p:spPr>
          <a:xfrm>
            <a:off x="6457344" y="4229100"/>
            <a:ext cx="500634" cy="500634"/>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7" name="Text Placeholder 18">
            <a:extLst>
              <a:ext uri="{FF2B5EF4-FFF2-40B4-BE49-F238E27FC236}">
                <a16:creationId xmlns:a16="http://schemas.microsoft.com/office/drawing/2014/main" id="{07B586C0-CA7D-6A7A-4BE7-8EC9D8C635EC}"/>
              </a:ext>
            </a:extLst>
          </p:cNvPr>
          <p:cNvSpPr>
            <a:spLocks noGrp="1"/>
          </p:cNvSpPr>
          <p:nvPr>
            <p:ph type="body" sz="quarter" idx="30" hasCustomPrompt="1"/>
          </p:nvPr>
        </p:nvSpPr>
        <p:spPr>
          <a:xfrm>
            <a:off x="732514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vl2pPr>
              <a:defRPr sz="1800"/>
            </a:lvl2pPr>
          </a:lstStyle>
          <a:p>
            <a:pPr lvl="0"/>
            <a:r>
              <a:rPr lang="en-US" dirty="0"/>
              <a:t>Click to add text</a:t>
            </a:r>
          </a:p>
        </p:txBody>
      </p:sp>
      <p:pic>
        <p:nvPicPr>
          <p:cNvPr id="3" name="Graphic 2">
            <a:extLst>
              <a:ext uri="{FF2B5EF4-FFF2-40B4-BE49-F238E27FC236}">
                <a16:creationId xmlns:a16="http://schemas.microsoft.com/office/drawing/2014/main" id="{D8C74DBB-978B-8EA5-44E6-3AF3F58B70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531203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7FF5-D5FF-F99A-7C16-D0F1C676B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02713-78E1-0342-1B4E-38362EFB2A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78D0B-8DF4-232F-C29F-88427CB5B10F}"/>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5" name="Footer Placeholder 4">
            <a:extLst>
              <a:ext uri="{FF2B5EF4-FFF2-40B4-BE49-F238E27FC236}">
                <a16:creationId xmlns:a16="http://schemas.microsoft.com/office/drawing/2014/main" id="{D1A45988-928C-F0B0-0FF2-3B2E01C58D6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23BBCB2-9584-77D1-F639-C687807981D3}"/>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153033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20AF-431F-BA16-4AFB-88E3E615C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628F4E-27D6-4D23-E7E2-5CBFAC08E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96A0C-FD1F-8390-04D8-53E68B7237F1}"/>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5" name="Footer Placeholder 4">
            <a:extLst>
              <a:ext uri="{FF2B5EF4-FFF2-40B4-BE49-F238E27FC236}">
                <a16:creationId xmlns:a16="http://schemas.microsoft.com/office/drawing/2014/main" id="{8D01FC59-DC7C-CD11-6993-1F468851C43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06911CB-EEF7-B153-BD93-298B18A2F48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965721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334A-C699-E901-0655-D6F6E5624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474DC-BCD6-7999-B6E4-F921F2EA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71BA1-0BE5-96B2-A6CC-71134F79A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186DD-14ED-340D-16AA-FB45DF45C38C}"/>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6" name="Footer Placeholder 5">
            <a:extLst>
              <a:ext uri="{FF2B5EF4-FFF2-40B4-BE49-F238E27FC236}">
                <a16:creationId xmlns:a16="http://schemas.microsoft.com/office/drawing/2014/main" id="{021BB873-4F2F-0E02-D2FD-21B93E106F8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4A5D142-A141-95E8-7403-B2BE90D6406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7894382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E111-E95F-ED14-0635-3CC71249E3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287D-31E2-2FCC-AFA9-87B5B5D92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2C3F1-818A-1751-78B7-0CB7FED5F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B2EEA-5673-C6D9-C302-D7735F4D3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B196A-BB85-8774-A8B1-951296F0A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871D8-1E30-60F5-75E9-189C2FB5ACE8}"/>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8" name="Footer Placeholder 7">
            <a:extLst>
              <a:ext uri="{FF2B5EF4-FFF2-40B4-BE49-F238E27FC236}">
                <a16:creationId xmlns:a16="http://schemas.microsoft.com/office/drawing/2014/main" id="{0CDD8D51-FFBC-345F-CF56-3FE1B7BE132A}"/>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D02A7DF2-5666-0C42-6592-EA6D78443DA4}"/>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6283448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38D4-7A00-8F58-354F-B412B3C8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7908B-0FB8-F057-EF1C-A78C4094CFB0}"/>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4" name="Footer Placeholder 3">
            <a:extLst>
              <a:ext uri="{FF2B5EF4-FFF2-40B4-BE49-F238E27FC236}">
                <a16:creationId xmlns:a16="http://schemas.microsoft.com/office/drawing/2014/main" id="{9A5F8121-493D-544E-F48F-C312883C632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21BB717-5B65-B3B6-4E9D-3AAEB6A2272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7613627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1FD45-0492-6F17-A89B-44C99C4B8E37}"/>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3" name="Footer Placeholder 2">
            <a:extLst>
              <a:ext uri="{FF2B5EF4-FFF2-40B4-BE49-F238E27FC236}">
                <a16:creationId xmlns:a16="http://schemas.microsoft.com/office/drawing/2014/main" id="{54449642-33E9-0C3B-73CF-AB31255BEF8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389A0BE-2063-60EA-7FB3-9C2162A8BB60}"/>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544843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FE40-9FB3-B1D3-91C7-B09DC425F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FB02C9-ACBB-F08A-314F-C8A1FCAB3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CBA61-3376-830A-30B0-591CB960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64FB2-8ECC-28B9-A527-045A71A158F4}"/>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6" name="Footer Placeholder 5">
            <a:extLst>
              <a:ext uri="{FF2B5EF4-FFF2-40B4-BE49-F238E27FC236}">
                <a16:creationId xmlns:a16="http://schemas.microsoft.com/office/drawing/2014/main" id="{DE724538-D296-675B-7B5C-18E784E81D4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08A0DF79-AADC-BA66-999A-9300FA7CFF3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8099357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A966-C2C0-63B2-C3E4-EDE8CF1A6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9231F9-1441-0DCF-36A8-0C650E9E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99B51-DD84-1E56-07D4-DBF9AD7CD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91247-05EB-448F-490B-8829584EBD96}"/>
              </a:ext>
            </a:extLst>
          </p:cNvPr>
          <p:cNvSpPr>
            <a:spLocks noGrp="1"/>
          </p:cNvSpPr>
          <p:nvPr>
            <p:ph type="dt" sz="half" idx="10"/>
          </p:nvPr>
        </p:nvSpPr>
        <p:spPr/>
        <p:txBody>
          <a:bodyPr/>
          <a:lstStyle/>
          <a:p>
            <a:fld id="{B61BEF0D-F0BB-DE4B-95CE-6DB70DBA9567}" type="datetimeFigureOut">
              <a:rPr lang="en-US" smtClean="0"/>
              <a:pPr/>
              <a:t>10/24/2024</a:t>
            </a:fld>
            <a:endParaRPr lang="en-US" dirty="0"/>
          </a:p>
        </p:txBody>
      </p:sp>
      <p:sp>
        <p:nvSpPr>
          <p:cNvPr id="6" name="Footer Placeholder 5">
            <a:extLst>
              <a:ext uri="{FF2B5EF4-FFF2-40B4-BE49-F238E27FC236}">
                <a16:creationId xmlns:a16="http://schemas.microsoft.com/office/drawing/2014/main" id="{FA5C795C-260D-57A6-7821-A4A3B5674951}"/>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4259AA97-D512-B183-0573-E97EE1144E9D}"/>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4589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17049-31E0-7C47-2B81-C707D226B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1BB65-8C43-3C2B-CFBC-8171ED054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5CE4A-66ED-115C-82DA-41B90DF8C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10/24/2024</a:t>
            </a:fld>
            <a:endParaRPr lang="en-US" dirty="0"/>
          </a:p>
        </p:txBody>
      </p:sp>
      <p:sp>
        <p:nvSpPr>
          <p:cNvPr id="5" name="Footer Placeholder 4">
            <a:extLst>
              <a:ext uri="{FF2B5EF4-FFF2-40B4-BE49-F238E27FC236}">
                <a16:creationId xmlns:a16="http://schemas.microsoft.com/office/drawing/2014/main" id="{FF52B7FD-DE64-486D-F659-758824E37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AAB0900-2484-8903-EDBE-78571B751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092145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1" r:id="rId13"/>
    <p:sldLayoutId id="2147483723" r:id="rId14"/>
    <p:sldLayoutId id="2147483724" r:id="rId15"/>
    <p:sldLayoutId id="2147483725" r:id="rId16"/>
    <p:sldLayoutId id="2147483726" r:id="rId17"/>
    <p:sldLayoutId id="2147483728"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hyperlink" Target="https://uihealthcare.policytech.com/docview/?app=pt&amp;source=unspecified&amp;docid=9991&amp;anonymous=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C51E-9D6A-F7D3-CD9A-07466835E135}"/>
              </a:ext>
            </a:extLst>
          </p:cNvPr>
          <p:cNvSpPr>
            <a:spLocks noGrp="1"/>
          </p:cNvSpPr>
          <p:nvPr>
            <p:ph type="ctrTitle"/>
          </p:nvPr>
        </p:nvSpPr>
        <p:spPr>
          <a:xfrm>
            <a:off x="1304103" y="1318591"/>
            <a:ext cx="5800929" cy="4220820"/>
          </a:xfrm>
        </p:spPr>
        <p:txBody>
          <a:bodyPr anchor="ctr">
            <a:normAutofit/>
          </a:bodyPr>
          <a:lstStyle/>
          <a:p>
            <a:pPr algn="r"/>
            <a:r>
              <a:rPr lang="en-US" sz="6100">
                <a:solidFill>
                  <a:schemeClr val="tx2">
                    <a:lumMod val="75000"/>
                  </a:schemeClr>
                </a:solidFill>
              </a:rPr>
              <a:t>Oral Liquid Glucose Administration</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F5A9F-B2E2-BBFD-46ED-679D1D3A6C6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dirty="0">
                <a:solidFill>
                  <a:schemeClr val="tx1"/>
                </a:solidFill>
                <a:latin typeface="+mj-lt"/>
                <a:ea typeface="+mj-ea"/>
                <a:cs typeface="+mj-cs"/>
              </a:rPr>
              <a:t>Glucola Dosing</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22C1A7-9CC6-432D-A1CF-3C52496A3468}"/>
              </a:ext>
            </a:extLst>
          </p:cNvPr>
          <p:cNvSpPr>
            <a:spLocks/>
          </p:cNvSpPr>
          <p:nvPr/>
        </p:nvSpPr>
        <p:spPr>
          <a:xfrm>
            <a:off x="1286402" y="2185362"/>
            <a:ext cx="4199997" cy="2682674"/>
          </a:xfrm>
          <a:prstGeom prst="rect">
            <a:avLst/>
          </a:prstGeom>
        </p:spPr>
        <p:txBody>
          <a:bodyPr>
            <a:normAutofit lnSpcReduction="10000"/>
          </a:bodyPr>
          <a:lstStyle/>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The order will specify the dosage for the glucose tolerance test in grams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Example: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Dosing Guidelines:</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1-hr GTT = 50gm (150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2-hr GTT = 75gm (225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3-hr GTT = 100gm (300mL)</a:t>
            </a:r>
            <a:endParaRPr lang="en-US" sz="2000" dirty="0"/>
          </a:p>
        </p:txBody>
      </p:sp>
      <p:pic>
        <p:nvPicPr>
          <p:cNvPr id="7" name="Picture 6">
            <a:extLst>
              <a:ext uri="{FF2B5EF4-FFF2-40B4-BE49-F238E27FC236}">
                <a16:creationId xmlns:a16="http://schemas.microsoft.com/office/drawing/2014/main" id="{5B5D1977-A6ED-9EF5-9DCB-2AE3FE92D563}"/>
              </a:ext>
            </a:extLst>
          </p:cNvPr>
          <p:cNvPicPr>
            <a:picLocks noChangeAspect="1"/>
          </p:cNvPicPr>
          <p:nvPr/>
        </p:nvPicPr>
        <p:blipFill rotWithShape="1">
          <a:blip r:embed="rId2"/>
          <a:srcRect r="1" b="2795"/>
          <a:stretch/>
        </p:blipFill>
        <p:spPr>
          <a:xfrm>
            <a:off x="7043975" y="1885746"/>
            <a:ext cx="4370731" cy="435752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Content Placeholder 9">
            <a:extLst>
              <a:ext uri="{FF2B5EF4-FFF2-40B4-BE49-F238E27FC236}">
                <a16:creationId xmlns:a16="http://schemas.microsoft.com/office/drawing/2014/main" id="{CE5839F0-E47B-D5E9-0048-BC1199D4AA38}"/>
              </a:ext>
            </a:extLst>
          </p:cNvPr>
          <p:cNvPicPr>
            <a:picLocks noChangeAspect="1"/>
          </p:cNvPicPr>
          <p:nvPr/>
        </p:nvPicPr>
        <p:blipFill>
          <a:blip r:embed="rId3"/>
          <a:stretch>
            <a:fillRect/>
          </a:stretch>
        </p:blipFill>
        <p:spPr>
          <a:xfrm>
            <a:off x="2714704" y="2943225"/>
            <a:ext cx="2737755" cy="485775"/>
          </a:xfrm>
          <a:prstGeom prst="rect">
            <a:avLst/>
          </a:prstGeom>
        </p:spPr>
      </p:pic>
    </p:spTree>
    <p:extLst>
      <p:ext uri="{BB962C8B-B14F-4D97-AF65-F5344CB8AC3E}">
        <p14:creationId xmlns:p14="http://schemas.microsoft.com/office/powerpoint/2010/main" val="404192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AA0B-1A01-BFB8-C549-00F034A2D193}"/>
              </a:ext>
            </a:extLst>
          </p:cNvPr>
          <p:cNvSpPr>
            <a:spLocks noGrp="1"/>
          </p:cNvSpPr>
          <p:nvPr>
            <p:ph type="title"/>
          </p:nvPr>
        </p:nvSpPr>
        <p:spPr/>
        <p:txBody>
          <a:bodyPr/>
          <a:lstStyle/>
          <a:p>
            <a:r>
              <a:rPr lang="en-US" b="1" dirty="0"/>
              <a:t>Documentation in EPIC</a:t>
            </a:r>
          </a:p>
        </p:txBody>
      </p:sp>
      <p:sp>
        <p:nvSpPr>
          <p:cNvPr id="3" name="Text Placeholder 2">
            <a:extLst>
              <a:ext uri="{FF2B5EF4-FFF2-40B4-BE49-F238E27FC236}">
                <a16:creationId xmlns:a16="http://schemas.microsoft.com/office/drawing/2014/main" id="{2A0A2B1A-F362-1D3F-70B6-D5C501B08885}"/>
              </a:ext>
            </a:extLst>
          </p:cNvPr>
          <p:cNvSpPr>
            <a:spLocks noGrp="1"/>
          </p:cNvSpPr>
          <p:nvPr>
            <p:ph type="body" sz="quarter" idx="13"/>
          </p:nvPr>
        </p:nvSpPr>
        <p:spPr>
          <a:xfrm>
            <a:off x="838200" y="1733550"/>
            <a:ext cx="4495801" cy="1838325"/>
          </a:xfrm>
        </p:spPr>
        <p:txBody>
          <a:bodyPr/>
          <a:lstStyle/>
          <a:p>
            <a:r>
              <a:rPr lang="en-US" dirty="0">
                <a:solidFill>
                  <a:schemeClr val="tx1"/>
                </a:solidFill>
              </a:rPr>
              <a:t>After you’ve released the order in EPIC, prior to printing the labels for collection…</a:t>
            </a:r>
          </a:p>
          <a:p>
            <a:pPr marL="342900" indent="-342900">
              <a:buAutoNum type="arabicPeriod"/>
            </a:pPr>
            <a:r>
              <a:rPr lang="en-US" dirty="0">
                <a:solidFill>
                  <a:schemeClr val="tx1"/>
                </a:solidFill>
              </a:rPr>
              <a:t>Enter the lot # of the product you are giving the patient. </a:t>
            </a:r>
          </a:p>
          <a:p>
            <a:pPr marL="342900" indent="-342900">
              <a:buAutoNum type="arabicPeriod"/>
            </a:pPr>
            <a:r>
              <a:rPr lang="en-US" dirty="0">
                <a:solidFill>
                  <a:schemeClr val="tx1"/>
                </a:solidFill>
              </a:rPr>
              <a:t>Enter the amount of glucola you have given the patient. </a:t>
            </a:r>
          </a:p>
          <a:p>
            <a:endParaRPr lang="en-US" dirty="0">
              <a:solidFill>
                <a:schemeClr val="tx1"/>
              </a:solidFill>
            </a:endParaRPr>
          </a:p>
          <a:p>
            <a:pPr marL="342900" indent="-342900">
              <a:buAutoNum type="arabicPeriod"/>
            </a:pPr>
            <a:endParaRPr lang="en-US" dirty="0">
              <a:solidFill>
                <a:schemeClr val="tx1"/>
              </a:solidFill>
            </a:endParaRPr>
          </a:p>
        </p:txBody>
      </p:sp>
      <p:sp>
        <p:nvSpPr>
          <p:cNvPr id="4" name="Footer Placeholder 3">
            <a:extLst>
              <a:ext uri="{FF2B5EF4-FFF2-40B4-BE49-F238E27FC236}">
                <a16:creationId xmlns:a16="http://schemas.microsoft.com/office/drawing/2014/main" id="{AC744978-A230-97B7-2930-0FA2D6051E9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1B9A384-A812-71EC-2B9D-DE491FB491EB}"/>
              </a:ext>
            </a:extLst>
          </p:cNvPr>
          <p:cNvSpPr>
            <a:spLocks noGrp="1"/>
          </p:cNvSpPr>
          <p:nvPr>
            <p:ph type="sldNum" sz="quarter" idx="11"/>
          </p:nvPr>
        </p:nvSpPr>
        <p:spPr/>
        <p:txBody>
          <a:bodyPr/>
          <a:lstStyle/>
          <a:p>
            <a:fld id="{B5CEABB6-07DC-46E8-9B57-56EC44A396E5}" type="slidenum">
              <a:rPr lang="en-US" smtClean="0"/>
              <a:pPr/>
              <a:t>11</a:t>
            </a:fld>
            <a:endParaRPr lang="en-US" dirty="0"/>
          </a:p>
        </p:txBody>
      </p:sp>
      <p:pic>
        <p:nvPicPr>
          <p:cNvPr id="7" name="Picture 6">
            <a:extLst>
              <a:ext uri="{FF2B5EF4-FFF2-40B4-BE49-F238E27FC236}">
                <a16:creationId xmlns:a16="http://schemas.microsoft.com/office/drawing/2014/main" id="{0172FC62-95F0-4CC0-1E29-185CAD2DD1FC}"/>
              </a:ext>
            </a:extLst>
          </p:cNvPr>
          <p:cNvPicPr>
            <a:picLocks noChangeAspect="1"/>
          </p:cNvPicPr>
          <p:nvPr/>
        </p:nvPicPr>
        <p:blipFill>
          <a:blip r:embed="rId2"/>
          <a:stretch>
            <a:fillRect/>
          </a:stretch>
        </p:blipFill>
        <p:spPr>
          <a:xfrm>
            <a:off x="838200" y="4043674"/>
            <a:ext cx="10542857" cy="2495238"/>
          </a:xfrm>
          <a:prstGeom prst="rect">
            <a:avLst/>
          </a:prstGeom>
        </p:spPr>
      </p:pic>
    </p:spTree>
    <p:extLst>
      <p:ext uri="{BB962C8B-B14F-4D97-AF65-F5344CB8AC3E}">
        <p14:creationId xmlns:p14="http://schemas.microsoft.com/office/powerpoint/2010/main" val="35109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828613-A78B-5BCE-CC85-2C44403CA51C}"/>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b="1" dirty="0"/>
              <a:t>Extenuating Circumstances</a:t>
            </a:r>
            <a:endParaRPr lang="en-US" b="1" kern="1200" dirty="0">
              <a:latin typeface="+mj-lt"/>
              <a:ea typeface="+mj-ea"/>
              <a:cs typeface="+mj-cs"/>
            </a:endParaRPr>
          </a:p>
        </p:txBody>
      </p:sp>
      <p:sp>
        <p:nvSpPr>
          <p:cNvPr id="17" name="Rectangle 1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C0CABF72-D05E-8A6E-D54E-685D85039B1E}"/>
              </a:ext>
            </a:extLst>
          </p:cNvPr>
          <p:cNvSpPr>
            <a:spLocks/>
          </p:cNvSpPr>
          <p:nvPr/>
        </p:nvSpPr>
        <p:spPr>
          <a:xfrm>
            <a:off x="6172200" y="1825625"/>
            <a:ext cx="5181600" cy="4351338"/>
          </a:xfrm>
          <a:prstGeom prst="rect">
            <a:avLst/>
          </a:prstGeom>
        </p:spPr>
        <p:txBody>
          <a:bodyPr/>
          <a:lstStyle/>
          <a:p>
            <a:endParaRPr lang="en-US"/>
          </a:p>
        </p:txBody>
      </p:sp>
      <p:sp>
        <p:nvSpPr>
          <p:cNvPr id="7" name="Content Placeholder 6">
            <a:extLst>
              <a:ext uri="{FF2B5EF4-FFF2-40B4-BE49-F238E27FC236}">
                <a16:creationId xmlns:a16="http://schemas.microsoft.com/office/drawing/2014/main" id="{11E91A3B-802E-2F6D-6C46-E7508D192CAB}"/>
              </a:ext>
            </a:extLst>
          </p:cNvPr>
          <p:cNvSpPr>
            <a:spLocks/>
          </p:cNvSpPr>
          <p:nvPr/>
        </p:nvSpPr>
        <p:spPr>
          <a:xfrm>
            <a:off x="1734563" y="2184158"/>
            <a:ext cx="4298228" cy="3609511"/>
          </a:xfrm>
          <a:prstGeom prst="rect">
            <a:avLst/>
          </a:prstGeom>
        </p:spPr>
        <p:txBody>
          <a:bodyPr/>
          <a:lstStyle/>
          <a:p>
            <a:pPr marL="285750" indent="-285750" defTabSz="749808">
              <a:spcAft>
                <a:spcPts val="600"/>
              </a:spcAft>
              <a:buFont typeface="Arial" panose="020B0604020202020204" pitchFamily="34" charset="0"/>
              <a:buChar char="•"/>
            </a:pPr>
            <a:endParaRPr lang="en-US" sz="2000"/>
          </a:p>
        </p:txBody>
      </p:sp>
      <p:sp>
        <p:nvSpPr>
          <p:cNvPr id="3" name="Slide Number Placeholder 2">
            <a:extLst>
              <a:ext uri="{FF2B5EF4-FFF2-40B4-BE49-F238E27FC236}">
                <a16:creationId xmlns:a16="http://schemas.microsoft.com/office/drawing/2014/main" id="{1F843E7F-D3C3-AA3D-31D7-C509878CE0B0}"/>
              </a:ext>
            </a:extLst>
          </p:cNvPr>
          <p:cNvSpPr>
            <a:spLocks/>
          </p:cNvSpPr>
          <p:nvPr/>
        </p:nvSpPr>
        <p:spPr>
          <a:xfrm>
            <a:off x="8181905" y="5942473"/>
            <a:ext cx="2275532" cy="302878"/>
          </a:xfrm>
          <a:prstGeom prst="rect">
            <a:avLst/>
          </a:prstGeom>
        </p:spPr>
        <p:txBody>
          <a:bodyPr/>
          <a:lstStyle/>
          <a:p>
            <a:pPr defTabSz="749808">
              <a:spcAft>
                <a:spcPts val="600"/>
              </a:spcAft>
            </a:pPr>
            <a:fld id="{B5CEABB6-07DC-46E8-9B57-56EC44A396E5}" type="slidenum">
              <a:rPr lang="en-US" sz="1476" kern="1200">
                <a:solidFill>
                  <a:schemeClr val="tx1"/>
                </a:solidFill>
                <a:latin typeface="+mn-lt"/>
                <a:ea typeface="+mn-ea"/>
                <a:cs typeface="+mn-cs"/>
              </a:rPr>
              <a:pPr defTabSz="749808">
                <a:spcAft>
                  <a:spcPts val="600"/>
                </a:spcAft>
              </a:pPr>
              <a:t>12</a:t>
            </a:fld>
            <a:endParaRPr lang="en-US"/>
          </a:p>
        </p:txBody>
      </p:sp>
      <p:graphicFrame>
        <p:nvGraphicFramePr>
          <p:cNvPr id="11" name="Content Placeholder 8">
            <a:extLst>
              <a:ext uri="{FF2B5EF4-FFF2-40B4-BE49-F238E27FC236}">
                <a16:creationId xmlns:a16="http://schemas.microsoft.com/office/drawing/2014/main" id="{3F14B123-40CE-3B25-32C5-AAF61E5D3F49}"/>
              </a:ext>
            </a:extLst>
          </p:cNvPr>
          <p:cNvGraphicFramePr>
            <a:graphicFrameLocks noGrp="1"/>
          </p:cNvGraphicFramePr>
          <p:nvPr>
            <p:ph idx="1"/>
            <p:extLst>
              <p:ext uri="{D42A27DB-BD31-4B8C-83A1-F6EECF244321}">
                <p14:modId xmlns:p14="http://schemas.microsoft.com/office/powerpoint/2010/main" val="402409365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5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88AB70C-337F-F5B5-18D1-F43B0369CA39}"/>
              </a:ext>
            </a:extLst>
          </p:cNvPr>
          <p:cNvSpPr>
            <a:spLocks noGrp="1"/>
          </p:cNvSpPr>
          <p:nvPr>
            <p:ph type="title"/>
          </p:nvPr>
        </p:nvSpPr>
        <p:spPr>
          <a:xfrm>
            <a:off x="841248" y="426720"/>
            <a:ext cx="10506456" cy="1919141"/>
          </a:xfrm>
        </p:spPr>
        <p:txBody>
          <a:bodyPr anchor="b">
            <a:normAutofit/>
          </a:bodyPr>
          <a:lstStyle/>
          <a:p>
            <a:r>
              <a:rPr lang="en-US" sz="6000" b="1"/>
              <a:t>REFERENCES</a:t>
            </a:r>
          </a:p>
        </p:txBody>
      </p:sp>
      <p:sp>
        <p:nvSpPr>
          <p:cNvPr id="18"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681D9D64-6F69-8EFD-AD21-3B0846F2AB5A}"/>
              </a:ext>
            </a:extLst>
          </p:cNvPr>
          <p:cNvSpPr>
            <a:spLocks noGrp="1"/>
          </p:cNvSpPr>
          <p:nvPr>
            <p:ph idx="1"/>
          </p:nvPr>
        </p:nvSpPr>
        <p:spPr>
          <a:xfrm>
            <a:off x="841248" y="3337269"/>
            <a:ext cx="10509504" cy="2905686"/>
          </a:xfrm>
        </p:spPr>
        <p:txBody>
          <a:bodyPr>
            <a:normAutofit/>
          </a:bodyPr>
          <a:lstStyle/>
          <a:p>
            <a:pPr marL="0" marR="0" indent="0">
              <a:spcBef>
                <a:spcPts val="0"/>
              </a:spcBef>
              <a:spcAft>
                <a:spcPts val="600"/>
              </a:spcAft>
            </a:pPr>
            <a:r>
              <a:rPr lang="en-US" sz="2200" dirty="0">
                <a:effectLst/>
                <a:latin typeface="Arial" panose="020B0604020202020204" pitchFamily="34" charset="0"/>
                <a:ea typeface="Arial" panose="020B0604020202020204" pitchFamily="34" charset="0"/>
              </a:rPr>
              <a:t>Department of Nursing – Guideline  DN.G.AC.21.60 </a:t>
            </a:r>
            <a:r>
              <a:rPr lang="en-US" sz="2200" dirty="0">
                <a:effectLst/>
                <a:latin typeface="Arial" panose="020B0604020202020204" pitchFamily="34" charset="0"/>
                <a:ea typeface="Arial" panose="020B0604020202020204" pitchFamily="34" charset="0"/>
                <a:hlinkClick r:id="rId2"/>
              </a:rPr>
              <a:t>Glucose Testing for Patients in the Obstetric and Gynecology (OB/GYN) Clinics</a:t>
            </a:r>
            <a:r>
              <a:rPr lang="en-US" sz="2200" dirty="0">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60630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5541B-760C-B13C-0660-450B6A13A083}"/>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latin typeface="+mj-lt"/>
                <a:ea typeface="+mj-ea"/>
                <a:cs typeface="+mj-cs"/>
              </a:rPr>
              <a:t>Introduction</a:t>
            </a:r>
          </a:p>
        </p:txBody>
      </p:sp>
      <p:sp>
        <p:nvSpPr>
          <p:cNvPr id="38"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85287981-836A-125F-D373-5BEE90E2F122}"/>
              </a:ext>
            </a:extLst>
          </p:cNvPr>
          <p:cNvSpPr>
            <a:spLocks/>
          </p:cNvSpPr>
          <p:nvPr/>
        </p:nvSpPr>
        <p:spPr>
          <a:xfrm>
            <a:off x="838200" y="1825625"/>
            <a:ext cx="10515600" cy="4351338"/>
          </a:xfrm>
          <a:prstGeom prst="rect">
            <a:avLst/>
          </a:prstGeom>
        </p:spPr>
        <p:txBody>
          <a:bodyPr/>
          <a:lstStyle/>
          <a:p>
            <a:endParaRPr lang="en-US"/>
          </a:p>
        </p:txBody>
      </p:sp>
      <p:sp>
        <p:nvSpPr>
          <p:cNvPr id="5" name="Text Placeholder 4">
            <a:extLst>
              <a:ext uri="{FF2B5EF4-FFF2-40B4-BE49-F238E27FC236}">
                <a16:creationId xmlns:a16="http://schemas.microsoft.com/office/drawing/2014/main" id="{FDAD2CE8-D3ED-9EF9-695C-227CC1F112DE}"/>
              </a:ext>
            </a:extLst>
          </p:cNvPr>
          <p:cNvSpPr>
            <a:spLocks/>
          </p:cNvSpPr>
          <p:nvPr/>
        </p:nvSpPr>
        <p:spPr>
          <a:xfrm>
            <a:off x="5857710" y="2078115"/>
            <a:ext cx="5567475" cy="571243"/>
          </a:xfrm>
          <a:prstGeom prst="rect">
            <a:avLst/>
          </a:prstGeom>
        </p:spPr>
        <p:txBody>
          <a:bodyPr/>
          <a:lstStyle/>
          <a:p>
            <a:pPr>
              <a:spcAft>
                <a:spcPts val="600"/>
              </a:spcAft>
            </a:pPr>
            <a:endParaRPr lang="en-US"/>
          </a:p>
        </p:txBody>
      </p:sp>
      <p:sp>
        <p:nvSpPr>
          <p:cNvPr id="9" name="Content Placeholder 8">
            <a:extLst>
              <a:ext uri="{FF2B5EF4-FFF2-40B4-BE49-F238E27FC236}">
                <a16:creationId xmlns:a16="http://schemas.microsoft.com/office/drawing/2014/main" id="{ABAC5635-28FE-CD45-EDB1-3A14A5539035}"/>
              </a:ext>
            </a:extLst>
          </p:cNvPr>
          <p:cNvSpPr>
            <a:spLocks/>
          </p:cNvSpPr>
          <p:nvPr/>
        </p:nvSpPr>
        <p:spPr>
          <a:xfrm>
            <a:off x="838200" y="1992430"/>
            <a:ext cx="10210757" cy="4225195"/>
          </a:xfrm>
          <a:prstGeom prst="rect">
            <a:avLst/>
          </a:prstGeom>
        </p:spPr>
        <p:txBody>
          <a:bodyPr/>
          <a:lstStyle/>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The Glucose Tolerance Test (GTT) is completed to screen pregnant and postpartum patients for evidence of abnormal carbohydrate metabolism and to identify patients at risk for developing gestational diabetes.</a:t>
            </a:r>
          </a:p>
          <a:p>
            <a:pPr marL="457200" indent="-457200" defTabSz="886968">
              <a:spcAft>
                <a:spcPts val="600"/>
              </a:spcAft>
              <a:buFont typeface="Arial" panose="020B0604020202020204" pitchFamily="34" charset="0"/>
              <a:buChar char="•"/>
            </a:pPr>
            <a:r>
              <a:rPr lang="en-US" sz="2716" dirty="0"/>
              <a:t>To screen patients for insulin resistance.</a:t>
            </a:r>
            <a:endParaRPr lang="en-US" sz="2716" kern="1200" dirty="0">
              <a:solidFill>
                <a:schemeClr val="tx1"/>
              </a:solidFill>
              <a:latin typeface="+mn-lt"/>
              <a:ea typeface="+mn-ea"/>
              <a:cs typeface="+mn-cs"/>
            </a:endParaRPr>
          </a:p>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This training will provide written instructions for administering Glucose Tolerance Test oral liquid (Glucola®) stock glucose drink ordered by the physician.</a:t>
            </a:r>
          </a:p>
          <a:p>
            <a:pPr>
              <a:spcAft>
                <a:spcPts val="600"/>
              </a:spcAft>
            </a:pPr>
            <a:endParaRPr lang="en-US" dirty="0"/>
          </a:p>
        </p:txBody>
      </p:sp>
      <p:sp>
        <p:nvSpPr>
          <p:cNvPr id="7" name="Text Placeholder 6">
            <a:extLst>
              <a:ext uri="{FF2B5EF4-FFF2-40B4-BE49-F238E27FC236}">
                <a16:creationId xmlns:a16="http://schemas.microsoft.com/office/drawing/2014/main" id="{8668A784-71D0-536B-6F4D-2DFCC9E7ECC5}"/>
              </a:ext>
            </a:extLst>
          </p:cNvPr>
          <p:cNvSpPr>
            <a:spLocks/>
          </p:cNvSpPr>
          <p:nvPr/>
        </p:nvSpPr>
        <p:spPr>
          <a:xfrm>
            <a:off x="5712196" y="2862704"/>
            <a:ext cx="5406076" cy="425267"/>
          </a:xfrm>
          <a:prstGeom prst="rect">
            <a:avLst/>
          </a:prstGeom>
        </p:spPr>
        <p:txBody>
          <a:bodyPr/>
          <a:lstStyle/>
          <a:p>
            <a:pPr defTabSz="558790">
              <a:spcAft>
                <a:spcPts val="349"/>
              </a:spcAft>
            </a:pPr>
            <a:endParaRPr lang="en-US" sz="1100" kern="1200">
              <a:solidFill>
                <a:schemeClr val="tx1"/>
              </a:solidFill>
              <a:latin typeface="+mn-lt"/>
              <a:ea typeface="+mn-ea"/>
              <a:cs typeface="+mn-cs"/>
            </a:endParaRPr>
          </a:p>
          <a:p>
            <a:pPr>
              <a:spcAft>
                <a:spcPts val="600"/>
              </a:spcAft>
            </a:pPr>
            <a:endParaRPr lang="en-US"/>
          </a:p>
        </p:txBody>
      </p:sp>
      <p:sp>
        <p:nvSpPr>
          <p:cNvPr id="4" name="Slide Number Placeholder 3">
            <a:extLst>
              <a:ext uri="{FF2B5EF4-FFF2-40B4-BE49-F238E27FC236}">
                <a16:creationId xmlns:a16="http://schemas.microsoft.com/office/drawing/2014/main" id="{EE09F6E4-586D-5989-9081-9B7AC196C85F}"/>
              </a:ext>
            </a:extLst>
          </p:cNvPr>
          <p:cNvSpPr>
            <a:spLocks/>
          </p:cNvSpPr>
          <p:nvPr/>
        </p:nvSpPr>
        <p:spPr>
          <a:xfrm>
            <a:off x="9652732" y="4643510"/>
            <a:ext cx="1701068" cy="226415"/>
          </a:xfrm>
          <a:prstGeom prst="rect">
            <a:avLst/>
          </a:prstGeom>
        </p:spPr>
        <p:txBody>
          <a:bodyPr/>
          <a:lstStyle/>
          <a:p>
            <a:pPr defTabSz="558790">
              <a:spcAft>
                <a:spcPts val="349"/>
              </a:spcAft>
            </a:pPr>
            <a:fld id="{B5CEABB6-07DC-46E8-9B57-56EC44A396E5}" type="slidenum">
              <a:rPr lang="en-US" sz="1100" kern="1200">
                <a:solidFill>
                  <a:schemeClr val="tx1"/>
                </a:solidFill>
                <a:latin typeface="+mn-lt"/>
                <a:ea typeface="+mn-ea"/>
                <a:cs typeface="+mn-cs"/>
              </a:rPr>
              <a:pPr defTabSz="558790">
                <a:spcAft>
                  <a:spcPts val="349"/>
                </a:spcAft>
              </a:pPr>
              <a:t>2</a:t>
            </a:fld>
            <a:endParaRPr lang="en-US"/>
          </a:p>
        </p:txBody>
      </p:sp>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43DB29B-959E-2DF4-B4BE-BB4E2151024F}"/>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sz="4400" b="1" kern="1200">
                <a:solidFill>
                  <a:schemeClr val="tx1"/>
                </a:solidFill>
                <a:latin typeface="+mj-lt"/>
                <a:ea typeface="+mj-ea"/>
                <a:cs typeface="+mj-cs"/>
              </a:rPr>
              <a:t>Objectives</a:t>
            </a:r>
          </a:p>
        </p:txBody>
      </p:sp>
      <p:sp>
        <p:nvSpPr>
          <p:cNvPr id="71" name="Rectangle 4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24AEAD48-D94D-257A-9690-F52C14FC5D45}"/>
              </a:ext>
            </a:extLst>
          </p:cNvPr>
          <p:cNvSpPr>
            <a:spLocks/>
          </p:cNvSpPr>
          <p:nvPr/>
        </p:nvSpPr>
        <p:spPr>
          <a:xfrm>
            <a:off x="831850" y="4589463"/>
            <a:ext cx="10515600" cy="1500187"/>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AE3730EF-E4B1-167D-12D9-C95010EBECE6}"/>
              </a:ext>
            </a:extLst>
          </p:cNvPr>
          <p:cNvSpPr>
            <a:spLocks/>
          </p:cNvSpPr>
          <p:nvPr/>
        </p:nvSpPr>
        <p:spPr>
          <a:xfrm>
            <a:off x="1388164" y="2476500"/>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04A403E3-937A-A761-367C-196474D96EA8}"/>
              </a:ext>
            </a:extLst>
          </p:cNvPr>
          <p:cNvSpPr>
            <a:spLocks/>
          </p:cNvSpPr>
          <p:nvPr/>
        </p:nvSpPr>
        <p:spPr>
          <a:xfrm>
            <a:off x="2255962" y="2476500"/>
            <a:ext cx="3505200" cy="1291009"/>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42E46695-BABE-A200-811F-3526FF2E4B59}"/>
              </a:ext>
            </a:extLst>
          </p:cNvPr>
          <p:cNvSpPr>
            <a:spLocks/>
          </p:cNvSpPr>
          <p:nvPr/>
        </p:nvSpPr>
        <p:spPr>
          <a:xfrm>
            <a:off x="6457344" y="2476500"/>
            <a:ext cx="502920" cy="50292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6058AECD-8A17-1286-4C61-7B9C17FC1884}"/>
              </a:ext>
            </a:extLst>
          </p:cNvPr>
          <p:cNvSpPr>
            <a:spLocks/>
          </p:cNvSpPr>
          <p:nvPr/>
        </p:nvSpPr>
        <p:spPr>
          <a:xfrm>
            <a:off x="7325142" y="2476500"/>
            <a:ext cx="3505200" cy="1291009"/>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946D95E7-1521-91E4-A2B6-8A84BF6934D1}"/>
              </a:ext>
            </a:extLst>
          </p:cNvPr>
          <p:cNvSpPr>
            <a:spLocks/>
          </p:cNvSpPr>
          <p:nvPr/>
        </p:nvSpPr>
        <p:spPr>
          <a:xfrm>
            <a:off x="1388164" y="4229100"/>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F588A1D7-A31D-63C4-E506-8DD99D20A555}"/>
              </a:ext>
            </a:extLst>
          </p:cNvPr>
          <p:cNvSpPr>
            <a:spLocks/>
          </p:cNvSpPr>
          <p:nvPr/>
        </p:nvSpPr>
        <p:spPr>
          <a:xfrm>
            <a:off x="2255962" y="4229100"/>
            <a:ext cx="3505200" cy="1291009"/>
          </a:xfrm>
          <a:prstGeom prst="rect">
            <a:avLst/>
          </a:prstGeom>
        </p:spPr>
        <p:txBody>
          <a:bodyPr/>
          <a:lstStyle/>
          <a:p>
            <a:endParaRPr lang="en-US"/>
          </a:p>
        </p:txBody>
      </p:sp>
      <p:sp>
        <p:nvSpPr>
          <p:cNvPr id="35" name="Picture Placeholder 34">
            <a:extLst>
              <a:ext uri="{FF2B5EF4-FFF2-40B4-BE49-F238E27FC236}">
                <a16:creationId xmlns:a16="http://schemas.microsoft.com/office/drawing/2014/main" id="{62CC8BE3-0C65-DAF4-6F7B-38692A2ADB79}"/>
              </a:ext>
            </a:extLst>
          </p:cNvPr>
          <p:cNvSpPr>
            <a:spLocks/>
          </p:cNvSpPr>
          <p:nvPr/>
        </p:nvSpPr>
        <p:spPr>
          <a:xfrm>
            <a:off x="6457344" y="4229100"/>
            <a:ext cx="500634" cy="500634"/>
          </a:xfrm>
          <a:prstGeom prst="rect">
            <a:avLst/>
          </a:prstGeom>
        </p:spPr>
        <p:txBody>
          <a:bodyPr/>
          <a:lstStyle/>
          <a:p>
            <a:endParaRPr lang="en-US"/>
          </a:p>
        </p:txBody>
      </p:sp>
      <p:sp>
        <p:nvSpPr>
          <p:cNvPr id="17" name="Text Placeholder 16">
            <a:extLst>
              <a:ext uri="{FF2B5EF4-FFF2-40B4-BE49-F238E27FC236}">
                <a16:creationId xmlns:a16="http://schemas.microsoft.com/office/drawing/2014/main" id="{E1A80C4B-2285-9E28-7167-965FAD69CB0D}"/>
              </a:ext>
            </a:extLst>
          </p:cNvPr>
          <p:cNvSpPr>
            <a:spLocks/>
          </p:cNvSpPr>
          <p:nvPr/>
        </p:nvSpPr>
        <p:spPr>
          <a:xfrm>
            <a:off x="7325142" y="4229100"/>
            <a:ext cx="3505200" cy="1291009"/>
          </a:xfrm>
          <a:prstGeom prst="rect">
            <a:avLst/>
          </a:prstGeom>
        </p:spPr>
        <p:txBody>
          <a:bodyPr/>
          <a:lstStyle/>
          <a:p>
            <a:endParaRPr lang="en-US"/>
          </a:p>
        </p:txBody>
      </p:sp>
      <p:sp>
        <p:nvSpPr>
          <p:cNvPr id="2" name="Text Placeholder 1">
            <a:extLst>
              <a:ext uri="{FF2B5EF4-FFF2-40B4-BE49-F238E27FC236}">
                <a16:creationId xmlns:a16="http://schemas.microsoft.com/office/drawing/2014/main" id="{4A9EAC64-FDBB-986B-E402-C12F0C456FF3}"/>
              </a:ext>
            </a:extLst>
          </p:cNvPr>
          <p:cNvSpPr>
            <a:spLocks/>
          </p:cNvSpPr>
          <p:nvPr/>
        </p:nvSpPr>
        <p:spPr>
          <a:xfrm>
            <a:off x="838200" y="2720590"/>
            <a:ext cx="2719473" cy="2672830"/>
          </a:xfrm>
          <a:prstGeom prst="rect">
            <a:avLst/>
          </a:prstGeom>
        </p:spPr>
        <p:txBody>
          <a:bodyPr/>
          <a:lstStyle/>
          <a:p>
            <a:pPr defTabSz="950519">
              <a:spcAft>
                <a:spcPts val="990"/>
              </a:spcAft>
            </a:pPr>
            <a:endParaRPr lang="en-US"/>
          </a:p>
        </p:txBody>
      </p:sp>
      <p:sp>
        <p:nvSpPr>
          <p:cNvPr id="4" name="Text Placeholder 3">
            <a:extLst>
              <a:ext uri="{FF2B5EF4-FFF2-40B4-BE49-F238E27FC236}">
                <a16:creationId xmlns:a16="http://schemas.microsoft.com/office/drawing/2014/main" id="{DDD8FF5C-2CDB-731D-92B7-26512186186A}"/>
              </a:ext>
            </a:extLst>
          </p:cNvPr>
          <p:cNvSpPr>
            <a:spLocks/>
          </p:cNvSpPr>
          <p:nvPr/>
        </p:nvSpPr>
        <p:spPr>
          <a:xfrm>
            <a:off x="4054948" y="2720590"/>
            <a:ext cx="2719473" cy="2672830"/>
          </a:xfrm>
          <a:prstGeom prst="rect">
            <a:avLst/>
          </a:prstGeom>
        </p:spPr>
        <p:txBody>
          <a:bodyPr/>
          <a:lstStyle/>
          <a:p>
            <a:pPr defTabSz="950519">
              <a:spcAft>
                <a:spcPts val="990"/>
              </a:spcAft>
            </a:pPr>
            <a:endParaRPr lang="en-US"/>
          </a:p>
        </p:txBody>
      </p:sp>
      <p:sp>
        <p:nvSpPr>
          <p:cNvPr id="3" name="Text Placeholder 2">
            <a:extLst>
              <a:ext uri="{FF2B5EF4-FFF2-40B4-BE49-F238E27FC236}">
                <a16:creationId xmlns:a16="http://schemas.microsoft.com/office/drawing/2014/main" id="{E4F1827F-0ACB-82DF-7E32-0B19EE7A6873}"/>
              </a:ext>
            </a:extLst>
          </p:cNvPr>
          <p:cNvSpPr>
            <a:spLocks/>
          </p:cNvSpPr>
          <p:nvPr/>
        </p:nvSpPr>
        <p:spPr>
          <a:xfrm>
            <a:off x="7271695" y="2720590"/>
            <a:ext cx="2719473" cy="2672830"/>
          </a:xfrm>
          <a:prstGeom prst="rect">
            <a:avLst/>
          </a:prstGeom>
        </p:spPr>
        <p:txBody>
          <a:bodyPr/>
          <a:lstStyle/>
          <a:p>
            <a:pPr defTabSz="950519">
              <a:spcAft>
                <a:spcPts val="990"/>
              </a:spcAft>
            </a:pPr>
            <a:endParaRPr lang="en-US"/>
          </a:p>
        </p:txBody>
      </p:sp>
      <p:sp>
        <p:nvSpPr>
          <p:cNvPr id="36" name="Content Placeholder 35">
            <a:extLst>
              <a:ext uri="{FF2B5EF4-FFF2-40B4-BE49-F238E27FC236}">
                <a16:creationId xmlns:a16="http://schemas.microsoft.com/office/drawing/2014/main" id="{14F51E0C-3479-D832-A582-1DE31A0C8E4F}"/>
              </a:ext>
            </a:extLst>
          </p:cNvPr>
          <p:cNvSpPr>
            <a:spLocks/>
          </p:cNvSpPr>
          <p:nvPr/>
        </p:nvSpPr>
        <p:spPr>
          <a:xfrm>
            <a:off x="838200" y="1768918"/>
            <a:ext cx="10506456" cy="4347554"/>
          </a:xfrm>
          <a:prstGeom prst="rect">
            <a:avLst/>
          </a:prstGeom>
        </p:spPr>
        <p:txBody>
          <a:bodyPr/>
          <a:lstStyle/>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Provide clear guidelines on the correct dosage of oral liquid glucose based on the order provided by the physician.</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Demonstrate correct technique for measuring and administering oral liquid glucola.</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Correct documentation and references for any questions or concerns.</a:t>
            </a:r>
            <a:endParaRPr lang="en-US" dirty="0"/>
          </a:p>
        </p:txBody>
      </p:sp>
    </p:spTree>
    <p:extLst>
      <p:ext uri="{BB962C8B-B14F-4D97-AF65-F5344CB8AC3E}">
        <p14:creationId xmlns:p14="http://schemas.microsoft.com/office/powerpoint/2010/main" val="370797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6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C952519-060A-3340-2CD1-B716A6624011}"/>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b="1"/>
              <a:t>Supplies</a:t>
            </a:r>
          </a:p>
        </p:txBody>
      </p:sp>
      <p:sp>
        <p:nvSpPr>
          <p:cNvPr id="7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07F063DC-4AC9-B736-516F-F0BCAB7A79A1}"/>
              </a:ext>
            </a:extLst>
          </p:cNvPr>
          <p:cNvSpPr>
            <a:spLocks/>
          </p:cNvSpPr>
          <p:nvPr/>
        </p:nvSpPr>
        <p:spPr>
          <a:xfrm>
            <a:off x="612648" y="3029616"/>
            <a:ext cx="6268770" cy="2825496"/>
          </a:xfrm>
          <a:prstGeom prst="rect">
            <a:avLst/>
          </a:prstGeom>
        </p:spPr>
        <p:txBody>
          <a:bodyPr vert="horz" lIns="91440" tIns="45720" rIns="91440" bIns="45720" rtlCol="0">
            <a:noAutofit/>
          </a:bodyPr>
          <a:lstStyle/>
          <a:p>
            <a:pPr marL="156791" indent="-228600">
              <a:lnSpc>
                <a:spcPct val="90000"/>
              </a:lnSpc>
              <a:spcAft>
                <a:spcPts val="558"/>
              </a:spcAft>
              <a:buFont typeface="Arial" panose="020B0604020202020204" pitchFamily="34" charset="0"/>
              <a:buChar char="•"/>
            </a:pPr>
            <a:r>
              <a:rPr lang="en-US" sz="1400" dirty="0"/>
              <a:t>Labels</a:t>
            </a:r>
          </a:p>
          <a:p>
            <a:pPr marL="156791" indent="-228600">
              <a:lnSpc>
                <a:spcPct val="90000"/>
              </a:lnSpc>
              <a:spcAft>
                <a:spcPts val="558"/>
              </a:spcAft>
              <a:buFont typeface="Arial" panose="020B0604020202020204" pitchFamily="34" charset="0"/>
              <a:buChar char="•"/>
            </a:pPr>
            <a:r>
              <a:rPr lang="en-US" sz="1400" dirty="0"/>
              <a:t>Disposable gloves</a:t>
            </a:r>
          </a:p>
          <a:p>
            <a:pPr marL="156791" indent="-228600">
              <a:lnSpc>
                <a:spcPct val="90000"/>
              </a:lnSpc>
              <a:spcAft>
                <a:spcPts val="558"/>
              </a:spcAft>
              <a:buFont typeface="Arial" panose="020B0604020202020204" pitchFamily="34" charset="0"/>
              <a:buChar char="•"/>
            </a:pPr>
            <a:r>
              <a:rPr lang="en-US" sz="1400" dirty="0"/>
              <a:t>Alcohol preps</a:t>
            </a:r>
          </a:p>
          <a:p>
            <a:pPr marL="156791" indent="-228600">
              <a:lnSpc>
                <a:spcPct val="90000"/>
              </a:lnSpc>
              <a:spcAft>
                <a:spcPts val="558"/>
              </a:spcAft>
              <a:buFont typeface="Arial" panose="020B0604020202020204" pitchFamily="34" charset="0"/>
              <a:buChar char="•"/>
            </a:pPr>
            <a:r>
              <a:rPr lang="en-US" sz="1400" dirty="0"/>
              <a:t>2x2 gauze sponges</a:t>
            </a:r>
          </a:p>
          <a:p>
            <a:pPr marL="156791" indent="-228600">
              <a:lnSpc>
                <a:spcPct val="90000"/>
              </a:lnSpc>
              <a:spcAft>
                <a:spcPts val="558"/>
              </a:spcAft>
              <a:buFont typeface="Arial" panose="020B0604020202020204" pitchFamily="34" charset="0"/>
              <a:buChar char="•"/>
            </a:pPr>
            <a:r>
              <a:rPr lang="en-US" sz="1400" dirty="0"/>
              <a:t>Paper or plastic tape or self-stick wrap</a:t>
            </a:r>
          </a:p>
          <a:p>
            <a:pPr marL="156791" indent="-228600">
              <a:lnSpc>
                <a:spcPct val="90000"/>
              </a:lnSpc>
              <a:spcAft>
                <a:spcPts val="558"/>
              </a:spcAft>
              <a:buFont typeface="Arial" panose="020B0604020202020204" pitchFamily="34" charset="0"/>
              <a:buChar char="•"/>
            </a:pPr>
            <a:r>
              <a:rPr lang="en-US" sz="1400" dirty="0"/>
              <a:t>Tourniquet</a:t>
            </a:r>
          </a:p>
          <a:p>
            <a:pPr marL="156791" indent="-228600">
              <a:lnSpc>
                <a:spcPct val="90000"/>
              </a:lnSpc>
              <a:spcAft>
                <a:spcPts val="558"/>
              </a:spcAft>
              <a:buFont typeface="Arial" panose="020B0604020202020204" pitchFamily="34" charset="0"/>
              <a:buChar char="•"/>
            </a:pPr>
            <a:r>
              <a:rPr lang="en-US" sz="1400" dirty="0"/>
              <a:t>Butterfly needle; 21 or 23 gauge</a:t>
            </a:r>
          </a:p>
          <a:p>
            <a:pPr marL="156791" indent="-228600">
              <a:lnSpc>
                <a:spcPct val="90000"/>
              </a:lnSpc>
              <a:spcAft>
                <a:spcPts val="558"/>
              </a:spcAft>
              <a:buFont typeface="Arial" panose="020B0604020202020204" pitchFamily="34" charset="0"/>
              <a:buChar char="•"/>
            </a:pPr>
            <a:r>
              <a:rPr lang="en-US" sz="1400" dirty="0"/>
              <a:t>6 ml Grey top tube (fluoride)</a:t>
            </a:r>
          </a:p>
          <a:p>
            <a:pPr marL="156791" indent="-228600">
              <a:lnSpc>
                <a:spcPct val="90000"/>
              </a:lnSpc>
              <a:spcAft>
                <a:spcPts val="558"/>
              </a:spcAft>
              <a:buFont typeface="Arial" panose="020B0604020202020204" pitchFamily="34" charset="0"/>
              <a:buChar char="•"/>
            </a:pPr>
            <a:r>
              <a:rPr lang="en-US" sz="1400" dirty="0"/>
              <a:t>Glucose tolerance test oral liquid</a:t>
            </a:r>
          </a:p>
          <a:p>
            <a:pPr marL="156791" indent="-228600">
              <a:lnSpc>
                <a:spcPct val="90000"/>
              </a:lnSpc>
              <a:spcAft>
                <a:spcPts val="558"/>
              </a:spcAft>
              <a:buFont typeface="Arial" panose="020B0604020202020204" pitchFamily="34" charset="0"/>
              <a:buChar char="•"/>
            </a:pPr>
            <a:r>
              <a:rPr lang="en-US" sz="1400" dirty="0"/>
              <a:t>Measuring cup</a:t>
            </a:r>
          </a:p>
          <a:p>
            <a:pPr marL="156791" indent="-228600">
              <a:lnSpc>
                <a:spcPct val="90000"/>
              </a:lnSpc>
              <a:spcAft>
                <a:spcPts val="558"/>
              </a:spcAft>
              <a:buFont typeface="Arial" panose="020B0604020202020204" pitchFamily="34" charset="0"/>
              <a:buChar char="•"/>
            </a:pPr>
            <a:r>
              <a:rPr lang="en-US" sz="1400" dirty="0"/>
              <a:t>Patient Communication Tool for Glucose Tolerance Testing X2</a:t>
            </a:r>
          </a:p>
        </p:txBody>
      </p:sp>
      <p:pic>
        <p:nvPicPr>
          <p:cNvPr id="4" name="Picture 3">
            <a:extLst>
              <a:ext uri="{FF2B5EF4-FFF2-40B4-BE49-F238E27FC236}">
                <a16:creationId xmlns:a16="http://schemas.microsoft.com/office/drawing/2014/main" id="{68917332-9734-839D-A9AE-B3E83AD36DB9}"/>
              </a:ext>
            </a:extLst>
          </p:cNvPr>
          <p:cNvPicPr>
            <a:picLocks noChangeAspect="1"/>
          </p:cNvPicPr>
          <p:nvPr/>
        </p:nvPicPr>
        <p:blipFill rotWithShape="1">
          <a:blip r:embed="rId2"/>
          <a:srcRect r="404"/>
          <a:stretch/>
        </p:blipFill>
        <p:spPr>
          <a:xfrm>
            <a:off x="7684006" y="10"/>
            <a:ext cx="4507993" cy="6857990"/>
          </a:xfrm>
          <a:prstGeom prst="rect">
            <a:avLst/>
          </a:prstGeom>
        </p:spPr>
      </p:pic>
      <p:sp>
        <p:nvSpPr>
          <p:cNvPr id="11" name="Text Placeholder 10">
            <a:extLst>
              <a:ext uri="{FF2B5EF4-FFF2-40B4-BE49-F238E27FC236}">
                <a16:creationId xmlns:a16="http://schemas.microsoft.com/office/drawing/2014/main" id="{D9C85F7B-52A7-D49C-47B9-66C8443C4A00}"/>
              </a:ext>
            </a:extLst>
          </p:cNvPr>
          <p:cNvSpPr>
            <a:spLocks/>
          </p:cNvSpPr>
          <p:nvPr/>
        </p:nvSpPr>
        <p:spPr>
          <a:xfrm>
            <a:off x="1295401" y="2476500"/>
            <a:ext cx="4495801" cy="3454400"/>
          </a:xfrm>
          <a:prstGeom prst="rect">
            <a:avLst/>
          </a:prstGeom>
        </p:spPr>
        <p:txBody>
          <a:bodyPr/>
          <a:lstStyle/>
          <a:p>
            <a:pPr marL="285750" indent="-285750">
              <a:buFont typeface="Arial" panose="020B0604020202020204" pitchFamily="34" charset="0"/>
              <a:buChar char="•"/>
            </a:pPr>
            <a:endParaRPr lang="en-US"/>
          </a:p>
        </p:txBody>
      </p:sp>
      <p:sp>
        <p:nvSpPr>
          <p:cNvPr id="9" name="Picture Placeholder 8">
            <a:extLst>
              <a:ext uri="{FF2B5EF4-FFF2-40B4-BE49-F238E27FC236}">
                <a16:creationId xmlns:a16="http://schemas.microsoft.com/office/drawing/2014/main" id="{740DD2EE-EAF0-1C48-27C7-4FB37C51BF6E}"/>
              </a:ext>
            </a:extLst>
          </p:cNvPr>
          <p:cNvSpPr>
            <a:spLocks/>
          </p:cNvSpPr>
          <p:nvPr/>
        </p:nvSpPr>
        <p:spPr>
          <a:xfrm>
            <a:off x="1388164" y="3510697"/>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42E29CB3-112F-249D-6687-E94503569B3F}"/>
              </a:ext>
            </a:extLst>
          </p:cNvPr>
          <p:cNvSpPr>
            <a:spLocks/>
          </p:cNvSpPr>
          <p:nvPr/>
        </p:nvSpPr>
        <p:spPr>
          <a:xfrm>
            <a:off x="2255962" y="3484562"/>
            <a:ext cx="3708401" cy="6858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46E0434A-73BD-9893-5E2C-D2CB797402A5}"/>
              </a:ext>
            </a:extLst>
          </p:cNvPr>
          <p:cNvSpPr>
            <a:spLocks/>
          </p:cNvSpPr>
          <p:nvPr/>
        </p:nvSpPr>
        <p:spPr>
          <a:xfrm>
            <a:off x="1388164" y="4492625"/>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12B9C7BA-A2F8-57DA-8D48-7413DC5956A4}"/>
              </a:ext>
            </a:extLst>
          </p:cNvPr>
          <p:cNvSpPr>
            <a:spLocks/>
          </p:cNvSpPr>
          <p:nvPr/>
        </p:nvSpPr>
        <p:spPr>
          <a:xfrm>
            <a:off x="2255962" y="4492625"/>
            <a:ext cx="3708401" cy="685800"/>
          </a:xfrm>
          <a:prstGeom prst="rect">
            <a:avLst/>
          </a:prstGeom>
        </p:spPr>
        <p:txBody>
          <a:bodyPr/>
          <a:lstStyle/>
          <a:p>
            <a:endParaRPr lang="en-US"/>
          </a:p>
        </p:txBody>
      </p:sp>
    </p:spTree>
    <p:extLst>
      <p:ext uri="{BB962C8B-B14F-4D97-AF65-F5344CB8AC3E}">
        <p14:creationId xmlns:p14="http://schemas.microsoft.com/office/powerpoint/2010/main" val="307321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B90D9-AC90-9990-A560-A8D79C280606}"/>
              </a:ext>
            </a:extLst>
          </p:cNvPr>
          <p:cNvSpPr>
            <a:spLocks noGrp="1"/>
          </p:cNvSpPr>
          <p:nvPr>
            <p:ph type="title"/>
          </p:nvPr>
        </p:nvSpPr>
        <p:spPr>
          <a:xfrm>
            <a:off x="659234" y="957447"/>
            <a:ext cx="3383280" cy="4943105"/>
          </a:xfrm>
        </p:spPr>
        <p:txBody>
          <a:bodyPr anchor="ctr">
            <a:normAutofit/>
          </a:bodyPr>
          <a:lstStyle/>
          <a:p>
            <a:r>
              <a:rPr lang="en-US" sz="4000" b="1"/>
              <a:t>PROCEDURE (Part 1)</a:t>
            </a:r>
          </a:p>
        </p:txBody>
      </p:sp>
      <p:sp>
        <p:nvSpPr>
          <p:cNvPr id="44" name="Rectangle 43">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a:extLst>
              <a:ext uri="{FF2B5EF4-FFF2-40B4-BE49-F238E27FC236}">
                <a16:creationId xmlns:a16="http://schemas.microsoft.com/office/drawing/2014/main" id="{89C8606B-88D5-F38C-D079-0186E672E4DE}"/>
              </a:ext>
            </a:extLst>
          </p:cNvPr>
          <p:cNvGraphicFramePr>
            <a:graphicFrameLocks noGrp="1"/>
          </p:cNvGraphicFramePr>
          <p:nvPr>
            <p:ph idx="1"/>
            <p:extLst>
              <p:ext uri="{D42A27DB-BD31-4B8C-83A1-F6EECF244321}">
                <p14:modId xmlns:p14="http://schemas.microsoft.com/office/powerpoint/2010/main" val="33740600"/>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56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8E6983CA-106C-0CD0-2416-C7C92BC9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D5AD3-1606-EE65-7957-A395DC8B22F8}"/>
              </a:ext>
            </a:extLst>
          </p:cNvPr>
          <p:cNvSpPr>
            <a:spLocks noGrp="1"/>
          </p:cNvSpPr>
          <p:nvPr>
            <p:ph type="title"/>
          </p:nvPr>
        </p:nvSpPr>
        <p:spPr>
          <a:xfrm>
            <a:off x="4553733" y="548464"/>
            <a:ext cx="6798541" cy="1675623"/>
          </a:xfrm>
        </p:spPr>
        <p:txBody>
          <a:bodyPr anchor="b">
            <a:normAutofit/>
          </a:bodyPr>
          <a:lstStyle/>
          <a:p>
            <a:r>
              <a:rPr lang="en-US" sz="4800" b="1"/>
              <a:t>PROCEDURE (Part 2)</a:t>
            </a:r>
          </a:p>
        </p:txBody>
      </p:sp>
      <p:pic>
        <p:nvPicPr>
          <p:cNvPr id="20" name="Picture 6" descr="A row of samples for medical testing">
            <a:extLst>
              <a:ext uri="{FF2B5EF4-FFF2-40B4-BE49-F238E27FC236}">
                <a16:creationId xmlns:a16="http://schemas.microsoft.com/office/drawing/2014/main" id="{0EA36F71-39E5-FF5D-9229-C4A6D18BFEAB}"/>
              </a:ext>
            </a:extLst>
          </p:cNvPr>
          <p:cNvPicPr>
            <a:picLocks noChangeAspect="1"/>
          </p:cNvPicPr>
          <p:nvPr/>
        </p:nvPicPr>
        <p:blipFill rotWithShape="1">
          <a:blip r:embed="rId2"/>
          <a:srcRect l="50553" r="3554"/>
          <a:stretch/>
        </p:blipFill>
        <p:spPr>
          <a:xfrm>
            <a:off x="1" y="10"/>
            <a:ext cx="4196496" cy="6857990"/>
          </a:xfrm>
          <a:prstGeom prst="rect">
            <a:avLst/>
          </a:prstGeom>
          <a:effectLst/>
        </p:spPr>
      </p:pic>
      <p:graphicFrame>
        <p:nvGraphicFramePr>
          <p:cNvPr id="24" name="Content Placeholder 2">
            <a:extLst>
              <a:ext uri="{FF2B5EF4-FFF2-40B4-BE49-F238E27FC236}">
                <a16:creationId xmlns:a16="http://schemas.microsoft.com/office/drawing/2014/main" id="{88B4245B-D842-B40A-98E8-6BBDE9C0DC33}"/>
              </a:ext>
            </a:extLst>
          </p:cNvPr>
          <p:cNvGraphicFramePr>
            <a:graphicFrameLocks noGrp="1"/>
          </p:cNvGraphicFramePr>
          <p:nvPr>
            <p:ph idx="1"/>
            <p:extLst>
              <p:ext uri="{D42A27DB-BD31-4B8C-83A1-F6EECF244321}">
                <p14:modId xmlns:p14="http://schemas.microsoft.com/office/powerpoint/2010/main" val="3720551899"/>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52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F3443-92E9-45D5-2CF4-D81B7B8CB374}"/>
              </a:ext>
            </a:extLst>
          </p:cNvPr>
          <p:cNvSpPr>
            <a:spLocks noGrp="1"/>
          </p:cNvSpPr>
          <p:nvPr>
            <p:ph type="title"/>
          </p:nvPr>
        </p:nvSpPr>
        <p:spPr>
          <a:xfrm>
            <a:off x="841248" y="256032"/>
            <a:ext cx="10506456" cy="1014984"/>
          </a:xfrm>
        </p:spPr>
        <p:txBody>
          <a:bodyPr anchor="b">
            <a:normAutofit/>
          </a:bodyPr>
          <a:lstStyle/>
          <a:p>
            <a:r>
              <a:rPr lang="en-US" b="1"/>
              <a:t>PROCEDURE (Part 3)</a:t>
            </a:r>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3D7E7F25-A6BF-161B-54B1-85FFDD9FA852}"/>
              </a:ext>
            </a:extLst>
          </p:cNvPr>
          <p:cNvGraphicFramePr>
            <a:graphicFrameLocks noGrp="1"/>
          </p:cNvGraphicFramePr>
          <p:nvPr>
            <p:ph idx="1"/>
            <p:extLst>
              <p:ext uri="{D42A27DB-BD31-4B8C-83A1-F6EECF244321}">
                <p14:modId xmlns:p14="http://schemas.microsoft.com/office/powerpoint/2010/main" val="10776417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8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01082CE-6F07-4A70-A92B-F61CC64596D9}"/>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dirty="0">
                <a:solidFill>
                  <a:schemeClr val="tx1"/>
                </a:solidFill>
                <a:latin typeface="+mj-lt"/>
                <a:ea typeface="+mj-ea"/>
                <a:cs typeface="+mj-cs"/>
              </a:rPr>
              <a:t>Special Consideration</a:t>
            </a:r>
          </a:p>
        </p:txBody>
      </p:sp>
      <p:sp>
        <p:nvSpPr>
          <p:cNvPr id="31"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877B78D1-08CB-DBE6-F419-3A85DB011AF3}"/>
              </a:ext>
            </a:extLst>
          </p:cNvPr>
          <p:cNvSpPr>
            <a:spLocks/>
          </p:cNvSpPr>
          <p:nvPr/>
        </p:nvSpPr>
        <p:spPr>
          <a:xfrm>
            <a:off x="5183188" y="987425"/>
            <a:ext cx="6172200" cy="4873625"/>
          </a:xfrm>
          <a:prstGeom prst="rect">
            <a:avLst/>
          </a:prstGeom>
        </p:spPr>
        <p:txBody>
          <a:bodyPr/>
          <a:lstStyle/>
          <a:p>
            <a:endParaRPr lang="en-US"/>
          </a:p>
        </p:txBody>
      </p:sp>
      <p:sp>
        <p:nvSpPr>
          <p:cNvPr id="20" name="Text Placeholder 19">
            <a:extLst>
              <a:ext uri="{FF2B5EF4-FFF2-40B4-BE49-F238E27FC236}">
                <a16:creationId xmlns:a16="http://schemas.microsoft.com/office/drawing/2014/main" id="{7B206B4C-1552-1841-CB7F-E451E4C930CC}"/>
              </a:ext>
            </a:extLst>
          </p:cNvPr>
          <p:cNvSpPr>
            <a:spLocks/>
          </p:cNvSpPr>
          <p:nvPr/>
        </p:nvSpPr>
        <p:spPr>
          <a:xfrm>
            <a:off x="839788" y="2057400"/>
            <a:ext cx="3932237" cy="3811588"/>
          </a:xfrm>
          <a:prstGeom prst="rect">
            <a:avLst/>
          </a:prstGeom>
        </p:spPr>
        <p:txBody>
          <a:bodyPr/>
          <a:lstStyle/>
          <a:p>
            <a:endParaRPr lang="en-US"/>
          </a:p>
        </p:txBody>
      </p:sp>
      <p:sp>
        <p:nvSpPr>
          <p:cNvPr id="4" name="Text Placeholder 3">
            <a:extLst>
              <a:ext uri="{FF2B5EF4-FFF2-40B4-BE49-F238E27FC236}">
                <a16:creationId xmlns:a16="http://schemas.microsoft.com/office/drawing/2014/main" id="{D1064FBA-30A6-EAB4-78BE-66E7642EFA4C}"/>
              </a:ext>
            </a:extLst>
          </p:cNvPr>
          <p:cNvSpPr>
            <a:spLocks/>
          </p:cNvSpPr>
          <p:nvPr/>
        </p:nvSpPr>
        <p:spPr>
          <a:xfrm>
            <a:off x="838200" y="1785149"/>
            <a:ext cx="4464980" cy="4267296"/>
          </a:xfrm>
          <a:prstGeom prst="rect">
            <a:avLst/>
          </a:prstGeom>
        </p:spPr>
        <p:txBody>
          <a:bodyPr/>
          <a:lstStyle/>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Pay close attention to the order provided by the physician.</a:t>
            </a:r>
          </a:p>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The </a:t>
            </a:r>
            <a:r>
              <a:rPr lang="en-US" sz="2610" b="1" kern="1200" dirty="0">
                <a:solidFill>
                  <a:schemeClr val="tx1"/>
                </a:solidFill>
                <a:latin typeface="+mn-lt"/>
                <a:ea typeface="+mn-ea"/>
                <a:cs typeface="+mn-cs"/>
              </a:rPr>
              <a:t>amount of oral liquid glucola</a:t>
            </a:r>
            <a:r>
              <a:rPr lang="en-US" sz="2610" kern="1200" dirty="0">
                <a:solidFill>
                  <a:schemeClr val="tx1"/>
                </a:solidFill>
                <a:latin typeface="+mn-lt"/>
                <a:ea typeface="+mn-ea"/>
                <a:cs typeface="+mn-cs"/>
              </a:rPr>
              <a:t> to be administered, along with the exact time frame of the test, </a:t>
            </a:r>
            <a:r>
              <a:rPr lang="en-US" sz="2610" b="1" kern="1200" dirty="0">
                <a:solidFill>
                  <a:schemeClr val="tx1"/>
                </a:solidFill>
                <a:latin typeface="+mn-lt"/>
                <a:ea typeface="+mn-ea"/>
                <a:cs typeface="+mn-cs"/>
              </a:rPr>
              <a:t>is detailed in the order</a:t>
            </a:r>
            <a:r>
              <a:rPr lang="en-US" sz="2610" kern="1200" dirty="0">
                <a:solidFill>
                  <a:schemeClr val="tx1"/>
                </a:solidFill>
                <a:latin typeface="+mn-lt"/>
                <a:ea typeface="+mn-ea"/>
                <a:cs typeface="+mn-cs"/>
              </a:rPr>
              <a:t>.</a:t>
            </a:r>
          </a:p>
          <a:p>
            <a:pPr>
              <a:spcAft>
                <a:spcPts val="600"/>
              </a:spcAft>
            </a:pPr>
            <a:endParaRPr lang="en-US" dirty="0"/>
          </a:p>
        </p:txBody>
      </p:sp>
      <p:pic>
        <p:nvPicPr>
          <p:cNvPr id="10" name="Content Placeholder 9">
            <a:extLst>
              <a:ext uri="{FF2B5EF4-FFF2-40B4-BE49-F238E27FC236}">
                <a16:creationId xmlns:a16="http://schemas.microsoft.com/office/drawing/2014/main" id="{700F06A7-97F7-8DD1-7708-275FC48DF62B}"/>
              </a:ext>
            </a:extLst>
          </p:cNvPr>
          <p:cNvPicPr>
            <a:picLocks noChangeAspect="1"/>
          </p:cNvPicPr>
          <p:nvPr/>
        </p:nvPicPr>
        <p:blipFill>
          <a:blip r:embed="rId2"/>
          <a:stretch>
            <a:fillRect/>
          </a:stretch>
        </p:blipFill>
        <p:spPr>
          <a:xfrm>
            <a:off x="6311626" y="2672361"/>
            <a:ext cx="5033030" cy="799661"/>
          </a:xfrm>
          <a:prstGeom prst="rect">
            <a:avLst/>
          </a:prstGeom>
        </p:spPr>
      </p:pic>
      <p:sp>
        <p:nvSpPr>
          <p:cNvPr id="11" name="TextBox 10">
            <a:extLst>
              <a:ext uri="{FF2B5EF4-FFF2-40B4-BE49-F238E27FC236}">
                <a16:creationId xmlns:a16="http://schemas.microsoft.com/office/drawing/2014/main" id="{B2283F57-0887-DB06-18B2-26F6BBB0D173}"/>
              </a:ext>
            </a:extLst>
          </p:cNvPr>
          <p:cNvSpPr txBox="1"/>
          <p:nvPr/>
        </p:nvSpPr>
        <p:spPr>
          <a:xfrm>
            <a:off x="6311626" y="2002759"/>
            <a:ext cx="1923798" cy="669602"/>
          </a:xfrm>
          <a:prstGeom prst="rect">
            <a:avLst/>
          </a:prstGeom>
          <a:noFill/>
        </p:spPr>
        <p:txBody>
          <a:bodyPr wrap="square" rtlCol="0">
            <a:spAutoFit/>
          </a:bodyPr>
          <a:lstStyle/>
          <a:p>
            <a:pPr defTabSz="861822">
              <a:spcAft>
                <a:spcPts val="870"/>
              </a:spcAft>
            </a:pPr>
            <a:r>
              <a:rPr lang="en-US" sz="3480" b="1" kern="1200">
                <a:solidFill>
                  <a:schemeClr val="tx1"/>
                </a:solidFill>
                <a:latin typeface="+mn-lt"/>
                <a:ea typeface="+mn-ea"/>
                <a:cs typeface="+mn-cs"/>
              </a:rPr>
              <a:t>Example</a:t>
            </a:r>
            <a:r>
              <a:rPr lang="en-US" sz="1697" kern="1200">
                <a:solidFill>
                  <a:schemeClr val="tx1"/>
                </a:solidFill>
                <a:latin typeface="+mn-lt"/>
                <a:ea typeface="+mn-ea"/>
                <a:cs typeface="+mn-cs"/>
              </a:rPr>
              <a:t>:</a:t>
            </a:r>
            <a:endParaRPr lang="en-US"/>
          </a:p>
        </p:txBody>
      </p:sp>
      <p:cxnSp>
        <p:nvCxnSpPr>
          <p:cNvPr id="22" name="Straight Arrow Connector 21">
            <a:extLst>
              <a:ext uri="{FF2B5EF4-FFF2-40B4-BE49-F238E27FC236}">
                <a16:creationId xmlns:a16="http://schemas.microsoft.com/office/drawing/2014/main" id="{A2BA10C5-E242-FA07-098E-9B5A319AC257}"/>
              </a:ext>
            </a:extLst>
          </p:cNvPr>
          <p:cNvCxnSpPr>
            <a:cxnSpLocks/>
          </p:cNvCxnSpPr>
          <p:nvPr/>
        </p:nvCxnSpPr>
        <p:spPr>
          <a:xfrm flipV="1">
            <a:off x="5303180" y="3468400"/>
            <a:ext cx="2608368" cy="1144701"/>
          </a:xfrm>
          <a:prstGeom prst="straightConnector1">
            <a:avLst/>
          </a:prstGeom>
          <a:ln w="9525"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834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65157-9AD6-4734-A5F7-0F8156DBA693}"/>
              </a:ext>
            </a:extLst>
          </p:cNvPr>
          <p:cNvSpPr>
            <a:spLocks noGrp="1"/>
          </p:cNvSpPr>
          <p:nvPr>
            <p:ph type="title"/>
          </p:nvPr>
        </p:nvSpPr>
        <p:spPr>
          <a:xfrm>
            <a:off x="841248" y="941832"/>
            <a:ext cx="10506456" cy="1901952"/>
          </a:xfrm>
        </p:spPr>
        <p:txBody>
          <a:bodyPr anchor="b">
            <a:normAutofit/>
          </a:bodyPr>
          <a:lstStyle/>
          <a:p>
            <a:r>
              <a:rPr lang="en-US" sz="5400" b="1" dirty="0"/>
              <a:t>Administering Oral Liquid Glucola</a:t>
            </a:r>
          </a:p>
        </p:txBody>
      </p:sp>
      <p:sp>
        <p:nvSpPr>
          <p:cNvPr id="45" name="Rectangle 3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A6EFA5-4FF5-21D2-B11C-B6CA498465BC}"/>
              </a:ext>
            </a:extLst>
          </p:cNvPr>
          <p:cNvSpPr>
            <a:spLocks noGrp="1"/>
          </p:cNvSpPr>
          <p:nvPr>
            <p:ph idx="1"/>
          </p:nvPr>
        </p:nvSpPr>
        <p:spPr>
          <a:xfrm>
            <a:off x="841248" y="3256237"/>
            <a:ext cx="10509504" cy="3280921"/>
          </a:xfrm>
        </p:spPr>
        <p:txBody>
          <a:bodyPr>
            <a:noAutofit/>
          </a:bodyPr>
          <a:lstStyle/>
          <a:p>
            <a:pPr marL="342900" indent="-342900">
              <a:buFont typeface="+mj-lt"/>
              <a:buAutoNum type="arabicPeriod"/>
            </a:pPr>
            <a:r>
              <a:rPr lang="en-US" sz="1600" dirty="0"/>
              <a:t>Select the correct glucose drink.  Read the label on the container for identification of the glucose drink. Double check label before preparing the glucose drink </a:t>
            </a:r>
            <a:r>
              <a:rPr lang="en-US" sz="1600" u="sng" dirty="0"/>
              <a:t>and after</a:t>
            </a:r>
            <a:r>
              <a:rPr lang="en-US" sz="1600" dirty="0"/>
              <a:t> administration.</a:t>
            </a:r>
          </a:p>
          <a:p>
            <a:pPr marL="342900" indent="-342900">
              <a:buFont typeface="+mj-lt"/>
              <a:buAutoNum type="arabicPeriod"/>
            </a:pPr>
            <a:r>
              <a:rPr lang="en-US" sz="1600" b="1" dirty="0"/>
              <a:t>For 2- and 3-hour GTT,</a:t>
            </a:r>
            <a:r>
              <a:rPr lang="en-US" sz="1600" dirty="0"/>
              <a:t> make sure the patient has been fasting (cannot eat, drink, chew gum, or smoke) for 8 hours prior to medication administration.</a:t>
            </a:r>
          </a:p>
          <a:p>
            <a:pPr marL="342900" indent="-342900">
              <a:buFont typeface="+mj-lt"/>
              <a:buAutoNum type="arabicPeriod"/>
            </a:pPr>
            <a:r>
              <a:rPr lang="en-US" sz="1600" dirty="0"/>
              <a:t>Wash hands thoroughly and don patient care gloves.</a:t>
            </a:r>
          </a:p>
          <a:p>
            <a:pPr marL="342900" indent="-342900">
              <a:buFont typeface="+mj-lt"/>
              <a:buAutoNum type="arabicPeriod"/>
            </a:pPr>
            <a:r>
              <a:rPr lang="en-US" sz="1600" dirty="0"/>
              <a:t>Identify patient by 2 patient identifiers.</a:t>
            </a:r>
          </a:p>
          <a:p>
            <a:pPr marL="342900" indent="-342900">
              <a:buFont typeface="+mj-lt"/>
              <a:buAutoNum type="arabicPeriod"/>
            </a:pPr>
            <a:r>
              <a:rPr lang="en-US" sz="1600" dirty="0"/>
              <a:t>Administer glucose drink at the appropriate time for the intended effect.</a:t>
            </a:r>
          </a:p>
          <a:p>
            <a:pPr marL="342900" indent="-342900">
              <a:buFont typeface="+mj-lt"/>
              <a:buAutoNum type="arabicPeriod"/>
            </a:pPr>
            <a:r>
              <a:rPr lang="en-US" sz="1600" dirty="0"/>
              <a:t>Observe the patient consume the glucose drink within a 5-minute period.</a:t>
            </a:r>
          </a:p>
          <a:p>
            <a:pPr marL="342900" indent="-342900">
              <a:buFont typeface="+mj-lt"/>
              <a:buAutoNum type="arabicPeriod"/>
            </a:pPr>
            <a:r>
              <a:rPr lang="en-US" sz="1600" dirty="0"/>
              <a:t>Inform the patient that they need to remain fasting (not eat, drink, chew gum, or smoke) during the entire test.</a:t>
            </a:r>
            <a:endParaRPr lang="en-US" sz="1200" dirty="0"/>
          </a:p>
          <a:p>
            <a:pPr marL="342900" indent="-342900">
              <a:buFont typeface="+mj-lt"/>
              <a:buAutoNum type="arabicPeriod"/>
            </a:pPr>
            <a:r>
              <a:rPr lang="en-US" sz="1600" dirty="0"/>
              <a:t>Wash hands after administration of glucose drink.</a:t>
            </a:r>
          </a:p>
        </p:txBody>
      </p:sp>
    </p:spTree>
    <p:extLst>
      <p:ext uri="{BB962C8B-B14F-4D97-AF65-F5344CB8AC3E}">
        <p14:creationId xmlns:p14="http://schemas.microsoft.com/office/powerpoint/2010/main" val="562731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4bee87-32bd-4587-a52b-0627e00501c1" xsi:nil="true"/>
    <lcf76f155ced4ddcb4097134ff3c332f xmlns="b6def869-db12-4001-bb8c-54f690717b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A95CD386303C438830775C5DBE2D97" ma:contentTypeVersion="15" ma:contentTypeDescription="Create a new document." ma:contentTypeScope="" ma:versionID="b951770d6a48fc2d3a04c70379b8d83e">
  <xsd:schema xmlns:xsd="http://www.w3.org/2001/XMLSchema" xmlns:xs="http://www.w3.org/2001/XMLSchema" xmlns:p="http://schemas.microsoft.com/office/2006/metadata/properties" xmlns:ns2="8f4bee87-32bd-4587-a52b-0627e00501c1" xmlns:ns3="b6def869-db12-4001-bb8c-54f690717b50" targetNamespace="http://schemas.microsoft.com/office/2006/metadata/properties" ma:root="true" ma:fieldsID="42cd5c047f736c0d2b6113799e57c269" ns2:_="" ns3:_="">
    <xsd:import namespace="8f4bee87-32bd-4587-a52b-0627e00501c1"/>
    <xsd:import namespace="b6def869-db12-4001-bb8c-54f690717b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bee87-32bd-4587-a52b-0627e00501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4d7edb7-da1d-4772-a706-cf0eb643ffdd}" ma:internalName="TaxCatchAll" ma:showField="CatchAllData" ma:web="8f4bee87-32bd-4587-a52b-0627e00501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def869-db12-4001-bb8c-54f690717b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29B82-2C15-48C7-81C4-60933CA1C9E6}">
  <ds:schemaRefs>
    <ds:schemaRef ds:uri="http://purl.org/dc/elements/1.1/"/>
    <ds:schemaRef ds:uri="8f4bee87-32bd-4587-a52b-0627e00501c1"/>
    <ds:schemaRef ds:uri="http://purl.org/dc/terms/"/>
    <ds:schemaRef ds:uri="http://schemas.microsoft.com/office/2006/metadata/properties"/>
    <ds:schemaRef ds:uri="http://schemas.microsoft.com/office/2006/documentManagement/types"/>
    <ds:schemaRef ds:uri="http://schemas.microsoft.com/office/infopath/2007/PartnerControls"/>
    <ds:schemaRef ds:uri="b6def869-db12-4001-bb8c-54f690717b5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37CE065-66B7-4F0E-946A-AB3C0E53962A}">
  <ds:schemaRefs>
    <ds:schemaRef ds:uri="http://schemas.microsoft.com/sharepoint/v3/contenttype/forms"/>
  </ds:schemaRefs>
</ds:datastoreItem>
</file>

<file path=customXml/itemProps3.xml><?xml version="1.0" encoding="utf-8"?>
<ds:datastoreItem xmlns:ds="http://schemas.openxmlformats.org/officeDocument/2006/customXml" ds:itemID="{59A2BECE-F8CF-43CA-88E4-22A411529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bee87-32bd-4587-a52b-0627e00501c1"/>
    <ds:schemaRef ds:uri="b6def869-db12-4001-bb8c-54f690717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 2013 - 2022</Template>
  <TotalTime>475</TotalTime>
  <Words>878</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Oral Liquid Glucose Administration</vt:lpstr>
      <vt:lpstr>Introduction</vt:lpstr>
      <vt:lpstr>Objectives</vt:lpstr>
      <vt:lpstr>Supplies</vt:lpstr>
      <vt:lpstr>PROCEDURE (Part 1)</vt:lpstr>
      <vt:lpstr>PROCEDURE (Part 2)</vt:lpstr>
      <vt:lpstr>PROCEDURE (Part 3)</vt:lpstr>
      <vt:lpstr>Special Consideration</vt:lpstr>
      <vt:lpstr>Administering Oral Liquid Glucola</vt:lpstr>
      <vt:lpstr>Glucola Dosing</vt:lpstr>
      <vt:lpstr>Documentation in EPIC</vt:lpstr>
      <vt:lpstr>Extenuating Circumstances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Liquid Glucose Administration</dc:title>
  <dc:creator>Branscomb, Jesse M</dc:creator>
  <cp:lastModifiedBy>Nimtz, Annie M</cp:lastModifiedBy>
  <cp:revision>25</cp:revision>
  <dcterms:created xsi:type="dcterms:W3CDTF">2023-12-11T15:16:22Z</dcterms:created>
  <dcterms:modified xsi:type="dcterms:W3CDTF">2024-10-24T14:46:56Z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0x01010023A95CD386303C438830775C5DBE2D97</vt:lpwstr>
  </property>
</Properties>
</file>