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8" r:id="rId9"/>
    <p:sldId id="262" r:id="rId10"/>
    <p:sldId id="270" r:id="rId11"/>
    <p:sldId id="263" r:id="rId12"/>
    <p:sldId id="265" r:id="rId13"/>
    <p:sldId id="271" r:id="rId14"/>
    <p:sldId id="264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96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45636-BA1D-4840-887F-7F69F41DEB3A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8BA60-C258-433D-8E68-CAB53E930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06EC8-E2FD-403D-B8D3-7FAD75BCB104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C9D36-7755-42CF-BDD6-99B609B68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57E8D-070B-482A-A615-B2CD72003453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6DE6E-8C3B-4967-AEC8-EFE220FDD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1B289-9955-40DF-A5D3-B3CB2EC6BB13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5380D-E6F8-43AD-9858-684166CB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2ACCC-24BD-4E95-AAC4-952147C5947B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0F673-046D-4507-8FD7-1C6705272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41E89-3119-4C5B-836B-C1EB7B83E50F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31069-2253-4265-AA2F-F43C115F5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48F77-5505-4D28-8712-2ADD6CEE901A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902-B475-498D-8ABB-6B7C815A6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FE1B-2EDF-411D-A9C9-82B33CFD53B0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F9F51-CE60-45CE-AFD1-BE13FBD4B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7CDC0-B051-486C-91DC-16F7A1F2659D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5D0AC-2F99-495E-B8DF-894EEE6B5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13F4-8E15-4FCD-BB6A-09B6CD796CF6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A64A-C566-4435-A087-3008A85D0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9D94E-5DC8-4F0D-ABED-EB9CFFEBBBD6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81EA7-B5AC-4EE7-887D-D95E1F616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7959F6-0B2D-4E5B-9461-DFA2344D15F0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2A7586-B795-4115-9B9D-A80C2608A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5000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8.xml"/><Relationship Id="rId1" Type="http://schemas.openxmlformats.org/officeDocument/2006/relationships/video" Target="file:///\\cmhgdrv\groups$\!CMH%20Employees\Point%20of%20Care%20Policies\Non-Waived%20Testing\i-STAT%20Cartridge\Patient%20Test%20-%20Cartridge.wm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cmhgdrv\groups$\!CMH%20Employees\Point%20of%20Care%20Policies\Non-Waived%20Testing\i-STAT%20System\Analyzer%20Overview.wm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video" Target="file:///\\cmhgdrv\groups$\!CMH%20Employees\Point%20of%20Care%20Policies\Non-Waived%20Testing\i-STAT%20System\Barcode%20Scan.wm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cmhgdrv\groups$\!CMH%20Employees\Point%20of%20Care%20Policies\Non-Waived%20Testing\i-STAT%20System\Replacing%20Batteries.wmv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cmhgdrv\groups$\!CMH%20Employees\Point%20of%20Care%20Policies\Non-Waived%20Testing\i-STAT%20Cartridge\Cartridge%20Design.wm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cmhgdrv\groups$\!CMH%20Employees\Point%20of%20Care%20Policies\Non-Waived%20Testing\i-STAT%20Cartridge\Cartridge%20Handling.wm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cmhgdrv\groups$\!CMH%20Employees\Point%20of%20Care%20Policies\Non-Waived%20Testing\i-STAT%20Cartridge\Filling%20A%20Cartridge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ontent Placeholder 11" descr="CMHHOSP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381000"/>
            <a:ext cx="2206625" cy="1600200"/>
          </a:xfrm>
        </p:spPr>
      </p:pic>
      <p:sp>
        <p:nvSpPr>
          <p:cNvPr id="13" name="Rectangle 12"/>
          <p:cNvSpPr/>
          <p:nvPr/>
        </p:nvSpPr>
        <p:spPr>
          <a:xfrm>
            <a:off x="1447800" y="2362200"/>
            <a:ext cx="7162800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Abbott i-STAT® System Operation</a:t>
            </a:r>
          </a:p>
        </p:txBody>
      </p:sp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endParaRPr lang="en-US" dirty="0"/>
          </a:p>
        </p:txBody>
      </p:sp>
      <p:pic>
        <p:nvPicPr>
          <p:cNvPr id="12291" name="Content Placeholder 3" descr="imagesCAY6A7F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828800"/>
            <a:ext cx="990600" cy="4724400"/>
          </a:xfrm>
        </p:spPr>
      </p:pic>
      <p:pic>
        <p:nvPicPr>
          <p:cNvPr id="12292" name="Picture 4" descr="imagesCAD4TE7V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0"/>
            <a:ext cx="2216150" cy="1219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2293" name="Picture 5" descr="imagesCA07BS3U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209800"/>
            <a:ext cx="4471988" cy="342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8200" y="1371600"/>
            <a:ext cx="769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For Creat, Chem8+ and Troponin testing we will be using a light green lithium heparin tube and a Saf-Evac™ device to load the cartridges.</a:t>
            </a:r>
          </a:p>
        </p:txBody>
      </p:sp>
    </p:spTree>
  </p:cSld>
  <p:clrMapOvr>
    <a:masterClrMapping/>
  </p:clrMapOvr>
  <p:transition spd="slow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934200" cy="1162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sp>
        <p:nvSpPr>
          <p:cNvPr id="12291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solidFill>
                  <a:srgbClr val="FF0000"/>
                </a:solidFill>
              </a:rPr>
              <a:t>*********NOTE********</a:t>
            </a:r>
          </a:p>
          <a:p>
            <a:pPr eaLnBrk="1" hangingPunct="1"/>
            <a:endParaRPr lang="en-US" sz="200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000" smtClean="0"/>
              <a:t>For CMH i-STAT analyzers, you may be prompted to enter the user ID, cartridge information and patient ID or quality control information BEFORE inserting the cartridge. </a:t>
            </a:r>
          </a:p>
          <a:p>
            <a:pPr eaLnBrk="1" hangingPunct="1"/>
            <a:r>
              <a:rPr lang="en-US" sz="2000" smtClean="0"/>
              <a:t> </a:t>
            </a:r>
            <a:r>
              <a:rPr lang="en-US" sz="2000" i="1" smtClean="0"/>
              <a:t>Follow the prompts on the analyzer.</a:t>
            </a:r>
          </a:p>
        </p:txBody>
      </p:sp>
      <p:pic>
        <p:nvPicPr>
          <p:cNvPr id="8" name="Patient Test - Cartridg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81400" y="1524000"/>
            <a:ext cx="5143500" cy="3848100"/>
          </a:xfrm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455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NOTES:</a:t>
            </a:r>
            <a:endParaRPr lang="en-US" dirty="0"/>
          </a:p>
        </p:txBody>
      </p:sp>
      <p:sp>
        <p:nvSpPr>
          <p:cNvPr id="13315" name="Content Placeholder 5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sz="2800" smtClean="0"/>
              <a:t>Patient identification is obtained by scanning the patient’s armband where applicable.</a:t>
            </a:r>
          </a:p>
          <a:p>
            <a:pPr eaLnBrk="1" hangingPunct="1"/>
            <a:r>
              <a:rPr lang="en-US" sz="2800" smtClean="0"/>
              <a:t>For Troponin cartridges, a Chem8+ cartridge must be run first to screen for hemolyzed specimens.  </a:t>
            </a:r>
            <a:r>
              <a:rPr lang="en-US" sz="2000" smtClean="0"/>
              <a:t>(Hemolysis will cause an increase in potassium and a decrease in troponin.)</a:t>
            </a:r>
          </a:p>
          <a:p>
            <a:pPr eaLnBrk="1" hangingPunct="1"/>
            <a:r>
              <a:rPr lang="en-US" sz="2800" smtClean="0"/>
              <a:t>Analyzers must be cleaned between patients with a Super-Sanicloth</a:t>
            </a:r>
            <a:r>
              <a:rPr lang="en-US" smtClean="0"/>
              <a:t>.</a:t>
            </a:r>
          </a:p>
          <a:p>
            <a:pPr eaLnBrk="1" hangingPunct="1"/>
            <a:r>
              <a:rPr lang="en-US" sz="2800" smtClean="0"/>
              <a:t>Printed results from the i-STAT1 printer are not acceptable as a permanent chartable record.  The results are printed on heat sensitive paper and will fade with time.</a:t>
            </a:r>
          </a:p>
        </p:txBody>
      </p:sp>
    </p:spTree>
  </p:cSld>
  <p:clrMapOvr>
    <a:masterClrMapping/>
  </p:clrMapOvr>
  <p:transition spd="slow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NOTES: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internal electronic simulator automatically runs every 8 hours to determine if the analyzer is working properly.</a:t>
            </a:r>
          </a:p>
        </p:txBody>
      </p:sp>
    </p:spTree>
  </p:cSld>
  <p:clrMapOvr>
    <a:masterClrMapping/>
  </p:clrMapOvr>
  <p:transition spd="slow" advTm="5000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Quality Control</a:t>
            </a:r>
            <a:endParaRPr lang="en-US" dirty="0" smtClean="0"/>
          </a:p>
        </p:txBody>
      </p:sp>
      <p:pic>
        <p:nvPicPr>
          <p:cNvPr id="8" name="Content Placeholder 7" descr="ACT%20Controls%201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0290" t="11051" r="17391" b="10609"/>
          <a:stretch>
            <a:fillRect/>
          </a:stretch>
        </p:blipFill>
        <p:spPr>
          <a:xfrm>
            <a:off x="990600" y="1371601"/>
            <a:ext cx="2743200" cy="2296632"/>
          </a:xfrm>
          <a:effectLst>
            <a:softEdge rad="112500"/>
          </a:effectLst>
        </p:spPr>
      </p:pic>
      <p:pic>
        <p:nvPicPr>
          <p:cNvPr id="9" name="Picture 8" descr="Controls%20Levels%201-3.jpg"/>
          <p:cNvPicPr>
            <a:picLocks noChangeAspect="1"/>
          </p:cNvPicPr>
          <p:nvPr/>
        </p:nvPicPr>
        <p:blipFill>
          <a:blip r:embed="rId3" cstate="print"/>
          <a:srcRect l="18232" t="6084" r="14916" b="8745"/>
          <a:stretch>
            <a:fillRect/>
          </a:stretch>
        </p:blipFill>
        <p:spPr>
          <a:xfrm>
            <a:off x="4953000" y="1447800"/>
            <a:ext cx="2604407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imagesCA3J2XMO.jpg"/>
          <p:cNvPicPr>
            <a:picLocks noChangeAspect="1"/>
          </p:cNvPicPr>
          <p:nvPr/>
        </p:nvPicPr>
        <p:blipFill>
          <a:blip r:embed="rId4" cstate="print"/>
          <a:srcRect l="14545" t="8743" r="21455" b="16940"/>
          <a:stretch>
            <a:fillRect/>
          </a:stretch>
        </p:blipFill>
        <p:spPr>
          <a:xfrm>
            <a:off x="990600" y="4038600"/>
            <a:ext cx="2819400" cy="2178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 descr="imagesCACGFM34.jpg"/>
          <p:cNvPicPr>
            <a:picLocks noChangeAspect="1"/>
          </p:cNvPicPr>
          <p:nvPr/>
        </p:nvPicPr>
        <p:blipFill>
          <a:blip r:embed="rId5" cstate="print"/>
          <a:srcRect l="20363" t="4372" r="21455" b="12568"/>
          <a:stretch>
            <a:fillRect/>
          </a:stretch>
        </p:blipFill>
        <p:spPr>
          <a:xfrm>
            <a:off x="5029200" y="4038600"/>
            <a:ext cx="259080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43000" y="3581400"/>
            <a:ext cx="243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ACT Controls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181600" y="6248400"/>
            <a:ext cx="243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CHEM8+ Controls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219200" y="6172200"/>
            <a:ext cx="243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Troponin Controls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105400" y="3581400"/>
            <a:ext cx="2438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ABG, Creat Controls</a:t>
            </a:r>
          </a:p>
        </p:txBody>
      </p:sp>
    </p:spTree>
  </p:cSld>
  <p:clrMapOvr>
    <a:masterClrMapping/>
  </p:clrMapOvr>
  <p:transition spd="slow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Quality Control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mtClean="0"/>
              <a:t>Liquid Quality Control is required in the following intervals: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CHEM8+, Crea, Troponin: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Monthly 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With each new lot/shipment</a:t>
            </a:r>
          </a:p>
          <a:p>
            <a:pPr lvl="2">
              <a:buFont typeface="Arial" charset="0"/>
              <a:buNone/>
            </a:pPr>
            <a:endParaRPr lang="en-US" smtClean="0"/>
          </a:p>
          <a:p>
            <a:pPr lvl="1">
              <a:buFont typeface="Wingdings" pitchFamily="2" charset="2"/>
              <a:buChar char="v"/>
            </a:pPr>
            <a:r>
              <a:rPr lang="en-US" smtClean="0"/>
              <a:t>ABG and ACT: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Every 8 hours during times of testing</a:t>
            </a:r>
          </a:p>
          <a:p>
            <a:pPr lvl="2">
              <a:buFont typeface="Wingdings" pitchFamily="2" charset="2"/>
              <a:buChar char="ü"/>
            </a:pPr>
            <a:r>
              <a:rPr lang="en-US" smtClean="0"/>
              <a:t>With each new lot/shipment</a:t>
            </a:r>
          </a:p>
        </p:txBody>
      </p:sp>
    </p:spTree>
  </p:cSld>
  <p:clrMapOvr>
    <a:masterClrMapping/>
  </p:clrMapOvr>
  <p:transition spd="slow" advTm="10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29718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</a:rPr>
              <a:t>The following slides contain video segments for instruction on i-STAT usage.</a:t>
            </a:r>
          </a:p>
        </p:txBody>
      </p:sp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7239000" y="4495800"/>
            <a:ext cx="17526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CMH does NOT use glucose test strips with the i-STAT system</a:t>
            </a:r>
          </a:p>
        </p:txBody>
      </p:sp>
      <p:sp>
        <p:nvSpPr>
          <p:cNvPr id="8" name="Left Arrow 7"/>
          <p:cNvSpPr/>
          <p:nvPr/>
        </p:nvSpPr>
        <p:spPr>
          <a:xfrm>
            <a:off x="6477000" y="4876800"/>
            <a:ext cx="457200" cy="381000"/>
          </a:xfrm>
          <a:prstGeom prst="leftArrow">
            <a:avLst/>
          </a:prstGeom>
          <a:solidFill>
            <a:schemeClr val="accent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Analyzer Overview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81000" y="1828800"/>
            <a:ext cx="5805535" cy="4343400"/>
          </a:xfrm>
          <a:effectLst>
            <a:softEdge rad="112500"/>
          </a:effectLst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055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248400" cy="10223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sp>
        <p:nvSpPr>
          <p:cNvPr id="5123" name="Text Placeholder 5"/>
          <p:cNvSpPr>
            <a:spLocks noGrp="1"/>
          </p:cNvSpPr>
          <p:nvPr>
            <p:ph type="body" sz="half" idx="2"/>
          </p:nvPr>
        </p:nvSpPr>
        <p:spPr>
          <a:xfrm>
            <a:off x="304800" y="1219200"/>
            <a:ext cx="3160713" cy="4691063"/>
          </a:xfrm>
        </p:spPr>
        <p:txBody>
          <a:bodyPr/>
          <a:lstStyle/>
          <a:p>
            <a:pPr eaLnBrk="1" hangingPunct="1"/>
            <a:r>
              <a:rPr lang="en-US" sz="2000" smtClean="0">
                <a:solidFill>
                  <a:srgbClr val="FF0000"/>
                </a:solidFill>
              </a:rPr>
              <a:t>*********NOTE*********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b="1" smtClean="0"/>
              <a:t>CMH does not utilize the glucometer strip function with the i-STAT analyzers.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Use Barcode Scan for:</a:t>
            </a:r>
          </a:p>
          <a:p>
            <a:pPr eaLnBrk="1" hangingPunct="1"/>
            <a:r>
              <a:rPr lang="en-US" sz="2000" smtClean="0"/>
              <a:t>     1.  User ID </a:t>
            </a:r>
            <a:r>
              <a:rPr lang="en-US" sz="1600" smtClean="0"/>
              <a:t>(employee badge)</a:t>
            </a:r>
          </a:p>
          <a:p>
            <a:pPr eaLnBrk="1" hangingPunct="1"/>
            <a:r>
              <a:rPr lang="en-US" sz="2000" smtClean="0"/>
              <a:t>     2.  Patient ID </a:t>
            </a:r>
            <a:r>
              <a:rPr lang="en-US" sz="1600" smtClean="0"/>
              <a:t>(armband)</a:t>
            </a:r>
          </a:p>
          <a:p>
            <a:pPr eaLnBrk="1" hangingPunct="1"/>
            <a:r>
              <a:rPr lang="en-US" sz="2000" smtClean="0"/>
              <a:t>     3.  Cartridge Lot Number</a:t>
            </a:r>
          </a:p>
          <a:p>
            <a:pPr eaLnBrk="1" hangingPunct="1"/>
            <a:r>
              <a:rPr lang="en-US" sz="2000" smtClean="0"/>
              <a:t>     4.  Control Lot Number</a:t>
            </a:r>
          </a:p>
          <a:p>
            <a:pPr eaLnBrk="1" hangingPunct="1"/>
            <a:r>
              <a:rPr lang="en-US" sz="2000" smtClean="0"/>
              <a:t>     5.  External Simulator</a:t>
            </a:r>
          </a:p>
        </p:txBody>
      </p:sp>
      <p:pic>
        <p:nvPicPr>
          <p:cNvPr id="7" name="Barcode Scan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559175" y="1276350"/>
            <a:ext cx="5143500" cy="3848100"/>
          </a:xfrm>
          <a:effectLst>
            <a:softEdge rad="112500"/>
          </a:effectLst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65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pic>
        <p:nvPicPr>
          <p:cNvPr id="6" name="Replacing Batteries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00250" y="1939925"/>
            <a:ext cx="5143500" cy="3848100"/>
          </a:xfrm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4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pic>
        <p:nvPicPr>
          <p:cNvPr id="6" name="Cartridge Design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95400" y="1524000"/>
            <a:ext cx="6610350" cy="4945063"/>
          </a:xfrm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63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pic>
        <p:nvPicPr>
          <p:cNvPr id="6" name="Cartridge Handling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371600"/>
            <a:ext cx="6416643" cy="4800600"/>
          </a:xfrm>
          <a:ln w="190500" cap="sq">
            <a:solidFill>
              <a:srgbClr val="C8C6BD"/>
            </a:solidFill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88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sz="3200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Cartridge Handling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eaLnBrk="1" hangingPunct="1"/>
            <a:r>
              <a:rPr lang="en-US" sz="2400" smtClean="0"/>
              <a:t>Standard precautions must be used when handling patient specimens and quality control material</a:t>
            </a:r>
          </a:p>
          <a:p>
            <a:pPr eaLnBrk="1" hangingPunct="1"/>
            <a:r>
              <a:rPr lang="en-US" sz="2400" smtClean="0"/>
              <a:t>Cartridges are stored refrigerated at 2°-8°C until manufacturer’s expiration </a:t>
            </a:r>
            <a:r>
              <a:rPr lang="en-US" sz="2400" u="sng" smtClean="0"/>
              <a:t>OR</a:t>
            </a:r>
            <a:r>
              <a:rPr lang="en-US" sz="2400" smtClean="0"/>
              <a:t> at room temperature for time designated on individual cartridge package (example 14 days or 2 months).</a:t>
            </a:r>
          </a:p>
          <a:p>
            <a:pPr eaLnBrk="1" hangingPunct="1"/>
            <a:r>
              <a:rPr lang="en-US" sz="2400" smtClean="0"/>
              <a:t>Cartridges may not be returned to refrigerator after warming to room temperature.</a:t>
            </a:r>
          </a:p>
          <a:p>
            <a:pPr eaLnBrk="1" hangingPunct="1"/>
            <a:r>
              <a:rPr lang="en-US" sz="2400" smtClean="0"/>
              <a:t>At temperatures &lt; 2° C, cartridges must be discarded</a:t>
            </a:r>
          </a:p>
          <a:p>
            <a:pPr eaLnBrk="1" hangingPunct="1"/>
            <a:r>
              <a:rPr lang="en-US" sz="2400" smtClean="0"/>
              <a:t>At temperatures &gt; 8° C, cartridges expire at room temp expiration.</a:t>
            </a:r>
          </a:p>
        </p:txBody>
      </p:sp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Abbott i-STAT® System Operation</a:t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en-US" dirty="0" smtClean="0"/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1219200" y="57150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The chamber in the cartridge should be filled to the blue triangle mark without spilling over the sample well.</a:t>
            </a:r>
          </a:p>
        </p:txBody>
      </p:sp>
      <p:pic>
        <p:nvPicPr>
          <p:cNvPr id="7" name="Filling A Cartridg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905000" y="1524000"/>
            <a:ext cx="5143500" cy="3848100"/>
          </a:xfrm>
          <a:effectLst>
            <a:softEdge rad="112500"/>
          </a:effectLst>
        </p:spPr>
      </p:pic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053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470</Words>
  <Application>Microsoft Office PowerPoint</Application>
  <PresentationFormat>On-screen Show (4:3)</PresentationFormat>
  <Paragraphs>56</Paragraphs>
  <Slides>15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Slide 1</vt:lpstr>
      <vt:lpstr>Abbott i-STAT® System Operation </vt:lpstr>
      <vt:lpstr>Abbott i-STAT® System Operation </vt:lpstr>
      <vt:lpstr>Abbott i-STAT® System Operation </vt:lpstr>
      <vt:lpstr>Abbott i-STAT® System Operation </vt:lpstr>
      <vt:lpstr>Abbott i-STAT® System Operation </vt:lpstr>
      <vt:lpstr>Abbott i-STAT® System Operation </vt:lpstr>
      <vt:lpstr>Abbott i-STAT® System Operation Cartridge Handling</vt:lpstr>
      <vt:lpstr>Abbott i-STAT® System Operation </vt:lpstr>
      <vt:lpstr>Abbott i-STAT® System Operation</vt:lpstr>
      <vt:lpstr>Abbott i-STAT® System Operation </vt:lpstr>
      <vt:lpstr>Abbott i-STAT® System Operation NOTES:</vt:lpstr>
      <vt:lpstr>Abbott i-STAT® System Operation NOTES:</vt:lpstr>
      <vt:lpstr>Abbott i-STAT® Quality Control</vt:lpstr>
      <vt:lpstr>Abbott i-STAT® Quality Control</vt:lpstr>
    </vt:vector>
  </TitlesOfParts>
  <Company>Clinton Memorial Hospital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dethatch</dc:creator>
  <cp:lastModifiedBy>dethatch</cp:lastModifiedBy>
  <cp:revision>66</cp:revision>
  <dcterms:created xsi:type="dcterms:W3CDTF">2012-10-22T15:49:08Z</dcterms:created>
  <dcterms:modified xsi:type="dcterms:W3CDTF">2013-10-24T15:39:27Z</dcterms:modified>
</cp:coreProperties>
</file>