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61" r:id="rId5"/>
    <p:sldId id="267" r:id="rId6"/>
    <p:sldId id="262" r:id="rId7"/>
    <p:sldId id="263" r:id="rId8"/>
    <p:sldId id="258" r:id="rId9"/>
    <p:sldId id="259" r:id="rId10"/>
    <p:sldId id="266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9900"/>
    <a:srgbClr val="FFCC00"/>
    <a:srgbClr val="4D4F3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48AB714-3081-454A-BF83-6D78185256E3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944107D-4340-45AC-8576-75EB07A85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32BC0-4AF7-49A5-9D25-1FFDE28270FE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46978-7DD3-4D94-9E2D-B02860771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E4B43-A693-4756-8560-D6CBB7EAA5A3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8E0E2-C808-41B2-80CE-D3E5858B4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6EE70-FE04-42C7-822A-D5B8ACBE5549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AD9D5-C7AA-4D60-9336-7A3D75B91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0A1D9F-ED37-4755-A8AE-F0772F08CCB7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EFB5B3-1F25-47BC-BFDE-008ADEA6B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698E83-0A81-46D0-81F0-0E29BD35F51A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24AB59-7F4C-4F00-BA5D-EBC8094D4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B9D41B-D578-4F72-ACDC-B6FF3BBF2446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2C2361-6E92-4FFA-A15C-7D2A3D29BD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B95606-3E40-487E-AEBC-F7BDA601132A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FE4323-4AD9-4B13-BAA5-55A00110F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85C07-B404-4146-B46B-4B56C96D1532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41B-FAC3-4058-AFA9-0A0E0E89CF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572CCB-EA3C-4F8B-8A9B-6C62ED96679D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47D3A9-2229-4CDF-94C5-B9138E71B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3EE1247-AE9F-4011-A07E-FED5357EF9D0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B26D221-E7CF-46A0-B9B9-230793553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096E2B9-C4D7-46A3-8F87-FD8627B2BFA7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C454706-8FAD-45FD-B7D8-09E6D4505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1" r:id="rId2"/>
    <p:sldLayoutId id="2147483756" r:id="rId3"/>
    <p:sldLayoutId id="2147483757" r:id="rId4"/>
    <p:sldLayoutId id="2147483758" r:id="rId5"/>
    <p:sldLayoutId id="2147483759" r:id="rId6"/>
    <p:sldLayoutId id="2147483752" r:id="rId7"/>
    <p:sldLayoutId id="2147483760" r:id="rId8"/>
    <p:sldLayoutId id="2147483761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Nitrazine pH Test for Rupture of Membranes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>
                <a:effectLst/>
              </a:rPr>
              <a:t>Patient Testing </a:t>
            </a:r>
            <a:r>
              <a:rPr lang="en-US" sz="1600" smtClean="0">
                <a:effectLst/>
              </a:rPr>
              <a:t>(continued)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folHlink"/>
                </a:solidFill>
              </a:rPr>
              <a:t>TEST INTERFERENCE:</a:t>
            </a:r>
          </a:p>
          <a:p>
            <a:pPr>
              <a:buFont typeface="Wingdings 3" pitchFamily="18" charset="2"/>
              <a:buNone/>
            </a:pPr>
            <a:endParaRPr lang="en-US" smtClean="0"/>
          </a:p>
          <a:p>
            <a:pPr lvl="1"/>
            <a:r>
              <a:rPr lang="en-US" b="1" smtClean="0"/>
              <a:t>Exposure to air</a:t>
            </a:r>
            <a:r>
              <a:rPr lang="en-US" smtClean="0"/>
              <a:t> may cause a change in pH</a:t>
            </a:r>
          </a:p>
          <a:p>
            <a:pPr lvl="2"/>
            <a:r>
              <a:rPr lang="en-US" smtClean="0"/>
              <a:t>Test within 2-5 minutes</a:t>
            </a:r>
          </a:p>
          <a:p>
            <a:pPr lvl="2">
              <a:buFont typeface="Wingdings 2" pitchFamily="18" charset="2"/>
              <a:buNone/>
            </a:pPr>
            <a:endParaRPr lang="en-US" smtClean="0"/>
          </a:p>
          <a:p>
            <a:pPr lvl="1"/>
            <a:r>
              <a:rPr lang="en-US" b="1" smtClean="0"/>
              <a:t>Bloody specimens</a:t>
            </a:r>
            <a:r>
              <a:rPr lang="en-US" smtClean="0"/>
              <a:t> may make it difficult to interpret the color reaction</a:t>
            </a:r>
          </a:p>
          <a:p>
            <a:pPr lvl="1">
              <a:buFont typeface="Verdana" pitchFamily="34" charset="0"/>
              <a:buNone/>
            </a:pPr>
            <a:endParaRPr lang="en-US" smtClean="0"/>
          </a:p>
          <a:p>
            <a:pPr lvl="1"/>
            <a:r>
              <a:rPr lang="en-US" smtClean="0"/>
              <a:t>False positives may be due to contamination with</a:t>
            </a:r>
          </a:p>
          <a:p>
            <a:pPr lvl="2"/>
            <a:r>
              <a:rPr lang="en-US" b="1" smtClean="0"/>
              <a:t>Alkaline urine</a:t>
            </a:r>
          </a:p>
          <a:p>
            <a:pPr lvl="2"/>
            <a:r>
              <a:rPr lang="en-US" b="1" smtClean="0"/>
              <a:t>Bathwater</a:t>
            </a:r>
          </a:p>
          <a:p>
            <a:pPr lvl="2"/>
            <a:endParaRPr lang="en-US" smtClean="0"/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Proficiency Tests:</a:t>
            </a:r>
          </a:p>
          <a:p>
            <a:pPr eaLnBrk="1" hangingPunct="1">
              <a:buFont typeface="Wingdings 3" pitchFamily="18" charset="2"/>
              <a:buNone/>
            </a:pPr>
            <a:endParaRPr lang="en-US" smtClean="0"/>
          </a:p>
          <a:p>
            <a:pPr lvl="1" eaLnBrk="1" hangingPunct="1"/>
            <a:r>
              <a:rPr lang="en-US" smtClean="0"/>
              <a:t>Unknown samples that are tested 2-3 times a year</a:t>
            </a:r>
          </a:p>
          <a:p>
            <a:pPr lvl="1" eaLnBrk="1" hangingPunct="1"/>
            <a:r>
              <a:rPr lang="en-US" smtClean="0"/>
              <a:t>Testing is performed on a rotational basis by staff who perform patient testing</a:t>
            </a:r>
          </a:p>
          <a:p>
            <a:pPr lvl="1" eaLnBrk="1" hangingPunct="1"/>
            <a:r>
              <a:rPr lang="en-US" smtClean="0"/>
              <a:t>Results are submitted to CAP for a grade</a:t>
            </a:r>
          </a:p>
          <a:p>
            <a:pPr lvl="1" eaLnBrk="1" hangingPunct="1"/>
            <a:r>
              <a:rPr lang="en-US" smtClean="0"/>
              <a:t>Failing grade of &lt;80% consecutively may result in removal of testing from CMH</a:t>
            </a:r>
          </a:p>
          <a:p>
            <a:pPr lvl="1" eaLnBrk="1" hangingPunct="1"/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Proficiency Testing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>
                <a:effectLst/>
              </a:rPr>
              <a:t>Competency Testing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Training is performed initially on MBCU by the designated trainer</a:t>
            </a:r>
          </a:p>
          <a:p>
            <a:r>
              <a:rPr lang="en-US" smtClean="0"/>
              <a:t>Competency is required at 6 months, on initial anniversary, and annually thereafter.</a:t>
            </a:r>
          </a:p>
          <a:p>
            <a:pPr lvl="1"/>
            <a:r>
              <a:rPr lang="en-US" i="1" smtClean="0"/>
              <a:t>For example:</a:t>
            </a:r>
            <a:r>
              <a:rPr lang="en-US" smtClean="0"/>
              <a:t>  A new RN begins on 9/1/13</a:t>
            </a:r>
          </a:p>
          <a:p>
            <a:pPr lvl="2"/>
            <a:r>
              <a:rPr lang="en-US" smtClean="0"/>
              <a:t>Training – 9/1/13</a:t>
            </a:r>
          </a:p>
          <a:p>
            <a:pPr lvl="2"/>
            <a:r>
              <a:rPr lang="en-US" smtClean="0"/>
              <a:t>6 month Competency -  3/1/14</a:t>
            </a:r>
          </a:p>
          <a:p>
            <a:pPr lvl="2"/>
            <a:r>
              <a:rPr lang="en-US" smtClean="0"/>
              <a:t>Annual – 9/1/14, 9/1/15,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effectLst/>
              </a:rPr>
              <a:t>Nitrazine pH test for ROM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smtClean="0"/>
              <a:t>Tests for pH of the vaginal pool in expectant mothers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smtClean="0"/>
              <a:t>Vaginal pH is normally acidic, pH &lt;7.0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b="1" smtClean="0"/>
              <a:t>pH &gt;7.0 indicates that the amniotic membranes have ruptured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Content Placeholder 3" descr="nitratest pH pap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85800"/>
            <a:ext cx="4495800" cy="44958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0537" y="311150"/>
            <a:ext cx="8229601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Nitrazine pH paper</a:t>
            </a:r>
            <a:endParaRPr lang="en-US" dirty="0"/>
          </a:p>
        </p:txBody>
      </p:sp>
      <p:pic>
        <p:nvPicPr>
          <p:cNvPr id="11268" name="Picture 4" descr="quantify urine control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2057400"/>
            <a:ext cx="4622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352800" y="5181600"/>
            <a:ext cx="5791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>
                <a:solidFill>
                  <a:srgbClr val="4D4F3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qUAntify control material for Nitrazine pH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effectLst/>
              </a:rPr>
              <a:t>Quality Control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xfrm>
            <a:off x="457200" y="1481138"/>
            <a:ext cx="8229600" cy="53768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Quality Control (QC) is performed daily to verify that all components are working properly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Two levels of QC are run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Negative; pH &lt;7.0 yellow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Positive ;  pH &gt;7.0 blue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Record information on QC and patient log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Nitrazine pH paper and QC material lot number, open and expiration dates </a:t>
            </a:r>
            <a:r>
              <a:rPr lang="en-US" sz="1400" dirty="0" smtClean="0"/>
              <a:t>(expires 31 days after opening)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QC results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Do not proceed with patient testing if QC fails</a:t>
            </a:r>
          </a:p>
          <a:p>
            <a:pPr marL="830263" lvl="1" indent="-438150" eaLnBrk="1" hangingPunct="1">
              <a:lnSpc>
                <a:spcPct val="90000"/>
              </a:lnSpc>
              <a:buFont typeface="Verdana" pitchFamily="34" charset="0"/>
              <a:buNone/>
              <a:defRPr/>
            </a:pPr>
            <a:r>
              <a:rPr lang="en-US" sz="1600" dirty="0" smtClean="0"/>
              <a:t>                           Corrective action for failed QC:</a:t>
            </a:r>
          </a:p>
          <a:p>
            <a:pPr marL="1030288" lvl="2" indent="-40005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n-US" sz="1600" dirty="0" smtClean="0"/>
              <a:t>                                    Repeat test once – if QC fails, then</a:t>
            </a:r>
          </a:p>
          <a:p>
            <a:pPr marL="1030288" lvl="2" indent="-40005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n-US" sz="1600" dirty="0" smtClean="0"/>
              <a:t>                                    Use new pH paper or new vial QC</a:t>
            </a:r>
          </a:p>
          <a:p>
            <a:pPr marL="1030288" lvl="2" indent="-40005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n-US" sz="1600" dirty="0" smtClean="0"/>
              <a:t>                                    If QC fails again, report to POC Coordinator in Lab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43000" y="609600"/>
          <a:ext cx="6233159" cy="548640"/>
        </p:xfrm>
        <a:graphic>
          <a:graphicData uri="http://schemas.openxmlformats.org/drawingml/2006/table">
            <a:tbl>
              <a:tblPr/>
              <a:tblGrid>
                <a:gridCol w="990599"/>
                <a:gridCol w="1891651"/>
                <a:gridCol w="878735"/>
                <a:gridCol w="937317"/>
                <a:gridCol w="1534857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Lot Number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Open Date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Expiration Date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Expected Value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qUAntify Level 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pH &lt;7.0 (yellow) = Negative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qUAntify Level 2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pH &gt;7.0   (blue)   = Positive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Nitrazine Paper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------------------------------------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95400" y="1371600"/>
          <a:ext cx="2057400" cy="5333998"/>
        </p:xfrm>
        <a:graphic>
          <a:graphicData uri="http://schemas.openxmlformats.org/drawingml/2006/table">
            <a:tbl>
              <a:tblPr/>
              <a:tblGrid>
                <a:gridCol w="317810"/>
                <a:gridCol w="570306"/>
                <a:gridCol w="584642"/>
                <a:gridCol w="584642"/>
              </a:tblGrid>
              <a:tr h="2461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Level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Level 2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atin typeface="Times New Roman"/>
                          <a:ea typeface="Times New Roman"/>
                          <a:cs typeface="Times New Roman"/>
                        </a:rPr>
                        <a:t>Initials</a:t>
                      </a:r>
                      <a:endParaRPr lang="en-US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 1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657600" y="1371600"/>
          <a:ext cx="3657600" cy="5334016"/>
        </p:xfrm>
        <a:graphic>
          <a:graphicData uri="http://schemas.openxmlformats.org/drawingml/2006/table">
            <a:tbl>
              <a:tblPr/>
              <a:tblGrid>
                <a:gridCol w="531445"/>
                <a:gridCol w="1667284"/>
                <a:gridCol w="573128"/>
                <a:gridCol w="416820"/>
                <a:gridCol w="468923"/>
              </a:tblGrid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atin typeface="Times New Roman"/>
                          <a:ea typeface="Times New Roman"/>
                          <a:cs typeface="Times New Roman"/>
                        </a:rPr>
                        <a:t>Date</a:t>
                      </a:r>
                      <a:endParaRPr lang="en-US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Name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atin typeface="Times New Roman"/>
                          <a:ea typeface="Times New Roman"/>
                          <a:cs typeface="Times New Roman"/>
                        </a:rPr>
                        <a:t>DOB</a:t>
                      </a:r>
                      <a:endParaRPr lang="en-US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Result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  <a:cs typeface="Times New Roman"/>
                        </a:rPr>
                        <a:t>Initials</a:t>
                      </a:r>
                      <a:endParaRPr lang="en-US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71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3714" name="Picture 0" descr="CMHHOSP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28600"/>
            <a:ext cx="7334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715" name="Rectangle 3"/>
          <p:cNvSpPr>
            <a:spLocks noChangeArrowheads="1"/>
          </p:cNvSpPr>
          <p:nvPr/>
        </p:nvSpPr>
        <p:spPr bwMode="auto">
          <a:xfrm>
            <a:off x="1447800" y="152400"/>
            <a:ext cx="5724525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400">
                <a:cs typeface="Times New Roman" pitchFamily="18" charset="0"/>
              </a:rPr>
              <a:t>      MBCU Nitrazine Paper pH Quality Control and Patient Log</a:t>
            </a:r>
            <a:r>
              <a:rPr lang="en-US">
                <a:cs typeface="Times New Roman" pitchFamily="18" charset="0"/>
              </a:rPr>
              <a:t>	</a:t>
            </a:r>
            <a:endParaRPr lang="en-US" sz="1100"/>
          </a:p>
          <a:p>
            <a:pPr eaLnBrk="0" hangingPunct="0"/>
            <a:r>
              <a:rPr lang="en-US" sz="900">
                <a:cs typeface="Times New Roman" pitchFamily="18" charset="0"/>
              </a:rPr>
              <a:t>                                                    Month/Year____________________</a:t>
            </a:r>
            <a:endParaRPr lang="en-US" sz="1100"/>
          </a:p>
          <a:p>
            <a:pPr eaLnBrk="0" hangingPunct="0"/>
            <a:r>
              <a:rPr lang="en-US" sz="900">
                <a:cs typeface="Times New Roman" pitchFamily="18" charset="0"/>
              </a:rPr>
              <a:t>					</a:t>
            </a:r>
            <a:endParaRPr lang="en-US" sz="1100"/>
          </a:p>
          <a:p>
            <a:pPr eaLnBrk="0" hangingPunct="0"/>
            <a:r>
              <a:rPr lang="en-US" sz="900">
                <a:cs typeface="Times New Roman" pitchFamily="18" charset="0"/>
              </a:rPr>
              <a:t>            					            </a:t>
            </a:r>
            <a:endParaRPr lang="en-US"/>
          </a:p>
        </p:txBody>
      </p:sp>
      <p:sp>
        <p:nvSpPr>
          <p:cNvPr id="13716" name="Rectangle 7"/>
          <p:cNvSpPr>
            <a:spLocks noChangeArrowheads="1"/>
          </p:cNvSpPr>
          <p:nvPr/>
        </p:nvSpPr>
        <p:spPr bwMode="auto">
          <a:xfrm>
            <a:off x="1981200" y="1219200"/>
            <a:ext cx="14208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>
                <a:cs typeface="Times New Roman" pitchFamily="18" charset="0"/>
              </a:rPr>
              <a:t>Quality Control </a:t>
            </a:r>
            <a:endParaRPr lang="en-US" sz="800"/>
          </a:p>
        </p:txBody>
      </p:sp>
      <p:sp>
        <p:nvSpPr>
          <p:cNvPr id="13717" name="Rectangle 8"/>
          <p:cNvSpPr>
            <a:spLocks noChangeArrowheads="1"/>
          </p:cNvSpPr>
          <p:nvPr/>
        </p:nvSpPr>
        <p:spPr bwMode="auto">
          <a:xfrm>
            <a:off x="5029200" y="1219200"/>
            <a:ext cx="8747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cs typeface="Times New Roman" pitchFamily="18" charset="0"/>
              </a:rPr>
              <a:t>Patient Testing</a:t>
            </a:r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effectLst/>
              </a:rPr>
              <a:t>Quality Control </a:t>
            </a:r>
            <a:r>
              <a:rPr lang="en-US" sz="2000" smtClean="0">
                <a:effectLst/>
              </a:rPr>
              <a:t>(continued)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300" smtClean="0"/>
              <a:t>QC material is:</a:t>
            </a:r>
          </a:p>
          <a:p>
            <a:pPr eaLnBrk="1" hangingPunct="1">
              <a:buFont typeface="Wingdings 3" pitchFamily="18" charset="2"/>
              <a:buNone/>
            </a:pPr>
            <a:endParaRPr lang="en-US" sz="2300" smtClean="0"/>
          </a:p>
          <a:p>
            <a:pPr lvl="1" eaLnBrk="1" hangingPunct="1"/>
            <a:r>
              <a:rPr lang="en-US" sz="2100" b="1" smtClean="0"/>
              <a:t>Kept at Room Temp in MBCU nurses station </a:t>
            </a:r>
            <a:r>
              <a:rPr lang="en-US" sz="2100" b="1" u="sng" smtClean="0"/>
              <a:t>once opened</a:t>
            </a:r>
          </a:p>
          <a:p>
            <a:pPr lvl="1" eaLnBrk="1" hangingPunct="1">
              <a:buFont typeface="Verdana" pitchFamily="34" charset="0"/>
              <a:buNone/>
            </a:pPr>
            <a:endParaRPr lang="en-US" sz="2100" b="1" u="sng" smtClean="0"/>
          </a:p>
          <a:p>
            <a:pPr lvl="1" eaLnBrk="1" hangingPunct="1"/>
            <a:r>
              <a:rPr lang="en-US" sz="2100" b="1" smtClean="0"/>
              <a:t>Good </a:t>
            </a:r>
            <a:r>
              <a:rPr lang="en-US" sz="2100" b="1" i="1" smtClean="0"/>
              <a:t>opened</a:t>
            </a:r>
            <a:r>
              <a:rPr lang="en-US" sz="2100" b="1" smtClean="0"/>
              <a:t>, at room temperature for 31 days</a:t>
            </a:r>
          </a:p>
          <a:p>
            <a:pPr lvl="1" eaLnBrk="1" hangingPunct="1">
              <a:buFont typeface="Verdana" pitchFamily="34" charset="0"/>
              <a:buNone/>
            </a:pPr>
            <a:endParaRPr lang="en-US" sz="2100" b="1" smtClean="0"/>
          </a:p>
          <a:p>
            <a:pPr lvl="1" eaLnBrk="1" hangingPunct="1"/>
            <a:r>
              <a:rPr lang="en-US" sz="2100" smtClean="0"/>
              <a:t>Stored </a:t>
            </a:r>
            <a:r>
              <a:rPr lang="en-US" sz="2100" b="1" smtClean="0"/>
              <a:t>unopened</a:t>
            </a:r>
            <a:r>
              <a:rPr lang="en-US" sz="2100" smtClean="0"/>
              <a:t> refrigerated at 2-8 C </a:t>
            </a:r>
            <a:r>
              <a:rPr lang="en-US" sz="2100" u="sng" smtClean="0"/>
              <a:t>in the Laboratory </a:t>
            </a:r>
            <a:r>
              <a:rPr lang="en-US" sz="2100" smtClean="0"/>
              <a:t>Point of Care (POC) refrigerator for monitoring of temperature</a:t>
            </a:r>
          </a:p>
          <a:p>
            <a:pPr lvl="1" eaLnBrk="1" hangingPunct="1">
              <a:buFont typeface="Verdana" pitchFamily="34" charset="0"/>
              <a:buNone/>
            </a:pPr>
            <a:endParaRPr lang="en-US" sz="2100" smtClean="0"/>
          </a:p>
          <a:p>
            <a:pPr lvl="1" eaLnBrk="1" hangingPunct="1"/>
            <a:r>
              <a:rPr lang="en-US" sz="2100" smtClean="0"/>
              <a:t>Good </a:t>
            </a:r>
            <a:r>
              <a:rPr lang="en-US" sz="2100" i="1" smtClean="0"/>
              <a:t>unopened</a:t>
            </a:r>
            <a:r>
              <a:rPr lang="en-US" sz="2100" smtClean="0"/>
              <a:t>, at 2-8 C until manufacturer’s expiration date</a:t>
            </a:r>
          </a:p>
          <a:p>
            <a:pPr lvl="1" eaLnBrk="1" hangingPunct="1">
              <a:buFont typeface="Verdana" pitchFamily="34" charset="0"/>
              <a:buNone/>
            </a:pPr>
            <a:endParaRPr lang="en-US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effectLst/>
              </a:rPr>
              <a:t>Quality Control </a:t>
            </a:r>
            <a:r>
              <a:rPr lang="en-US" sz="2000" smtClean="0">
                <a:effectLst/>
              </a:rPr>
              <a:t>(continued)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 eaLnBrk="1" hangingPunct="1">
              <a:lnSpc>
                <a:spcPct val="90000"/>
              </a:lnSpc>
              <a:defRPr/>
            </a:pPr>
            <a:r>
              <a:rPr lang="en-US" dirty="0" smtClean="0"/>
              <a:t>Procedure</a:t>
            </a:r>
          </a:p>
          <a:p>
            <a:pPr marL="830263" lvl="1" indent="-438150" eaLnBrk="1" hangingPunct="1">
              <a:lnSpc>
                <a:spcPct val="90000"/>
              </a:lnSpc>
              <a:buFont typeface="Verdana" pitchFamily="34" charset="0"/>
              <a:buAutoNum type="arabicPeriod"/>
              <a:defRPr/>
            </a:pPr>
            <a:r>
              <a:rPr lang="en-US" dirty="0" smtClean="0"/>
              <a:t>Tear off two strips of </a:t>
            </a:r>
            <a:r>
              <a:rPr lang="en-US" dirty="0" err="1" smtClean="0"/>
              <a:t>nitrazine</a:t>
            </a:r>
            <a:r>
              <a:rPr lang="en-US" dirty="0" smtClean="0"/>
              <a:t> pH paper</a:t>
            </a:r>
          </a:p>
          <a:p>
            <a:pPr marL="830263" lvl="1" indent="-438150" eaLnBrk="1" hangingPunct="1">
              <a:lnSpc>
                <a:spcPct val="90000"/>
              </a:lnSpc>
              <a:buFont typeface="Verdana" pitchFamily="34" charset="0"/>
              <a:buAutoNum type="arabicPeriod"/>
              <a:defRPr/>
            </a:pPr>
            <a:r>
              <a:rPr lang="en-US" dirty="0" smtClean="0"/>
              <a:t>Place a drop of level one on one paper</a:t>
            </a:r>
          </a:p>
          <a:p>
            <a:pPr marL="830263" lvl="1" indent="-438150" eaLnBrk="1" hangingPunct="1">
              <a:lnSpc>
                <a:spcPct val="90000"/>
              </a:lnSpc>
              <a:buFont typeface="Verdana" pitchFamily="34" charset="0"/>
              <a:buAutoNum type="arabicPeriod"/>
              <a:defRPr/>
            </a:pPr>
            <a:r>
              <a:rPr lang="en-US" dirty="0" smtClean="0"/>
              <a:t>Place a drop of level two on the other</a:t>
            </a:r>
          </a:p>
          <a:p>
            <a:pPr marL="1030288" lvl="2" indent="-400050" eaLnBrk="1" hangingPunct="1">
              <a:lnSpc>
                <a:spcPct val="90000"/>
              </a:lnSpc>
              <a:buFont typeface="Verdana" pitchFamily="34" charset="0"/>
              <a:buChar char="◦"/>
              <a:defRPr/>
            </a:pPr>
            <a:r>
              <a:rPr lang="en-US" dirty="0" smtClean="0"/>
              <a:t>Level one = Negative; pH &lt;7.0 </a:t>
            </a:r>
            <a:r>
              <a:rPr lang="en-US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yellow</a:t>
            </a:r>
          </a:p>
          <a:p>
            <a:pPr marL="1030288" lvl="2" indent="-400050" eaLnBrk="1" hangingPunct="1">
              <a:lnSpc>
                <a:spcPct val="90000"/>
              </a:lnSpc>
              <a:buFont typeface="Verdana" pitchFamily="34" charset="0"/>
              <a:buChar char="◦"/>
              <a:defRPr/>
            </a:pPr>
            <a:r>
              <a:rPr lang="en-US" dirty="0" smtClean="0"/>
              <a:t>Level two = Positive ;  pH &gt;7.0 </a:t>
            </a:r>
            <a:r>
              <a:rPr lang="en-US" dirty="0" smtClean="0">
                <a:solidFill>
                  <a:srgbClr val="000066"/>
                </a:solidFill>
              </a:rPr>
              <a:t>blue</a:t>
            </a:r>
          </a:p>
          <a:p>
            <a:pPr marL="830263" lvl="1" indent="-438150" eaLnBrk="1" hangingPunct="1">
              <a:lnSpc>
                <a:spcPct val="90000"/>
              </a:lnSpc>
              <a:buFont typeface="Verdana" pitchFamily="34" charset="0"/>
              <a:buAutoNum type="arabicPeriod"/>
              <a:defRPr/>
            </a:pPr>
            <a:r>
              <a:rPr lang="en-US" dirty="0" smtClean="0"/>
              <a:t>Record results on log sheet</a:t>
            </a:r>
          </a:p>
          <a:p>
            <a:pPr marL="830263" lvl="1" indent="-438150" eaLnBrk="1" hangingPunct="1">
              <a:lnSpc>
                <a:spcPct val="90000"/>
              </a:lnSpc>
              <a:buFont typeface="Verdana" pitchFamily="34" charset="0"/>
              <a:buAutoNum type="arabicPeriod"/>
              <a:defRPr/>
            </a:pPr>
            <a:r>
              <a:rPr lang="en-US" dirty="0" smtClean="0"/>
              <a:t>Do not proceed with patient testing if QC fails</a:t>
            </a:r>
          </a:p>
          <a:p>
            <a:pPr marL="830263" lvl="1" indent="-438150" eaLnBrk="1" hangingPunct="1">
              <a:lnSpc>
                <a:spcPct val="90000"/>
              </a:lnSpc>
              <a:buFont typeface="Verdana" pitchFamily="34" charset="0"/>
              <a:buAutoNum type="arabicPeriod"/>
              <a:defRPr/>
            </a:pPr>
            <a:r>
              <a:rPr lang="en-US" dirty="0" smtClean="0"/>
              <a:t>Corrective action for failed QC:</a:t>
            </a:r>
          </a:p>
          <a:p>
            <a:pPr marL="1030288" lvl="2" indent="-400050" eaLnBrk="1" hangingPunct="1">
              <a:lnSpc>
                <a:spcPct val="90000"/>
              </a:lnSpc>
              <a:defRPr/>
            </a:pPr>
            <a:r>
              <a:rPr lang="en-US" dirty="0" smtClean="0"/>
              <a:t>Repeat test once – if QC fails, then</a:t>
            </a:r>
          </a:p>
          <a:p>
            <a:pPr marL="1030288" lvl="2" indent="-400050" eaLnBrk="1" hangingPunct="1">
              <a:lnSpc>
                <a:spcPct val="90000"/>
              </a:lnSpc>
              <a:defRPr/>
            </a:pPr>
            <a:r>
              <a:rPr lang="en-US" dirty="0" smtClean="0"/>
              <a:t>Use new pH paper or new vial QC</a:t>
            </a:r>
          </a:p>
          <a:p>
            <a:pPr marL="1030288" lvl="2" indent="-400050" eaLnBrk="1" hangingPunct="1">
              <a:lnSpc>
                <a:spcPct val="90000"/>
              </a:lnSpc>
              <a:defRPr/>
            </a:pPr>
            <a:r>
              <a:rPr lang="en-US" dirty="0" smtClean="0"/>
              <a:t>If QC fails again, report to POC Coordinator in Lab</a:t>
            </a:r>
          </a:p>
          <a:p>
            <a:pPr marL="830263" lvl="1" indent="-438150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Content Placeholder 3" descr="nitrazine ph tes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28800" y="1676400"/>
            <a:ext cx="5676900" cy="411638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Nitrazine pH Test Results</a:t>
            </a:r>
            <a:endParaRPr lang="en-US" dirty="0"/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2362200" y="50292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Yellow=negative</a:t>
            </a: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5334000" y="50292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Blue=positive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 bwMode="auto">
          <a:xfrm>
            <a:off x="473075" y="635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Patient Testing</a:t>
            </a:r>
          </a:p>
        </p:txBody>
      </p:sp>
      <p:sp>
        <p:nvSpPr>
          <p:cNvPr id="16387" name="Rectangle 7"/>
          <p:cNvSpPr>
            <a:spLocks noGrp="1"/>
          </p:cNvSpPr>
          <p:nvPr>
            <p:ph type="body" idx="4294967295"/>
          </p:nvPr>
        </p:nvSpPr>
        <p:spPr>
          <a:xfrm>
            <a:off x="533400" y="914400"/>
            <a:ext cx="8610600" cy="5486400"/>
          </a:xfrm>
        </p:spPr>
        <p:txBody>
          <a:bodyPr/>
          <a:lstStyle/>
          <a:p>
            <a:pPr marL="623888" indent="-514350" eaLnBrk="1" hangingPunct="1">
              <a:lnSpc>
                <a:spcPct val="90000"/>
              </a:lnSpc>
              <a:defRPr/>
            </a:pPr>
            <a:r>
              <a:rPr lang="en-US" sz="2400" i="1" smtClean="0">
                <a:solidFill>
                  <a:schemeClr val="hlink"/>
                </a:solidFill>
              </a:rPr>
              <a:t>Patient testing may not be performed unless QC has been performed on that day</a:t>
            </a:r>
          </a:p>
          <a:p>
            <a:pPr marL="623888" indent="-514350" eaLnBrk="1" hangingPunct="1">
              <a:lnSpc>
                <a:spcPct val="90000"/>
              </a:lnSpc>
              <a:buFont typeface="Wingdings 3" pitchFamily="18" charset="2"/>
              <a:buAutoNum type="arabicPeriod"/>
              <a:defRPr/>
            </a:pPr>
            <a:r>
              <a:rPr lang="en-US" smtClean="0"/>
              <a:t>Verify patient name and date of birth</a:t>
            </a:r>
          </a:p>
          <a:p>
            <a:pPr marL="623888" indent="-514350" eaLnBrk="1" hangingPunct="1">
              <a:lnSpc>
                <a:spcPct val="90000"/>
              </a:lnSpc>
              <a:buFont typeface="Wingdings 3" pitchFamily="18" charset="2"/>
              <a:buAutoNum type="arabicPeriod"/>
              <a:defRPr/>
            </a:pPr>
            <a:r>
              <a:rPr lang="en-US" smtClean="0"/>
              <a:t>Obtain small strip of nitrazine paper</a:t>
            </a:r>
          </a:p>
          <a:p>
            <a:pPr marL="623888" indent="-514350" eaLnBrk="1" hangingPunct="1">
              <a:lnSpc>
                <a:spcPct val="90000"/>
              </a:lnSpc>
              <a:buFont typeface="Wingdings 3" pitchFamily="18" charset="2"/>
              <a:buAutoNum type="arabicPeriod"/>
              <a:defRPr/>
            </a:pPr>
            <a:r>
              <a:rPr lang="en-US" smtClean="0"/>
              <a:t>Touch the nitrazine paper to the sample from the vaginal pool within 2-5 minutes at room temperature</a:t>
            </a:r>
          </a:p>
          <a:p>
            <a:pPr marL="623888" indent="-514350" eaLnBrk="1" hangingPunct="1">
              <a:lnSpc>
                <a:spcPct val="90000"/>
              </a:lnSpc>
              <a:buFont typeface="Wingdings 3" pitchFamily="18" charset="2"/>
              <a:buAutoNum type="arabicPeriod"/>
              <a:defRPr/>
            </a:pPr>
            <a:r>
              <a:rPr lang="en-US" smtClean="0"/>
              <a:t>Compare the color of the nitrazine paper to the color chart on the paper dispenser’s pH scale</a:t>
            </a:r>
          </a:p>
          <a:p>
            <a:pPr marL="830263" lvl="1" indent="-438150" eaLnBrk="1" hangingPunct="1">
              <a:lnSpc>
                <a:spcPct val="90000"/>
              </a:lnSpc>
              <a:defRPr/>
            </a:pPr>
            <a:r>
              <a:rPr lang="en-US" smtClean="0"/>
              <a:t>pH below 7.0 (</a:t>
            </a:r>
            <a:r>
              <a:rPr lang="en-US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yellow</a:t>
            </a:r>
            <a:r>
              <a:rPr lang="en-US" smtClean="0"/>
              <a:t>) is negative</a:t>
            </a:r>
          </a:p>
          <a:p>
            <a:pPr marL="830263" lvl="1" indent="-438150" eaLnBrk="1" hangingPunct="1">
              <a:lnSpc>
                <a:spcPct val="90000"/>
              </a:lnSpc>
              <a:defRPr/>
            </a:pPr>
            <a:r>
              <a:rPr lang="en-US" smtClean="0"/>
              <a:t>pH above 7.0 (</a:t>
            </a:r>
            <a:r>
              <a:rPr lang="en-US" smtClean="0">
                <a:solidFill>
                  <a:srgbClr val="000066"/>
                </a:solidFill>
              </a:rPr>
              <a:t>blue</a:t>
            </a:r>
            <a:r>
              <a:rPr lang="en-US" smtClean="0"/>
              <a:t>) is positive</a:t>
            </a:r>
          </a:p>
          <a:p>
            <a:pPr marL="623888" indent="-514350" eaLnBrk="1" hangingPunct="1">
              <a:lnSpc>
                <a:spcPct val="90000"/>
              </a:lnSpc>
              <a:buFont typeface="Wingdings 3" pitchFamily="18" charset="2"/>
              <a:buAutoNum type="arabicPeriod"/>
              <a:defRPr/>
            </a:pPr>
            <a:r>
              <a:rPr lang="en-US" smtClean="0"/>
              <a:t>Document results on log sheet and in patient’s chart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337</TotalTime>
  <Words>646</Words>
  <Application>Microsoft Office PowerPoint</Application>
  <PresentationFormat>On-screen Show (4:3)</PresentationFormat>
  <Paragraphs>136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Lucida Sans Unicode</vt:lpstr>
      <vt:lpstr>Wingdings 3</vt:lpstr>
      <vt:lpstr>Verdana</vt:lpstr>
      <vt:lpstr>Wingdings 2</vt:lpstr>
      <vt:lpstr>Calibri</vt:lpstr>
      <vt:lpstr>Times New Roman</vt:lpstr>
      <vt:lpstr>Concourse</vt:lpstr>
      <vt:lpstr>Nitrazine pH Test for Rupture of Membranes</vt:lpstr>
      <vt:lpstr>Nitrazine pH test for ROM</vt:lpstr>
      <vt:lpstr>Nitrazine pH paper</vt:lpstr>
      <vt:lpstr>Quality Control</vt:lpstr>
      <vt:lpstr>Slide 5</vt:lpstr>
      <vt:lpstr>Quality Control (continued)</vt:lpstr>
      <vt:lpstr>Quality Control (continued)</vt:lpstr>
      <vt:lpstr>Nitrazine pH Test Results</vt:lpstr>
      <vt:lpstr>Patient Testing</vt:lpstr>
      <vt:lpstr>Patient Testing (continued)</vt:lpstr>
      <vt:lpstr>Proficiency Testing</vt:lpstr>
      <vt:lpstr>Competency Testing</vt:lpstr>
    </vt:vector>
  </TitlesOfParts>
  <Company>Clinton Memorial Hospital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Nitrazine pH Test for Rupture of Membranes</dc:title>
  <dc:creator>dethatch</dc:creator>
  <cp:lastModifiedBy>dethatch</cp:lastModifiedBy>
  <cp:revision>30</cp:revision>
  <dcterms:created xsi:type="dcterms:W3CDTF">2012-10-03T18:52:49Z</dcterms:created>
  <dcterms:modified xsi:type="dcterms:W3CDTF">2013-10-24T16:02:25Z</dcterms:modified>
</cp:coreProperties>
</file>