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4" r:id="rId7"/>
    <p:sldId id="261" r:id="rId8"/>
    <p:sldId id="262"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2402BD8-254C-4A71-A36D-7A6B908287DE}" type="datetimeFigureOut">
              <a:rPr lang="en-US" smtClean="0"/>
              <a:pPr/>
              <a:t>11/25/2013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5F6DA2A-040D-45C0-8896-EF047C2D6D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2402BD8-254C-4A71-A36D-7A6B908287DE}" type="datetimeFigureOut">
              <a:rPr lang="en-US" smtClean="0"/>
              <a:pPr/>
              <a:t>11/25/2013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5F6DA2A-040D-45C0-8896-EF047C2D6D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2402BD8-254C-4A71-A36D-7A6B908287DE}" type="datetimeFigureOut">
              <a:rPr lang="en-US" smtClean="0"/>
              <a:pPr/>
              <a:t>11/25/2013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5F6DA2A-040D-45C0-8896-EF047C2D6D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2402BD8-254C-4A71-A36D-7A6B908287DE}" type="datetimeFigureOut">
              <a:rPr lang="en-US" smtClean="0"/>
              <a:pPr/>
              <a:t>11/25/2013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F6DA2A-040D-45C0-8896-EF047C2D6D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2402BD8-254C-4A71-A36D-7A6B908287DE}" type="datetimeFigureOut">
              <a:rPr lang="en-US" smtClean="0"/>
              <a:pPr/>
              <a:t>11/25/2013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F6DA2A-040D-45C0-8896-EF047C2D6DF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2402BD8-254C-4A71-A36D-7A6B908287DE}" type="datetimeFigureOut">
              <a:rPr lang="en-US" smtClean="0"/>
              <a:pPr/>
              <a:t>11/25/2013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5F6DA2A-040D-45C0-8896-EF047C2D6D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B-ketone testing</a:t>
            </a:r>
            <a:endParaRPr lang="en-US" sz="2800" dirty="0"/>
          </a:p>
        </p:txBody>
      </p:sp>
      <p:sp>
        <p:nvSpPr>
          <p:cNvPr id="3" name="Subtitle 2"/>
          <p:cNvSpPr>
            <a:spLocks noGrp="1"/>
          </p:cNvSpPr>
          <p:nvPr>
            <p:ph type="subTitle" idx="1"/>
          </p:nvPr>
        </p:nvSpPr>
        <p:spPr/>
        <p:txBody>
          <a:bodyPr/>
          <a:lstStyle/>
          <a:p>
            <a:r>
              <a:rPr lang="en-US" sz="2400" dirty="0" smtClean="0"/>
              <a:t>on precision </a:t>
            </a:r>
            <a:r>
              <a:rPr lang="en-US" sz="2400" dirty="0" err="1" smtClean="0"/>
              <a:t>xceed</a:t>
            </a:r>
            <a:r>
              <a:rPr lang="en-US" sz="2400" dirty="0" smtClean="0"/>
              <a:t> pro meter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results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blood </a:t>
            </a:r>
            <a:r>
              <a:rPr lang="el-GR" dirty="0" smtClean="0"/>
              <a:t>β</a:t>
            </a:r>
            <a:r>
              <a:rPr lang="en-US" dirty="0" smtClean="0"/>
              <a:t>-ketone test measures </a:t>
            </a:r>
            <a:r>
              <a:rPr lang="el-GR" dirty="0" smtClean="0"/>
              <a:t>β</a:t>
            </a:r>
            <a:r>
              <a:rPr lang="en-US" dirty="0" smtClean="0"/>
              <a:t>-</a:t>
            </a:r>
            <a:r>
              <a:rPr lang="en-US" dirty="0" err="1" smtClean="0"/>
              <a:t>hydroxybutyrate</a:t>
            </a:r>
            <a:r>
              <a:rPr lang="en-US" dirty="0" smtClean="0"/>
              <a:t> (</a:t>
            </a:r>
            <a:r>
              <a:rPr lang="el-GR" dirty="0" smtClean="0"/>
              <a:t>β</a:t>
            </a:r>
            <a:r>
              <a:rPr lang="en-US" dirty="0" smtClean="0"/>
              <a:t>-OHB) the most important of the three ketone bodies in the blood.</a:t>
            </a:r>
          </a:p>
          <a:p>
            <a:r>
              <a:rPr lang="en-US" dirty="0" smtClean="0"/>
              <a:t>Normally, levels of </a:t>
            </a:r>
            <a:r>
              <a:rPr lang="el-GR" dirty="0" smtClean="0"/>
              <a:t>β</a:t>
            </a:r>
            <a:r>
              <a:rPr lang="en-US" dirty="0" smtClean="0"/>
              <a:t>-OHB are expected to be &lt;0.6 </a:t>
            </a:r>
            <a:r>
              <a:rPr lang="en-US" dirty="0" err="1" smtClean="0"/>
              <a:t>mmol</a:t>
            </a:r>
            <a:r>
              <a:rPr lang="en-US" dirty="0" smtClean="0"/>
              <a:t>/L. </a:t>
            </a:r>
            <a:r>
              <a:rPr lang="el-GR" dirty="0" smtClean="0"/>
              <a:t>β</a:t>
            </a:r>
            <a:r>
              <a:rPr lang="en-US" dirty="0" smtClean="0"/>
              <a:t>-OHB levels may increase if a person fasts, exercises vigorously or has diabetes and becomes ill.</a:t>
            </a:r>
          </a:p>
          <a:p>
            <a:r>
              <a:rPr lang="en-US" dirty="0" smtClean="0"/>
              <a:t>If the blood </a:t>
            </a:r>
            <a:r>
              <a:rPr lang="el-GR" dirty="0" smtClean="0"/>
              <a:t>β</a:t>
            </a:r>
            <a:r>
              <a:rPr lang="en-US" dirty="0" smtClean="0"/>
              <a:t>-Ketone result is 0.0 </a:t>
            </a:r>
            <a:r>
              <a:rPr lang="en-US" dirty="0" err="1" smtClean="0"/>
              <a:t>mmol</a:t>
            </a:r>
            <a:r>
              <a:rPr lang="en-US" dirty="0" smtClean="0"/>
              <a:t>/L and the blood glucose level is 300 mg/dl or higher, </a:t>
            </a:r>
            <a:r>
              <a:rPr lang="en-US" i="1" dirty="0" smtClean="0"/>
              <a:t>or</a:t>
            </a:r>
            <a:r>
              <a:rPr lang="en-US" dirty="0" smtClean="0"/>
              <a:t> the results are not consistent with physical </a:t>
            </a:r>
            <a:r>
              <a:rPr lang="en-US" dirty="0" err="1" smtClean="0"/>
              <a:t>symptons</a:t>
            </a:r>
            <a:r>
              <a:rPr lang="en-US" dirty="0" smtClean="0"/>
              <a:t>, repeat both the ketone and the glucose tests with new test strips.</a:t>
            </a:r>
          </a:p>
          <a:p>
            <a:r>
              <a:rPr lang="en-US" dirty="0" smtClean="0"/>
              <a:t>If the blood </a:t>
            </a:r>
            <a:r>
              <a:rPr lang="el-GR" dirty="0" smtClean="0"/>
              <a:t>β</a:t>
            </a:r>
            <a:r>
              <a:rPr lang="en-US" dirty="0" smtClean="0"/>
              <a:t>-Ketone result is between 0.6 and 1.5 </a:t>
            </a:r>
            <a:r>
              <a:rPr lang="en-US" dirty="0" err="1" smtClean="0"/>
              <a:t>mmol</a:t>
            </a:r>
            <a:r>
              <a:rPr lang="en-US" dirty="0" smtClean="0"/>
              <a:t>/L and the blood glucose level is 300 mg/dl or higher, this may indicate development of a problem that could require medical intervention.</a:t>
            </a:r>
          </a:p>
          <a:p>
            <a:r>
              <a:rPr lang="en-US" dirty="0" smtClean="0"/>
              <a:t>If the blood </a:t>
            </a:r>
            <a:r>
              <a:rPr lang="el-GR" dirty="0" smtClean="0"/>
              <a:t>β</a:t>
            </a:r>
            <a:r>
              <a:rPr lang="en-US" dirty="0" smtClean="0"/>
              <a:t>-Ketone result is higher than 1.5 </a:t>
            </a:r>
            <a:r>
              <a:rPr lang="en-US" dirty="0" err="1" smtClean="0"/>
              <a:t>mmol</a:t>
            </a:r>
            <a:r>
              <a:rPr lang="en-US" dirty="0" smtClean="0"/>
              <a:t>/L and the blood glucose result is 300 mg/dl or higher, this may indicate the risk of developing diabetic </a:t>
            </a:r>
            <a:r>
              <a:rPr lang="en-US" dirty="0" err="1" smtClean="0"/>
              <a:t>ketoacidosis</a:t>
            </a:r>
            <a:r>
              <a:rPr lang="en-US" dirty="0" smtClean="0"/>
              <a:t> (DKA).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interpretation</a:t>
            </a:r>
            <a:endParaRPr lang="en-US" dirty="0"/>
          </a:p>
        </p:txBody>
      </p:sp>
      <p:graphicFrame>
        <p:nvGraphicFramePr>
          <p:cNvPr id="4" name="Content Placeholder 3"/>
          <p:cNvGraphicFramePr>
            <a:graphicFrameLocks noGrp="1"/>
          </p:cNvGraphicFramePr>
          <p:nvPr>
            <p:ph idx="1"/>
          </p:nvPr>
        </p:nvGraphicFramePr>
        <p:xfrm>
          <a:off x="457200" y="1981200"/>
          <a:ext cx="7239000" cy="4076700"/>
        </p:xfrm>
        <a:graphic>
          <a:graphicData uri="http://schemas.openxmlformats.org/drawingml/2006/table">
            <a:tbl>
              <a:tblPr firstRow="1" bandRow="1">
                <a:tableStyleId>{21E4AEA4-8DFA-4A89-87EB-49C32662AFE0}</a:tableStyleId>
              </a:tblPr>
              <a:tblGrid>
                <a:gridCol w="1676400"/>
                <a:gridCol w="1981200"/>
                <a:gridCol w="3581400"/>
              </a:tblGrid>
              <a:tr h="790575">
                <a:tc>
                  <a:txBody>
                    <a:bodyPr/>
                    <a:lstStyle/>
                    <a:p>
                      <a:r>
                        <a:rPr lang="el-GR" dirty="0" smtClean="0"/>
                        <a:t>Β</a:t>
                      </a:r>
                      <a:r>
                        <a:rPr lang="en-US" dirty="0" smtClean="0"/>
                        <a:t>-Ketone Result (</a:t>
                      </a:r>
                      <a:r>
                        <a:rPr lang="en-US" dirty="0" err="1" smtClean="0"/>
                        <a:t>mmol</a:t>
                      </a:r>
                      <a:r>
                        <a:rPr lang="en-US" dirty="0" smtClean="0"/>
                        <a:t>/L)</a:t>
                      </a:r>
                      <a:endParaRPr lang="en-US" dirty="0"/>
                    </a:p>
                  </a:txBody>
                  <a:tcPr/>
                </a:tc>
                <a:tc>
                  <a:txBody>
                    <a:bodyPr/>
                    <a:lstStyle/>
                    <a:p>
                      <a:r>
                        <a:rPr lang="en-US" dirty="0" smtClean="0"/>
                        <a:t>Blood Glucose Level (mg/dl)</a:t>
                      </a:r>
                      <a:endParaRPr lang="en-US" dirty="0"/>
                    </a:p>
                  </a:txBody>
                  <a:tcPr/>
                </a:tc>
                <a:tc>
                  <a:txBody>
                    <a:bodyPr/>
                    <a:lstStyle/>
                    <a:p>
                      <a:r>
                        <a:rPr lang="en-US" dirty="0" smtClean="0"/>
                        <a:t>Action/Interpretation</a:t>
                      </a:r>
                      <a:endParaRPr lang="en-US" dirty="0"/>
                    </a:p>
                  </a:txBody>
                  <a:tcPr/>
                </a:tc>
              </a:tr>
              <a:tr h="790575">
                <a:tc>
                  <a:txBody>
                    <a:bodyPr/>
                    <a:lstStyle/>
                    <a:p>
                      <a:r>
                        <a:rPr lang="en-US" dirty="0" smtClean="0"/>
                        <a:t>&lt;0.6</a:t>
                      </a:r>
                      <a:endParaRPr lang="en-US" dirty="0"/>
                    </a:p>
                  </a:txBody>
                  <a:tcPr/>
                </a:tc>
                <a:tc>
                  <a:txBody>
                    <a:bodyPr/>
                    <a:lstStyle/>
                    <a:p>
                      <a:endParaRPr lang="en-US" dirty="0"/>
                    </a:p>
                  </a:txBody>
                  <a:tcPr/>
                </a:tc>
                <a:tc>
                  <a:txBody>
                    <a:bodyPr/>
                    <a:lstStyle/>
                    <a:p>
                      <a:r>
                        <a:rPr lang="en-US" dirty="0" smtClean="0"/>
                        <a:t>Expected</a:t>
                      </a:r>
                      <a:r>
                        <a:rPr lang="en-US" baseline="0" dirty="0" smtClean="0"/>
                        <a:t> level</a:t>
                      </a:r>
                      <a:endParaRPr lang="en-US" dirty="0"/>
                    </a:p>
                  </a:txBody>
                  <a:tcPr/>
                </a:tc>
              </a:tr>
              <a:tr h="790575">
                <a:tc>
                  <a:txBody>
                    <a:bodyPr/>
                    <a:lstStyle/>
                    <a:p>
                      <a:r>
                        <a:rPr lang="en-US" dirty="0" smtClean="0"/>
                        <a:t>0.0</a:t>
                      </a:r>
                      <a:endParaRPr lang="en-US" dirty="0"/>
                    </a:p>
                  </a:txBody>
                  <a:tcPr/>
                </a:tc>
                <a:tc>
                  <a:txBody>
                    <a:bodyPr/>
                    <a:lstStyle/>
                    <a:p>
                      <a:r>
                        <a:rPr lang="en-US" dirty="0" smtClean="0"/>
                        <a:t>&gt;=300</a:t>
                      </a:r>
                      <a:endParaRPr lang="en-US" dirty="0"/>
                    </a:p>
                  </a:txBody>
                  <a:tcPr/>
                </a:tc>
                <a:tc>
                  <a:txBody>
                    <a:bodyPr/>
                    <a:lstStyle/>
                    <a:p>
                      <a:r>
                        <a:rPr lang="en-US" dirty="0" smtClean="0"/>
                        <a:t>Repeat ketone and glucose testing</a:t>
                      </a:r>
                      <a:endParaRPr lang="en-US" dirty="0"/>
                    </a:p>
                  </a:txBody>
                  <a:tcPr/>
                </a:tc>
              </a:tr>
              <a:tr h="790575">
                <a:tc>
                  <a:txBody>
                    <a:bodyPr/>
                    <a:lstStyle/>
                    <a:p>
                      <a:r>
                        <a:rPr lang="en-US" dirty="0" smtClean="0"/>
                        <a:t>0.6 – 1.5</a:t>
                      </a:r>
                      <a:endParaRPr lang="en-US" dirty="0"/>
                    </a:p>
                  </a:txBody>
                  <a:tcPr/>
                </a:tc>
                <a:tc>
                  <a:txBody>
                    <a:bodyPr/>
                    <a:lstStyle/>
                    <a:p>
                      <a:r>
                        <a:rPr lang="en-US" dirty="0" smtClean="0"/>
                        <a:t>&gt;=300</a:t>
                      </a:r>
                      <a:endParaRPr lang="en-US" dirty="0"/>
                    </a:p>
                  </a:txBody>
                  <a:tcPr/>
                </a:tc>
                <a:tc>
                  <a:txBody>
                    <a:bodyPr/>
                    <a:lstStyle/>
                    <a:p>
                      <a:r>
                        <a:rPr lang="en-US" dirty="0" smtClean="0"/>
                        <a:t>May indicate need for medical intervention</a:t>
                      </a:r>
                      <a:endParaRPr lang="en-US" dirty="0"/>
                    </a:p>
                  </a:txBody>
                  <a:tcPr/>
                </a:tc>
              </a:tr>
              <a:tr h="790575">
                <a:tc>
                  <a:txBody>
                    <a:bodyPr/>
                    <a:lstStyle/>
                    <a:p>
                      <a:r>
                        <a:rPr lang="en-US" dirty="0" smtClean="0"/>
                        <a:t>&gt;1.5</a:t>
                      </a:r>
                      <a:endParaRPr lang="en-US" dirty="0"/>
                    </a:p>
                  </a:txBody>
                  <a:tcPr/>
                </a:tc>
                <a:tc>
                  <a:txBody>
                    <a:bodyPr/>
                    <a:lstStyle/>
                    <a:p>
                      <a:r>
                        <a:rPr lang="en-US" dirty="0" smtClean="0"/>
                        <a:t>&gt;=300</a:t>
                      </a:r>
                      <a:endParaRPr lang="en-US" dirty="0"/>
                    </a:p>
                  </a:txBody>
                  <a:tcPr/>
                </a:tc>
                <a:tc>
                  <a:txBody>
                    <a:bodyPr/>
                    <a:lstStyle/>
                    <a:p>
                      <a:r>
                        <a:rPr lang="en-US" dirty="0" smtClean="0"/>
                        <a:t>At risk for DKA</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Recalling Patient Results</a:t>
            </a:r>
            <a:endParaRPr lang="en-US" dirty="0"/>
          </a:p>
        </p:txBody>
      </p:sp>
      <p:sp>
        <p:nvSpPr>
          <p:cNvPr id="3" name="Content Placeholder 2"/>
          <p:cNvSpPr>
            <a:spLocks noGrp="1"/>
          </p:cNvSpPr>
          <p:nvPr>
            <p:ph idx="1"/>
          </p:nvPr>
        </p:nvSpPr>
        <p:spPr/>
        <p:txBody>
          <a:bodyPr/>
          <a:lstStyle/>
          <a:p>
            <a:r>
              <a:rPr lang="en-US" sz="2400" dirty="0" smtClean="0"/>
              <a:t>Turn meter on</a:t>
            </a:r>
          </a:p>
          <a:p>
            <a:r>
              <a:rPr lang="en-US" sz="2400" dirty="0" smtClean="0"/>
              <a:t>Press menu</a:t>
            </a:r>
          </a:p>
          <a:p>
            <a:r>
              <a:rPr lang="en-US" sz="2400" dirty="0" smtClean="0"/>
              <a:t>Choose 1- Data Review</a:t>
            </a:r>
          </a:p>
          <a:p>
            <a:r>
              <a:rPr lang="en-US" sz="2400" dirty="0" smtClean="0"/>
              <a:t>Scan or enter your ID</a:t>
            </a:r>
          </a:p>
          <a:p>
            <a:r>
              <a:rPr lang="en-US" sz="2400" dirty="0" smtClean="0"/>
              <a:t>Choose 3- All Patient Data</a:t>
            </a:r>
          </a:p>
          <a:p>
            <a:r>
              <a:rPr lang="en-US" sz="2400" dirty="0" smtClean="0"/>
              <a:t>Find Result</a:t>
            </a:r>
          </a:p>
          <a:p>
            <a:pPr lvl="1"/>
            <a:r>
              <a:rPr lang="en-US" sz="1600" dirty="0" smtClean="0"/>
              <a:t>Patient ID will be at top of screen</a:t>
            </a:r>
          </a:p>
          <a:p>
            <a:pPr lvl="1"/>
            <a:r>
              <a:rPr lang="en-US" sz="1600" dirty="0" smtClean="0"/>
              <a:t>Time and date will flash</a:t>
            </a:r>
          </a:p>
          <a:p>
            <a:pPr lvl="1"/>
            <a:r>
              <a:rPr lang="en-US" sz="1600" dirty="0" smtClean="0"/>
              <a:t>Press 1 to scroll back through results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Docking the </a:t>
            </a:r>
            <a:r>
              <a:rPr lang="en-US" dirty="0" smtClean="0"/>
              <a:t>Precision </a:t>
            </a:r>
            <a:r>
              <a:rPr lang="en-US" dirty="0" err="1" smtClean="0"/>
              <a:t>XCeed</a:t>
            </a:r>
            <a:r>
              <a:rPr lang="en-US" dirty="0" smtClean="0"/>
              <a:t> Pro Meter</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Docking the meter performs the following functions:</a:t>
            </a:r>
          </a:p>
          <a:p>
            <a:pPr lvl="1"/>
            <a:r>
              <a:rPr lang="en-US" sz="2000" b="1" dirty="0" smtClean="0"/>
              <a:t>Downloads</a:t>
            </a:r>
            <a:r>
              <a:rPr lang="en-US" sz="2000" dirty="0" smtClean="0"/>
              <a:t> </a:t>
            </a:r>
            <a:r>
              <a:rPr lang="en-US" sz="1800" dirty="0" smtClean="0"/>
              <a:t>the QC and Patient test results.</a:t>
            </a:r>
          </a:p>
          <a:p>
            <a:pPr lvl="1"/>
            <a:r>
              <a:rPr lang="en-US" sz="2000" b="1" dirty="0" smtClean="0"/>
              <a:t>Uploads</a:t>
            </a:r>
            <a:r>
              <a:rPr lang="en-US" sz="2000" dirty="0" smtClean="0"/>
              <a:t> information from the PXP system to the meter including:</a:t>
            </a:r>
          </a:p>
          <a:p>
            <a:pPr lvl="2"/>
            <a:r>
              <a:rPr lang="en-US" sz="1400" dirty="0" smtClean="0"/>
              <a:t>User ID</a:t>
            </a:r>
          </a:p>
          <a:p>
            <a:pPr lvl="2"/>
            <a:r>
              <a:rPr lang="en-US" sz="1400" dirty="0" smtClean="0"/>
              <a:t>Competency due dates</a:t>
            </a:r>
          </a:p>
          <a:p>
            <a:pPr lvl="2"/>
            <a:r>
              <a:rPr lang="en-US" sz="1400" dirty="0" smtClean="0"/>
              <a:t>Strip </a:t>
            </a:r>
            <a:r>
              <a:rPr lang="en-US" sz="1400" dirty="0" smtClean="0"/>
              <a:t>information</a:t>
            </a:r>
          </a:p>
          <a:p>
            <a:pPr lvl="4"/>
            <a:r>
              <a:rPr lang="en-US" sz="1400" dirty="0" smtClean="0"/>
              <a:t>Lot  Number, expiration date</a:t>
            </a:r>
          </a:p>
          <a:p>
            <a:pPr lvl="2"/>
            <a:r>
              <a:rPr lang="en-US" sz="1400" dirty="0" smtClean="0"/>
              <a:t>Reference Ranges</a:t>
            </a:r>
          </a:p>
          <a:p>
            <a:r>
              <a:rPr lang="en-US" sz="2800" dirty="0" smtClean="0"/>
              <a:t>Meters should be docked as soon as patient testing is complete</a:t>
            </a:r>
          </a:p>
          <a:p>
            <a:r>
              <a:rPr lang="en-US" sz="2400" dirty="0" smtClean="0"/>
              <a:t>Successful docking has occurred when the arrows on the display are moving in a counterclockwise motion</a:t>
            </a:r>
            <a:r>
              <a:rPr lang="en-US" sz="2800" dirty="0" smtClean="0"/>
              <a:t> </a:t>
            </a:r>
          </a:p>
          <a:p>
            <a:r>
              <a:rPr lang="en-US" sz="2400" dirty="0" smtClean="0"/>
              <a:t>If the error message “last upload incomplete” is seen on the display, the meter did </a:t>
            </a:r>
            <a:r>
              <a:rPr lang="en-US" sz="2400" i="1" dirty="0" smtClean="0"/>
              <a:t>not</a:t>
            </a:r>
            <a:r>
              <a:rPr lang="en-US" sz="2400" dirty="0" smtClean="0"/>
              <a:t> dock successfully.</a:t>
            </a:r>
            <a:endParaRPr lang="en-US" sz="1400" dirty="0" smtClean="0"/>
          </a:p>
          <a:p>
            <a:r>
              <a:rPr lang="en-US" sz="2400" i="1" dirty="0" smtClean="0">
                <a:solidFill>
                  <a:srgbClr val="6565FF"/>
                </a:solidFill>
              </a:rPr>
              <a:t>DO NOT LEAVE METER IN DOCKING STATION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Maintenance</a:t>
            </a:r>
            <a:br>
              <a:rPr lang="en-US" sz="4800" dirty="0" smtClean="0"/>
            </a:br>
            <a:r>
              <a:rPr lang="en-US" sz="3100" dirty="0" smtClean="0"/>
              <a:t>(</a:t>
            </a:r>
            <a:r>
              <a:rPr lang="en-US" sz="3100" dirty="0" smtClean="0"/>
              <a:t>cleaning and disinfecting)</a:t>
            </a:r>
            <a:endParaRPr lang="en-US" sz="3100" dirty="0"/>
          </a:p>
        </p:txBody>
      </p:sp>
      <p:sp>
        <p:nvSpPr>
          <p:cNvPr id="3" name="Content Placeholder 2"/>
          <p:cNvSpPr>
            <a:spLocks noGrp="1"/>
          </p:cNvSpPr>
          <p:nvPr>
            <p:ph idx="1"/>
          </p:nvPr>
        </p:nvSpPr>
        <p:spPr/>
        <p:txBody>
          <a:bodyPr>
            <a:normAutofit fontScale="92500" lnSpcReduction="10000"/>
          </a:bodyPr>
          <a:lstStyle/>
          <a:p>
            <a:r>
              <a:rPr lang="en-US" sz="2800" dirty="0" smtClean="0"/>
              <a:t>Cleaning:</a:t>
            </a:r>
          </a:p>
          <a:p>
            <a:pPr lvl="1"/>
            <a:r>
              <a:rPr lang="en-US" sz="2400" dirty="0" smtClean="0"/>
              <a:t>Wipe meter down with an alcohol based cleaner after each patient use for infection control</a:t>
            </a:r>
          </a:p>
          <a:p>
            <a:pPr lvl="2"/>
            <a:r>
              <a:rPr lang="en-US" dirty="0" smtClean="0"/>
              <a:t>Super </a:t>
            </a:r>
            <a:r>
              <a:rPr lang="en-US" dirty="0" err="1" smtClean="0"/>
              <a:t>Sani</a:t>
            </a:r>
            <a:r>
              <a:rPr lang="en-US" dirty="0" smtClean="0"/>
              <a:t>-cloth is acceptable</a:t>
            </a:r>
          </a:p>
          <a:p>
            <a:pPr lvl="2"/>
            <a:r>
              <a:rPr lang="en-US" dirty="0" smtClean="0"/>
              <a:t>Visually inspect the port protector for blood and clean or replace if contaminated</a:t>
            </a:r>
          </a:p>
          <a:p>
            <a:r>
              <a:rPr lang="en-US" sz="2800" dirty="0" smtClean="0"/>
              <a:t>Disinfecting:</a:t>
            </a:r>
          </a:p>
          <a:p>
            <a:pPr lvl="1"/>
            <a:r>
              <a:rPr lang="en-US" sz="2400" dirty="0" smtClean="0"/>
              <a:t>Each day when performing controls</a:t>
            </a:r>
          </a:p>
          <a:p>
            <a:pPr lvl="2"/>
            <a:r>
              <a:rPr lang="en-US" dirty="0" smtClean="0"/>
              <a:t>Wash meter thoroughly with Super </a:t>
            </a:r>
            <a:r>
              <a:rPr lang="en-US" dirty="0" err="1" smtClean="0"/>
              <a:t>Sani</a:t>
            </a:r>
            <a:r>
              <a:rPr lang="en-US" dirty="0" smtClean="0"/>
              <a:t>-Cloth</a:t>
            </a:r>
          </a:p>
          <a:p>
            <a:pPr lvl="2"/>
            <a:r>
              <a:rPr lang="en-US" dirty="0" smtClean="0"/>
              <a:t>Remove and disinfect or replace port protector if necessary </a:t>
            </a:r>
          </a:p>
          <a:p>
            <a:pPr lvl="2"/>
            <a:r>
              <a:rPr lang="en-US" dirty="0" smtClean="0"/>
              <a:t>Document on maintenance sheet</a:t>
            </a:r>
          </a:p>
          <a:p>
            <a:r>
              <a:rPr lang="en-US" sz="2800" dirty="0" smtClean="0"/>
              <a:t>Isolation Patients</a:t>
            </a:r>
          </a:p>
          <a:p>
            <a:pPr lvl="1"/>
            <a:r>
              <a:rPr lang="en-US" sz="2400" dirty="0" smtClean="0"/>
              <a:t>Follow isolation protocol.  Isolation bags for the glucometer are available on the isolation carts.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a:t>
            </a:r>
            <a:endParaRPr lang="en-US" dirty="0"/>
          </a:p>
        </p:txBody>
      </p:sp>
      <p:sp>
        <p:nvSpPr>
          <p:cNvPr id="3" name="Content Placeholder 2"/>
          <p:cNvSpPr>
            <a:spLocks noGrp="1"/>
          </p:cNvSpPr>
          <p:nvPr>
            <p:ph idx="1"/>
          </p:nvPr>
        </p:nvSpPr>
        <p:spPr/>
        <p:txBody>
          <a:bodyPr/>
          <a:lstStyle/>
          <a:p>
            <a:pPr>
              <a:defRPr/>
            </a:pPr>
            <a:r>
              <a:rPr lang="en-US" dirty="0" smtClean="0"/>
              <a:t>Follow directions on meter screen</a:t>
            </a:r>
          </a:p>
          <a:p>
            <a:pPr>
              <a:defRPr/>
            </a:pPr>
            <a:r>
              <a:rPr lang="en-US" dirty="0" smtClean="0"/>
              <a:t>Most common error is “wet strip error”</a:t>
            </a:r>
          </a:p>
          <a:p>
            <a:pPr lvl="1">
              <a:defRPr/>
            </a:pPr>
            <a:r>
              <a:rPr lang="en-US" dirty="0" smtClean="0"/>
              <a:t>Most likely cause is sample has entered test strip port.</a:t>
            </a:r>
          </a:p>
          <a:p>
            <a:pPr lvl="1">
              <a:defRPr/>
            </a:pPr>
            <a:r>
              <a:rPr lang="en-US" dirty="0" smtClean="0"/>
              <a:t>Allow meter to dry and use another meter</a:t>
            </a:r>
          </a:p>
          <a:p>
            <a:pPr lvl="1">
              <a:defRPr/>
            </a:pPr>
            <a:r>
              <a:rPr lang="en-US" dirty="0" smtClean="0"/>
              <a:t>Contact POC Coordinator and send meter to Lab.</a:t>
            </a:r>
          </a:p>
          <a:p>
            <a:pPr>
              <a:defRPr/>
            </a:pPr>
            <a:r>
              <a:rPr lang="en-US" dirty="0" smtClean="0"/>
              <a:t>Refer to troubleshooting section in PXP user’s guide </a:t>
            </a:r>
            <a:r>
              <a:rPr lang="en-US" sz="2000" dirty="0" smtClean="0">
                <a:solidFill>
                  <a:schemeClr val="accent6"/>
                </a:solidFill>
              </a:rPr>
              <a:t>(located at G:\!CMH Employees\Point of Care Policies\Waived Testing)</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33400"/>
            <a:ext cx="3429000" cy="533400"/>
          </a:xfrm>
        </p:spPr>
        <p:txBody>
          <a:bodyPr>
            <a:noAutofit/>
          </a:bodyPr>
          <a:lstStyle/>
          <a:p>
            <a:r>
              <a:rPr lang="en-US" sz="2000" dirty="0" smtClean="0"/>
              <a:t>B-ketone testing on precision </a:t>
            </a:r>
            <a:r>
              <a:rPr lang="en-US" sz="2000" dirty="0" err="1" smtClean="0"/>
              <a:t>xceed</a:t>
            </a:r>
            <a:r>
              <a:rPr lang="en-US" sz="2000" dirty="0" smtClean="0"/>
              <a:t> pro meter</a:t>
            </a:r>
            <a:endParaRPr lang="en-US" sz="2000" dirty="0">
              <a:latin typeface="Arial" pitchFamily="34" charset="0"/>
              <a:cs typeface="Arial" pitchFamily="34" charset="0"/>
            </a:endParaRPr>
          </a:p>
        </p:txBody>
      </p:sp>
      <p:pic>
        <p:nvPicPr>
          <p:cNvPr id="1026" name="Picture 2"/>
          <p:cNvPicPr>
            <a:picLocks noGrp="1" noChangeAspect="1" noChangeArrowheads="1"/>
          </p:cNvPicPr>
          <p:nvPr>
            <p:ph idx="1"/>
          </p:nvPr>
        </p:nvPicPr>
        <p:blipFill>
          <a:blip r:embed="rId2" cstate="print"/>
          <a:stretch>
            <a:fillRect/>
          </a:stretch>
        </p:blipFill>
        <p:spPr bwMode="auto">
          <a:xfrm>
            <a:off x="4800600" y="1447800"/>
            <a:ext cx="3084179" cy="5087576"/>
          </a:xfrm>
          <a:prstGeom prst="rect">
            <a:avLst/>
          </a:prstGeom>
          <a:noFill/>
          <a:ln w="9525">
            <a:noFill/>
            <a:miter lim="800000"/>
            <a:headEnd/>
            <a:tailEnd/>
          </a:ln>
          <a:effectLst/>
        </p:spPr>
      </p:pic>
      <p:sp>
        <p:nvSpPr>
          <p:cNvPr id="7" name="TextBox 6"/>
          <p:cNvSpPr txBox="1"/>
          <p:nvPr/>
        </p:nvSpPr>
        <p:spPr>
          <a:xfrm>
            <a:off x="304800" y="1447800"/>
            <a:ext cx="4038600" cy="5078313"/>
          </a:xfrm>
          <a:prstGeom prst="rect">
            <a:avLst/>
          </a:prstGeom>
          <a:noFill/>
        </p:spPr>
        <p:txBody>
          <a:bodyPr wrap="square" rtlCol="0">
            <a:spAutoFit/>
          </a:bodyPr>
          <a:lstStyle/>
          <a:p>
            <a:pPr lvl="1">
              <a:buFont typeface="Arial" pitchFamily="34" charset="0"/>
              <a:buChar char="•"/>
            </a:pPr>
            <a:r>
              <a:rPr lang="en-US" sz="2400" dirty="0" smtClean="0"/>
              <a:t>The Precision </a:t>
            </a:r>
            <a:r>
              <a:rPr lang="en-US" sz="2400" dirty="0" err="1" smtClean="0"/>
              <a:t>XCeed</a:t>
            </a:r>
            <a:r>
              <a:rPr lang="en-US" sz="2400" dirty="0" smtClean="0"/>
              <a:t> Pro Meter tests for </a:t>
            </a:r>
            <a:r>
              <a:rPr lang="el-GR" sz="2400" dirty="0" smtClean="0"/>
              <a:t>β</a:t>
            </a:r>
            <a:r>
              <a:rPr lang="en-US" sz="2400" dirty="0" smtClean="0"/>
              <a:t>-</a:t>
            </a:r>
            <a:r>
              <a:rPr lang="en-US" sz="2400" dirty="0" err="1" smtClean="0"/>
              <a:t>ketones</a:t>
            </a:r>
            <a:r>
              <a:rPr lang="en-US" sz="2400" dirty="0" smtClean="0"/>
              <a:t> in whole blood as well as glucose. </a:t>
            </a:r>
          </a:p>
          <a:p>
            <a:pPr lvl="1">
              <a:buFont typeface="Arial" pitchFamily="34" charset="0"/>
              <a:buChar char="•"/>
            </a:pPr>
            <a:r>
              <a:rPr lang="en-US" sz="2400" dirty="0" smtClean="0"/>
              <a:t>Point of Care </a:t>
            </a:r>
            <a:r>
              <a:rPr lang="el-GR" sz="2400" dirty="0" smtClean="0"/>
              <a:t>β</a:t>
            </a:r>
            <a:r>
              <a:rPr lang="en-US" sz="2400" dirty="0" smtClean="0"/>
              <a:t>-Ketone testing will be performed with a capillary puncture by ED and ICU.  All other </a:t>
            </a:r>
            <a:r>
              <a:rPr lang="el-GR" sz="2400" dirty="0" smtClean="0"/>
              <a:t>β</a:t>
            </a:r>
            <a:r>
              <a:rPr lang="en-US" sz="2400" dirty="0" smtClean="0"/>
              <a:t>-Ketones will be drawn </a:t>
            </a:r>
            <a:r>
              <a:rPr lang="en-US" sz="2400" dirty="0" smtClean="0"/>
              <a:t>in </a:t>
            </a:r>
            <a:r>
              <a:rPr lang="en-US" sz="2400" dirty="0" smtClean="0"/>
              <a:t>a small green lithium heparin tube and sent to Lab for testing </a:t>
            </a:r>
          </a:p>
          <a:p>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33400"/>
            <a:ext cx="3429000" cy="533400"/>
          </a:xfrm>
        </p:spPr>
        <p:txBody>
          <a:bodyPr>
            <a:noAutofit/>
          </a:bodyPr>
          <a:lstStyle/>
          <a:p>
            <a:r>
              <a:rPr lang="en-US" sz="2000" dirty="0" smtClean="0"/>
              <a:t>B-ketone testing on precision </a:t>
            </a:r>
            <a:r>
              <a:rPr lang="en-US" sz="2000" dirty="0" err="1" smtClean="0"/>
              <a:t>xceed</a:t>
            </a:r>
            <a:r>
              <a:rPr lang="en-US" sz="2000" dirty="0" smtClean="0"/>
              <a:t> pro meter</a:t>
            </a:r>
            <a:endParaRPr lang="en-US" sz="2000" dirty="0">
              <a:latin typeface="Arial" pitchFamily="34" charset="0"/>
              <a:cs typeface="Arial" pitchFamily="34" charset="0"/>
            </a:endParaRPr>
          </a:p>
        </p:txBody>
      </p:sp>
      <p:pic>
        <p:nvPicPr>
          <p:cNvPr id="1026" name="Picture 2"/>
          <p:cNvPicPr>
            <a:picLocks noGrp="1" noChangeAspect="1" noChangeArrowheads="1"/>
          </p:cNvPicPr>
          <p:nvPr>
            <p:ph idx="1"/>
          </p:nvPr>
        </p:nvPicPr>
        <p:blipFill>
          <a:blip r:embed="rId2" cstate="print"/>
          <a:stretch>
            <a:fillRect/>
          </a:stretch>
        </p:blipFill>
        <p:spPr bwMode="auto">
          <a:xfrm>
            <a:off x="4800600" y="1447800"/>
            <a:ext cx="3084179" cy="5087576"/>
          </a:xfrm>
          <a:prstGeom prst="rect">
            <a:avLst/>
          </a:prstGeom>
          <a:noFill/>
          <a:ln w="9525">
            <a:noFill/>
            <a:miter lim="800000"/>
            <a:headEnd/>
            <a:tailEnd/>
          </a:ln>
          <a:effectLst/>
        </p:spPr>
      </p:pic>
      <p:sp>
        <p:nvSpPr>
          <p:cNvPr id="7" name="TextBox 6"/>
          <p:cNvSpPr txBox="1"/>
          <p:nvPr/>
        </p:nvSpPr>
        <p:spPr>
          <a:xfrm>
            <a:off x="685800" y="2133600"/>
            <a:ext cx="3048000" cy="3416320"/>
          </a:xfrm>
          <a:prstGeom prst="rect">
            <a:avLst/>
          </a:prstGeom>
          <a:noFill/>
        </p:spPr>
        <p:txBody>
          <a:bodyPr wrap="square" rtlCol="0">
            <a:spAutoFit/>
          </a:bodyPr>
          <a:lstStyle/>
          <a:p>
            <a:r>
              <a:rPr lang="en-US" sz="2400" dirty="0"/>
              <a:t>The Precision Xceed Blood β-Ketone test strips have chemistry to specifically measure </a:t>
            </a:r>
          </a:p>
          <a:p>
            <a:r>
              <a:rPr lang="en-US" sz="2400" dirty="0"/>
              <a:t>β-</a:t>
            </a:r>
            <a:r>
              <a:rPr lang="en-US" sz="2400" dirty="0" err="1"/>
              <a:t>hydroxubutyrate</a:t>
            </a:r>
            <a:r>
              <a:rPr lang="en-US" sz="2400" dirty="0"/>
              <a:t>, the primary ketone body developed when a patient is developing </a:t>
            </a:r>
            <a:r>
              <a:rPr lang="en-US" sz="2400" dirty="0" err="1"/>
              <a:t>ketoacidosis</a:t>
            </a:r>
            <a:r>
              <a:rPr lang="en-US" sz="24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4191000" cy="624840"/>
          </a:xfrm>
        </p:spPr>
        <p:txBody>
          <a:bodyPr>
            <a:normAutofit/>
          </a:bodyPr>
          <a:lstStyle/>
          <a:p>
            <a:r>
              <a:rPr lang="en-US" sz="1800" dirty="0" smtClean="0"/>
              <a:t>B-ketone testing on precision </a:t>
            </a:r>
            <a:r>
              <a:rPr lang="en-US" sz="1800" dirty="0" err="1" smtClean="0"/>
              <a:t>xceed</a:t>
            </a:r>
            <a:r>
              <a:rPr lang="en-US" sz="1800" dirty="0" smtClean="0"/>
              <a:t> pro meter</a:t>
            </a:r>
            <a:endParaRPr lang="en-US" sz="1800" dirty="0"/>
          </a:p>
        </p:txBody>
      </p:sp>
      <p:pic>
        <p:nvPicPr>
          <p:cNvPr id="4" name="Content Placeholder 3" descr="b ketone.jpg"/>
          <p:cNvPicPr>
            <a:picLocks noGrp="1" noChangeAspect="1"/>
          </p:cNvPicPr>
          <p:nvPr>
            <p:ph idx="1"/>
          </p:nvPr>
        </p:nvPicPr>
        <p:blipFill>
          <a:blip r:embed="rId2" cstate="print"/>
          <a:stretch>
            <a:fillRect/>
          </a:stretch>
        </p:blipFill>
        <p:spPr>
          <a:xfrm>
            <a:off x="3810000" y="2133600"/>
            <a:ext cx="4000500" cy="4000500"/>
          </a:xfrm>
        </p:spPr>
      </p:pic>
      <p:sp>
        <p:nvSpPr>
          <p:cNvPr id="5" name="TextBox 4"/>
          <p:cNvSpPr txBox="1"/>
          <p:nvPr/>
        </p:nvSpPr>
        <p:spPr>
          <a:xfrm>
            <a:off x="609600" y="2286000"/>
            <a:ext cx="2514600" cy="2308324"/>
          </a:xfrm>
          <a:prstGeom prst="rect">
            <a:avLst/>
          </a:prstGeom>
          <a:noFill/>
        </p:spPr>
        <p:txBody>
          <a:bodyPr wrap="square" rtlCol="0">
            <a:spAutoFit/>
          </a:bodyPr>
          <a:lstStyle/>
          <a:p>
            <a:r>
              <a:rPr lang="en-US" sz="2400" dirty="0" smtClean="0"/>
              <a:t>The </a:t>
            </a:r>
            <a:r>
              <a:rPr lang="el-GR" sz="2400" dirty="0" smtClean="0"/>
              <a:t>β</a:t>
            </a:r>
            <a:r>
              <a:rPr lang="en-US" sz="2400" dirty="0" smtClean="0"/>
              <a:t>-Ketone Strips are purple and are handled in the same manner as the glucose strips.</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Abbott PXP Components</a:t>
            </a:r>
            <a:endParaRPr lang="en-US" dirty="0"/>
          </a:p>
        </p:txBody>
      </p:sp>
      <p:sp>
        <p:nvSpPr>
          <p:cNvPr id="3" name="Content Placeholder 2"/>
          <p:cNvSpPr>
            <a:spLocks noGrp="1"/>
          </p:cNvSpPr>
          <p:nvPr>
            <p:ph sz="half" idx="1"/>
          </p:nvPr>
        </p:nvSpPr>
        <p:spPr/>
        <p:txBody>
          <a:bodyPr/>
          <a:lstStyle/>
          <a:p>
            <a:r>
              <a:rPr lang="en-US" dirty="0" smtClean="0"/>
              <a:t>Port Protector</a:t>
            </a:r>
          </a:p>
          <a:p>
            <a:r>
              <a:rPr lang="en-US" dirty="0" smtClean="0"/>
              <a:t>Test Strip Port</a:t>
            </a:r>
          </a:p>
          <a:p>
            <a:r>
              <a:rPr lang="en-US" dirty="0" smtClean="0"/>
              <a:t>Barcode Scanner</a:t>
            </a:r>
          </a:p>
          <a:p>
            <a:r>
              <a:rPr lang="en-US" dirty="0" smtClean="0"/>
              <a:t>Display</a:t>
            </a:r>
          </a:p>
          <a:p>
            <a:r>
              <a:rPr lang="en-US" dirty="0" smtClean="0"/>
              <a:t>Keypad</a:t>
            </a:r>
          </a:p>
          <a:p>
            <a:r>
              <a:rPr lang="en-US" dirty="0" smtClean="0"/>
              <a:t>Data Port</a:t>
            </a:r>
          </a:p>
          <a:p>
            <a:r>
              <a:rPr lang="en-US" dirty="0" smtClean="0"/>
              <a:t>Battery Compartment</a:t>
            </a:r>
          </a:p>
        </p:txBody>
      </p:sp>
      <p:pic>
        <p:nvPicPr>
          <p:cNvPr id="5" name="Picture 9"/>
          <p:cNvPicPr>
            <a:picLocks noGrp="1" noChangeAspect="1" noChangeArrowheads="1"/>
          </p:cNvPicPr>
          <p:nvPr>
            <p:ph sz="half" idx="2"/>
          </p:nvPr>
        </p:nvPicPr>
        <p:blipFill>
          <a:blip r:embed="rId2" cstate="print"/>
          <a:stretch>
            <a:fillRect/>
          </a:stretch>
        </p:blipFill>
        <p:spPr>
          <a:xfrm>
            <a:off x="4178300" y="2037439"/>
            <a:ext cx="3521075" cy="3651485"/>
          </a:xfrm>
          <a:prstGeom prst="flowChartPunchedCard">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u="sng" dirty="0" smtClean="0"/>
              <a:t>Quality Control (QC) Testing Requirements</a:t>
            </a:r>
            <a:endParaRPr lang="en-US" dirty="0"/>
          </a:p>
        </p:txBody>
      </p:sp>
      <p:sp>
        <p:nvSpPr>
          <p:cNvPr id="3" name="Content Placeholder 2"/>
          <p:cNvSpPr>
            <a:spLocks noGrp="1"/>
          </p:cNvSpPr>
          <p:nvPr>
            <p:ph sz="half" idx="1"/>
          </p:nvPr>
        </p:nvSpPr>
        <p:spPr>
          <a:xfrm>
            <a:off x="457200" y="1600200"/>
            <a:ext cx="4876800" cy="4525963"/>
          </a:xfrm>
        </p:spPr>
        <p:txBody>
          <a:bodyPr>
            <a:normAutofit lnSpcReduction="10000"/>
          </a:bodyPr>
          <a:lstStyle/>
          <a:p>
            <a:r>
              <a:rPr lang="el-GR" dirty="0" smtClean="0"/>
              <a:t>Β</a:t>
            </a:r>
            <a:r>
              <a:rPr lang="en-US" dirty="0" smtClean="0"/>
              <a:t>-Ketone strips use the same controls as the glucose strips</a:t>
            </a:r>
          </a:p>
          <a:p>
            <a:r>
              <a:rPr lang="en-US" dirty="0" smtClean="0"/>
              <a:t>Both B-Ketone and glucose QC are not required if only testing for one of the analytes.  </a:t>
            </a:r>
            <a:r>
              <a:rPr lang="en-US" sz="2200" dirty="0" smtClean="0"/>
              <a:t>For example:  a glucose test is needed.  The glucose test may be performed if the glucose QC is acceptable.  Ketone QC would not have to be performed in this case.  The meter knows which test is requested by the strip that is scanned.</a:t>
            </a:r>
            <a:endParaRPr lang="en-US" sz="2200"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5410200" y="1371600"/>
            <a:ext cx="2133600" cy="25336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sng" dirty="0" smtClean="0"/>
              <a:t>Quality Control (QC) Testing Requirements</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n-US" sz="2400" dirty="0" smtClean="0"/>
              <a:t>Controls are required once every 24 hours as needed for testing , e.g. glucose test – run QC/ no ketone test - no QC</a:t>
            </a:r>
          </a:p>
          <a:p>
            <a:pPr>
              <a:lnSpc>
                <a:spcPct val="90000"/>
              </a:lnSpc>
            </a:pPr>
            <a:r>
              <a:rPr lang="en-US" sz="2400" dirty="0" smtClean="0"/>
              <a:t>One high and one low control are required with each QC test</a:t>
            </a:r>
          </a:p>
          <a:p>
            <a:pPr>
              <a:lnSpc>
                <a:spcPct val="90000"/>
              </a:lnSpc>
            </a:pPr>
            <a:r>
              <a:rPr lang="en-US" sz="2400" dirty="0" smtClean="0"/>
              <a:t>Control solutions expire 90 days after opening </a:t>
            </a:r>
            <a:r>
              <a:rPr lang="en-US" sz="2400" i="1" dirty="0" smtClean="0"/>
              <a:t>or</a:t>
            </a:r>
            <a:r>
              <a:rPr lang="en-US" sz="2400" dirty="0" smtClean="0"/>
              <a:t> on the manufacturer’s expiration date – </a:t>
            </a:r>
            <a:r>
              <a:rPr lang="en-US" sz="2400" i="1" u="sng" dirty="0" smtClean="0"/>
              <a:t>whichever comes first</a:t>
            </a:r>
          </a:p>
          <a:p>
            <a:pPr>
              <a:lnSpc>
                <a:spcPct val="90000"/>
              </a:lnSpc>
            </a:pPr>
            <a:r>
              <a:rPr lang="en-US" sz="2400" u="sng" dirty="0" smtClean="0"/>
              <a:t>Open </a:t>
            </a:r>
            <a:r>
              <a:rPr lang="en-US" sz="2400" b="1" i="1" u="sng" dirty="0" smtClean="0"/>
              <a:t>and</a:t>
            </a:r>
            <a:r>
              <a:rPr lang="en-US" sz="2400" u="sng" dirty="0" smtClean="0"/>
              <a:t> Expiration dates</a:t>
            </a:r>
            <a:r>
              <a:rPr lang="en-US" sz="2400" dirty="0" smtClean="0"/>
              <a:t> are to be written on each vial.</a:t>
            </a:r>
          </a:p>
          <a:p>
            <a:pPr>
              <a:lnSpc>
                <a:spcPct val="90000"/>
              </a:lnSpc>
            </a:pPr>
            <a:r>
              <a:rPr lang="en-US" sz="2400" dirty="0" smtClean="0"/>
              <a:t>Dates are to be checked daily to prevent the use of expired reagents.</a:t>
            </a:r>
          </a:p>
          <a:p>
            <a:pPr>
              <a:lnSpc>
                <a:spcPct val="90000"/>
              </a:lnSpc>
            </a:pPr>
            <a:r>
              <a:rPr lang="en-US" sz="2400" dirty="0" smtClean="0"/>
              <a:t>Failed QC may be repeated once</a:t>
            </a:r>
          </a:p>
          <a:p>
            <a:pPr>
              <a:lnSpc>
                <a:spcPct val="90000"/>
              </a:lnSpc>
            </a:pPr>
            <a:r>
              <a:rPr lang="en-US" sz="2400" dirty="0" smtClean="0"/>
              <a:t>Subsequent QC may be run ONLY if there has been a change to determine the failure problem, i.e..</a:t>
            </a:r>
          </a:p>
          <a:p>
            <a:pPr lvl="1">
              <a:lnSpc>
                <a:spcPct val="90000"/>
              </a:lnSpc>
            </a:pPr>
            <a:r>
              <a:rPr lang="en-US" sz="2000" dirty="0" smtClean="0"/>
              <a:t>Use new vial of QC solution</a:t>
            </a:r>
          </a:p>
          <a:p>
            <a:pPr lvl="1">
              <a:lnSpc>
                <a:spcPct val="90000"/>
              </a:lnSpc>
            </a:pPr>
            <a:r>
              <a:rPr lang="en-US" sz="2000" dirty="0" smtClean="0"/>
              <a:t>Use new box of strips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sz="3600" dirty="0" smtClean="0"/>
              <a:t>Patient Testing</a:t>
            </a:r>
            <a:endParaRPr lang="en-US" dirty="0"/>
          </a:p>
        </p:txBody>
      </p:sp>
      <p:sp>
        <p:nvSpPr>
          <p:cNvPr id="3" name="Content Placeholder 2"/>
          <p:cNvSpPr>
            <a:spLocks noGrp="1"/>
          </p:cNvSpPr>
          <p:nvPr>
            <p:ph idx="1"/>
          </p:nvPr>
        </p:nvSpPr>
        <p:spPr>
          <a:xfrm>
            <a:off x="457200" y="1219200"/>
            <a:ext cx="7239000" cy="5236536"/>
          </a:xfrm>
        </p:spPr>
        <p:txBody>
          <a:bodyPr/>
          <a:lstStyle/>
          <a:p>
            <a:pPr>
              <a:lnSpc>
                <a:spcPct val="80000"/>
              </a:lnSpc>
            </a:pPr>
            <a:r>
              <a:rPr lang="en-US" sz="1800" dirty="0" smtClean="0"/>
              <a:t>Verify correct patient by confirming two patient identifiers (name and date of birth)</a:t>
            </a:r>
          </a:p>
          <a:p>
            <a:pPr>
              <a:lnSpc>
                <a:spcPct val="80000"/>
              </a:lnSpc>
            </a:pPr>
            <a:r>
              <a:rPr lang="en-US" sz="1800" dirty="0" smtClean="0"/>
              <a:t>Turn meter on</a:t>
            </a:r>
          </a:p>
          <a:p>
            <a:pPr>
              <a:lnSpc>
                <a:spcPct val="80000"/>
              </a:lnSpc>
            </a:pPr>
            <a:r>
              <a:rPr lang="en-US" sz="1800" dirty="0" smtClean="0"/>
              <a:t>Choose patient test</a:t>
            </a:r>
          </a:p>
          <a:p>
            <a:pPr>
              <a:lnSpc>
                <a:spcPct val="80000"/>
              </a:lnSpc>
            </a:pPr>
            <a:r>
              <a:rPr lang="en-US" sz="1800" dirty="0" smtClean="0"/>
              <a:t>Scan user ID (Employee badge) – </a:t>
            </a:r>
            <a:r>
              <a:rPr lang="en-US" sz="1800" dirty="0" smtClean="0">
                <a:solidFill>
                  <a:srgbClr val="FF0000"/>
                </a:solidFill>
              </a:rPr>
              <a:t>DO NOT SHARE BADGES</a:t>
            </a:r>
          </a:p>
          <a:p>
            <a:pPr>
              <a:lnSpc>
                <a:spcPct val="80000"/>
              </a:lnSpc>
            </a:pPr>
            <a:r>
              <a:rPr lang="en-US" sz="1800" dirty="0" smtClean="0"/>
              <a:t>Enter patient ID by one of the following methods:</a:t>
            </a:r>
          </a:p>
          <a:p>
            <a:pPr lvl="1">
              <a:lnSpc>
                <a:spcPct val="80000"/>
              </a:lnSpc>
            </a:pPr>
            <a:r>
              <a:rPr lang="en-US" sz="1600" dirty="0" smtClean="0"/>
              <a:t>Scan patient armband (</a:t>
            </a:r>
            <a:r>
              <a:rPr lang="en-US" sz="1600" i="1" dirty="0" smtClean="0"/>
              <a:t>required</a:t>
            </a:r>
            <a:r>
              <a:rPr lang="en-US" sz="1600" dirty="0" smtClean="0"/>
              <a:t> for areas where patients are fitted with one such as ED and inpatient areas)</a:t>
            </a:r>
          </a:p>
          <a:p>
            <a:pPr lvl="1">
              <a:lnSpc>
                <a:spcPct val="80000"/>
              </a:lnSpc>
            </a:pPr>
            <a:r>
              <a:rPr lang="en-US" sz="1600" dirty="0" smtClean="0"/>
              <a:t>Hand enter patient ACCOUNT number (not medical record number) for those patients who are registered in the CMH system but are not issued an armband</a:t>
            </a:r>
          </a:p>
          <a:p>
            <a:pPr lvl="1">
              <a:lnSpc>
                <a:spcPct val="80000"/>
              </a:lnSpc>
            </a:pPr>
            <a:r>
              <a:rPr lang="en-US" sz="1600" dirty="0" smtClean="0"/>
              <a:t>Enter an alternate identifier ONLY in facilities who do not register their patients in the CMH system</a:t>
            </a:r>
          </a:p>
          <a:p>
            <a:pPr>
              <a:lnSpc>
                <a:spcPct val="80000"/>
              </a:lnSpc>
            </a:pPr>
            <a:r>
              <a:rPr lang="en-US" sz="1800" dirty="0" smtClean="0"/>
              <a:t>Scan test strip barcode.  </a:t>
            </a:r>
          </a:p>
          <a:p>
            <a:pPr lvl="1">
              <a:lnSpc>
                <a:spcPct val="80000"/>
              </a:lnSpc>
            </a:pPr>
            <a:r>
              <a:rPr lang="en-US" sz="1600" dirty="0" smtClean="0"/>
              <a:t>The test strip lot number and expiration date, control solution ranges, and lot specific calibration information are all entered into the meter upon scanning the test strip barcode.</a:t>
            </a:r>
          </a:p>
          <a:p>
            <a:pPr>
              <a:lnSpc>
                <a:spcPct val="80000"/>
              </a:lnSpc>
            </a:pPr>
            <a:r>
              <a:rPr lang="en-US" sz="1800" dirty="0" smtClean="0"/>
              <a:t>Enter sample type if prompted (capillary or venous)</a:t>
            </a:r>
            <a:endParaRPr lang="en-US" sz="1400" dirty="0" smtClean="0"/>
          </a:p>
          <a:p>
            <a:pPr>
              <a:lnSpc>
                <a:spcPct val="80000"/>
              </a:lnSpc>
            </a:pPr>
            <a:r>
              <a:rPr lang="en-US" sz="1800" dirty="0" smtClean="0"/>
              <a:t>Insert strip in meter</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Patient Testing </a:t>
            </a:r>
            <a:r>
              <a:rPr lang="en-US" sz="2000" dirty="0" smtClean="0"/>
              <a:t>(continued)</a:t>
            </a:r>
            <a:endParaRPr lang="en-US" dirty="0"/>
          </a:p>
        </p:txBody>
      </p:sp>
      <p:sp>
        <p:nvSpPr>
          <p:cNvPr id="3" name="Content Placeholder 2"/>
          <p:cNvSpPr>
            <a:spLocks noGrp="1"/>
          </p:cNvSpPr>
          <p:nvPr>
            <p:ph idx="1"/>
          </p:nvPr>
        </p:nvSpPr>
        <p:spPr/>
        <p:txBody>
          <a:bodyPr>
            <a:normAutofit/>
          </a:bodyPr>
          <a:lstStyle/>
          <a:p>
            <a:pPr>
              <a:lnSpc>
                <a:spcPct val="80000"/>
              </a:lnSpc>
            </a:pPr>
            <a:r>
              <a:rPr lang="en-US" sz="2400" dirty="0" smtClean="0"/>
              <a:t>Obtain blood sample</a:t>
            </a:r>
          </a:p>
          <a:p>
            <a:pPr lvl="1">
              <a:lnSpc>
                <a:spcPct val="80000"/>
              </a:lnSpc>
            </a:pPr>
            <a:r>
              <a:rPr lang="en-US" sz="1600" dirty="0" smtClean="0"/>
              <a:t>Follow capillary blood collection procedure</a:t>
            </a:r>
          </a:p>
          <a:p>
            <a:pPr lvl="1">
              <a:lnSpc>
                <a:spcPct val="80000"/>
              </a:lnSpc>
            </a:pPr>
            <a:r>
              <a:rPr lang="en-US" sz="1600" dirty="0" smtClean="0"/>
              <a:t>Fresh, whole blood from </a:t>
            </a:r>
            <a:r>
              <a:rPr lang="en-US" sz="1600" dirty="0" err="1" smtClean="0"/>
              <a:t>venipuncture</a:t>
            </a:r>
            <a:r>
              <a:rPr lang="en-US" sz="1600" dirty="0" smtClean="0"/>
              <a:t> may be used [fresh at point of care or placed in a </a:t>
            </a:r>
            <a:r>
              <a:rPr lang="en-US" sz="1600" i="1" dirty="0" smtClean="0"/>
              <a:t>small</a:t>
            </a:r>
            <a:r>
              <a:rPr lang="en-US" sz="1600" dirty="0" smtClean="0"/>
              <a:t> green  lithium heparin tube and tested within 30 minutes]</a:t>
            </a:r>
          </a:p>
          <a:p>
            <a:pPr lvl="1">
              <a:lnSpc>
                <a:spcPct val="80000"/>
              </a:lnSpc>
            </a:pPr>
            <a:r>
              <a:rPr lang="en-US" sz="1600" dirty="0" smtClean="0"/>
              <a:t>Whole blood from a line is discouraged due to contamination from solutions</a:t>
            </a:r>
          </a:p>
          <a:p>
            <a:pPr>
              <a:lnSpc>
                <a:spcPct val="80000"/>
              </a:lnSpc>
            </a:pPr>
            <a:r>
              <a:rPr lang="en-US" sz="2400" dirty="0" smtClean="0"/>
              <a:t>Apply sample to top or end of test strip</a:t>
            </a:r>
          </a:p>
          <a:p>
            <a:pPr lvl="1">
              <a:lnSpc>
                <a:spcPct val="80000"/>
              </a:lnSpc>
            </a:pPr>
            <a:r>
              <a:rPr lang="en-US" sz="1800" dirty="0" smtClean="0">
                <a:solidFill>
                  <a:schemeClr val="accent1"/>
                </a:solidFill>
              </a:rPr>
              <a:t>DO NOT HOLD THE METER IN A VERTICAL FASHION – THIS WILL ALLOW THE SAMPLE TO RUN INTO THE SAMPLE PORT AND </a:t>
            </a:r>
            <a:r>
              <a:rPr lang="en-US" sz="1800" i="1" dirty="0" smtClean="0">
                <a:solidFill>
                  <a:schemeClr val="accent1"/>
                </a:solidFill>
              </a:rPr>
              <a:t>DAMAGE</a:t>
            </a:r>
            <a:r>
              <a:rPr lang="en-US" sz="1800" dirty="0" smtClean="0">
                <a:solidFill>
                  <a:schemeClr val="accent1"/>
                </a:solidFill>
              </a:rPr>
              <a:t> THE ELECTRODES</a:t>
            </a:r>
          </a:p>
          <a:p>
            <a:pPr>
              <a:lnSpc>
                <a:spcPct val="80000"/>
              </a:lnSpc>
            </a:pPr>
            <a:r>
              <a:rPr lang="en-US" sz="2400" dirty="0" smtClean="0"/>
              <a:t>Ensure that the sample is adequate in amount (</a:t>
            </a:r>
            <a:r>
              <a:rPr lang="en-US" sz="2400" i="1" dirty="0" smtClean="0"/>
              <a:t>you will hear an audible beep and the 10 sec. testing countdown will automatically start when amount is adequate</a:t>
            </a:r>
            <a:r>
              <a:rPr lang="en-US" sz="2400" dirty="0" smtClean="0"/>
              <a:t>). If not, a second drop of blood may be added within 30 seconds.</a:t>
            </a:r>
          </a:p>
          <a:p>
            <a:pPr>
              <a:lnSpc>
                <a:spcPct val="80000"/>
              </a:lnSpc>
            </a:pPr>
            <a:r>
              <a:rPr lang="en-US" sz="2400" dirty="0" smtClean="0"/>
              <a:t>Review patient result</a:t>
            </a:r>
          </a:p>
          <a:p>
            <a:pPr>
              <a:lnSpc>
                <a:spcPct val="80000"/>
              </a:lnSpc>
            </a:pPr>
            <a:r>
              <a:rPr lang="en-US" sz="2400" dirty="0" smtClean="0"/>
              <a:t>Dock meter – results will cross to HMS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TotalTime>
  <Words>1162</Words>
  <Application>Microsoft Office PowerPoint</Application>
  <PresentationFormat>On-screen Show (4:3)</PresentationFormat>
  <Paragraphs>117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B-ketone testing</vt:lpstr>
      <vt:lpstr>B-ketone testing on precision xceed pro meter</vt:lpstr>
      <vt:lpstr>B-ketone testing on precision xceed pro meter</vt:lpstr>
      <vt:lpstr>B-ketone testing on precision xceed pro meter</vt:lpstr>
      <vt:lpstr>Abbott PXP Components</vt:lpstr>
      <vt:lpstr>Quality Control (QC) Testing Requirements</vt:lpstr>
      <vt:lpstr>Quality Control (QC) Testing Requirements</vt:lpstr>
      <vt:lpstr>Patient Testing</vt:lpstr>
      <vt:lpstr>Patient Testing (continued)</vt:lpstr>
      <vt:lpstr>Expected results</vt:lpstr>
      <vt:lpstr>Result interpretation</vt:lpstr>
      <vt:lpstr>Recalling Patient Results</vt:lpstr>
      <vt:lpstr>Docking the Precision XCeed Pro Meter</vt:lpstr>
      <vt:lpstr>Maintenance (cleaning and disinfecting)</vt:lpstr>
      <vt:lpstr>Troubleshooting</vt:lpstr>
    </vt:vector>
  </TitlesOfParts>
  <Company>Clinton Memorial Hospital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B-ketone testing on precision xceed pro meter</dc:title>
  <dc:creator>dethatch</dc:creator>
  <cp:lastModifiedBy>dethatch</cp:lastModifiedBy>
  <cp:revision>29</cp:revision>
  <dcterms:created xsi:type="dcterms:W3CDTF">2013-11-14T18:37:18Z</dcterms:created>
  <dcterms:modified xsi:type="dcterms:W3CDTF">2013-11-25T19:59:29Z</dcterms:modified>
</cp:coreProperties>
</file>