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4" r:id="rId3"/>
    <p:sldId id="257" r:id="rId4"/>
    <p:sldId id="258" r:id="rId5"/>
    <p:sldId id="275" r:id="rId6"/>
    <p:sldId id="277" r:id="rId7"/>
    <p:sldId id="276" r:id="rId8"/>
    <p:sldId id="259" r:id="rId9"/>
    <p:sldId id="260" r:id="rId10"/>
    <p:sldId id="269" r:id="rId11"/>
    <p:sldId id="261" r:id="rId12"/>
    <p:sldId id="270" r:id="rId13"/>
    <p:sldId id="262" r:id="rId14"/>
    <p:sldId id="271" r:id="rId15"/>
    <p:sldId id="272" r:id="rId16"/>
    <p:sldId id="263" r:id="rId17"/>
    <p:sldId id="273" r:id="rId18"/>
    <p:sldId id="267" r:id="rId19"/>
    <p:sldId id="264" r:id="rId20"/>
    <p:sldId id="265" r:id="rId21"/>
    <p:sldId id="266" r:id="rId22"/>
    <p:sldId id="268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00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4.bin"/><Relationship Id="rId3" Type="http://schemas.microsoft.com/office/2006/relationships/legacyDiagramText" Target="legacyDiagramText9.bin"/><Relationship Id="rId7" Type="http://schemas.microsoft.com/office/2006/relationships/legacyDiagramText" Target="legacyDiagramText13.bin"/><Relationship Id="rId12" Type="http://schemas.microsoft.com/office/2006/relationships/legacyDiagramText" Target="legacyDiagramText18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6" Type="http://schemas.microsoft.com/office/2006/relationships/legacyDiagramText" Target="legacyDiagramText12.bin"/><Relationship Id="rId11" Type="http://schemas.microsoft.com/office/2006/relationships/legacyDiagramText" Target="legacyDiagramText17.bin"/><Relationship Id="rId5" Type="http://schemas.microsoft.com/office/2006/relationships/legacyDiagramText" Target="legacyDiagramText11.bin"/><Relationship Id="rId10" Type="http://schemas.microsoft.com/office/2006/relationships/legacyDiagramText" Target="legacyDiagramText16.bin"/><Relationship Id="rId4" Type="http://schemas.microsoft.com/office/2006/relationships/legacyDiagramText" Target="legacyDiagramText10.bin"/><Relationship Id="rId9" Type="http://schemas.microsoft.com/office/2006/relationships/legacyDiagramText" Target="legacyDiagramText15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FA0C9FE-F3C5-4EE9-BC71-0A2C1596C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C28755-3760-4EA5-81DC-9F1CC32DF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C47A9-FD94-47CF-BC98-64C6402A64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646BE-AC9C-45B5-8119-9DCED030D15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C8DB8-D738-410D-A447-99E059060B8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9A2D7-C186-4B30-BBD7-AC90A1DEDDC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66CCEB-417B-47D6-BEDC-BE5653CF26E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Most commonly used.  Complete list is in glucometer procedure.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00739A-6574-4BA5-B9C3-26A03B7AAD0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0D453-B857-40E5-A23C-BC3520D4C29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F3DE8E-48C5-49F4-9D0F-AA9253521A7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020-DF05-4CB7-8E86-AF7D1BB67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5DBF-DBD2-4B7C-850E-41ADF3CDE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7F076-3BFC-4EC9-9449-3B0781148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E3EF-7E06-4F27-8AC7-B9E9D3BDD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042C9-2552-4DE9-A06B-37A4C8542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233D-317D-482E-950F-40F5C8303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1996-B95F-4299-8D79-37A878A1E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E535-673E-49D5-AFD1-D3DED2136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E70A-B078-4732-A82E-6BD64572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34CE-C4D2-4FA5-85FF-395A7671E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CE5EC-0886-4E05-BE52-843283110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070A-3C05-42F7-BE49-14051075D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AA827-8B7E-40C0-B14E-D97DCB697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8F472-24CD-416C-A441-A85728F4F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1BB1857-8BCB-4BE8-ADFF-741118F79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828800"/>
            <a:ext cx="6172200" cy="2209800"/>
          </a:xfrm>
        </p:spPr>
        <p:txBody>
          <a:bodyPr/>
          <a:lstStyle/>
          <a:p>
            <a:pPr algn="ctr" eaLnBrk="1" hangingPunct="1"/>
            <a:r>
              <a:rPr lang="en-US" sz="4600" smtClean="0"/>
              <a:t>Abbott PXP</a:t>
            </a:r>
            <a:br>
              <a:rPr lang="en-US" sz="4600" smtClean="0"/>
            </a:br>
            <a:r>
              <a:rPr lang="en-US" sz="4600" smtClean="0"/>
              <a:t>(Precision Xceed Pro)</a:t>
            </a:r>
            <a:br>
              <a:rPr lang="en-US" sz="4600" smtClean="0"/>
            </a:br>
            <a:r>
              <a:rPr lang="en-US" sz="4600" smtClean="0"/>
              <a:t>Glucose System</a:t>
            </a:r>
          </a:p>
        </p:txBody>
      </p:sp>
      <p:pic>
        <p:nvPicPr>
          <p:cNvPr id="3" name="Picture 2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30" name="Group 38"/>
          <p:cNvGraphicFramePr>
            <a:graphicFrameLocks noGrp="1"/>
          </p:cNvGraphicFramePr>
          <p:nvPr/>
        </p:nvGraphicFramePr>
        <p:xfrm>
          <a:off x="2743200" y="1752600"/>
          <a:ext cx="3746500" cy="4105275"/>
        </p:xfrm>
        <a:graphic>
          <a:graphicData uri="http://schemas.openxmlformats.org/drawingml/2006/table">
            <a:tbl>
              <a:tblPr/>
              <a:tblGrid>
                <a:gridCol w="619125"/>
                <a:gridCol w="3127375"/>
              </a:tblGrid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Repeat Test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Procedure Error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Hypoglycemic Protocol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Sliding Scale Insulin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Neonate/Infant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Physician Notified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 Glucose Drawn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Nurse Notified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8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371600"/>
          </a:xfrm>
        </p:spPr>
        <p:txBody>
          <a:bodyPr/>
          <a:lstStyle/>
          <a:p>
            <a:r>
              <a:rPr lang="en-US" smtClean="0"/>
              <a:t>Action Codes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533400" y="175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Most Common: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762000" y="6172200"/>
            <a:ext cx="777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bg2"/>
                </a:solidFill>
              </a:rPr>
              <a:t>A complete list of action codes is found in the glucometer procedure.</a:t>
            </a:r>
          </a:p>
        </p:txBody>
      </p:sp>
      <p:pic>
        <p:nvPicPr>
          <p:cNvPr id="6" name="Picture 5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/>
              <a:t>Test Results</a:t>
            </a: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1524000" y="1295400"/>
            <a:ext cx="609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>
              <a:tabLst>
                <a:tab pos="457200" algn="r"/>
                <a:tab pos="2743200" algn="ctr"/>
                <a:tab pos="5486400" algn="r"/>
              </a:tabLst>
            </a:pPr>
            <a:r>
              <a:rPr lang="en-US" sz="1600" b="1">
                <a:solidFill>
                  <a:schemeClr val="bg2"/>
                </a:solidFill>
                <a:cs typeface="Times New Roman" pitchFamily="18" charset="0"/>
              </a:rPr>
              <a:t>CMH REFERENCE RANGES and CRITICAL VALUES</a:t>
            </a:r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14578" name="Group 242"/>
          <p:cNvGraphicFramePr>
            <a:graphicFrameLocks noGrp="1"/>
          </p:cNvGraphicFramePr>
          <p:nvPr/>
        </p:nvGraphicFramePr>
        <p:xfrm>
          <a:off x="685800" y="1676400"/>
          <a:ext cx="7848600" cy="2834640"/>
        </p:xfrm>
        <a:graphic>
          <a:graphicData uri="http://schemas.openxmlformats.org/drawingml/2006/table">
            <a:tbl>
              <a:tblPr/>
              <a:tblGrid>
                <a:gridCol w="1568450"/>
                <a:gridCol w="1825625"/>
                <a:gridCol w="327025"/>
                <a:gridCol w="2058988"/>
                <a:gridCol w="2068512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Reference Range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CRITICAL LOW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CRITICAL HIGH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Glucose mg/dl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Glucose mg/dl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Glucose mg/dl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0D – 1D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41 - 89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2D – 8D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47 -110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9D – 2Y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61 - 117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3Y – 18Y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61 - 117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19Y – 999Y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70 – 110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itchFamily="18" charset="0"/>
                          <a:cs typeface="Times New Roman" pitchFamily="18" charset="0"/>
                        </a:rPr>
                        <a:t>&gt;400</a:t>
                      </a:r>
                      <a:endParaRPr kumimoji="0" 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2" name="Rectangle 235"/>
          <p:cNvSpPr>
            <a:spLocks noChangeArrowheads="1"/>
          </p:cNvSpPr>
          <p:nvPr/>
        </p:nvSpPr>
        <p:spPr bwMode="auto">
          <a:xfrm>
            <a:off x="685800" y="4876800"/>
            <a:ext cx="79248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r"/>
                <a:tab pos="2743200" algn="ctr"/>
                <a:tab pos="5486400" algn="r"/>
              </a:tabLst>
            </a:pPr>
            <a:r>
              <a:rPr lang="en-US" sz="1200" b="1" dirty="0">
                <a:latin typeface="Baskerville Old Face" pitchFamily="18" charset="0"/>
                <a:cs typeface="Times New Roman" pitchFamily="18" charset="0"/>
              </a:rPr>
              <a:t>**</a:t>
            </a:r>
            <a:r>
              <a:rPr lang="en-US" sz="1200" b="1" dirty="0">
                <a:latin typeface="Wide Latin" pitchFamily="18" charset="0"/>
                <a:cs typeface="Times New Roman" pitchFamily="18" charset="0"/>
              </a:rPr>
              <a:t> </a:t>
            </a:r>
            <a:r>
              <a:rPr lang="en-US" sz="1200" dirty="0">
                <a:cs typeface="Times New Roman" pitchFamily="18" charset="0"/>
              </a:rPr>
              <a:t>Precision </a:t>
            </a:r>
            <a:r>
              <a:rPr lang="en-US" sz="1200" dirty="0" err="1">
                <a:cs typeface="Times New Roman" pitchFamily="18" charset="0"/>
              </a:rPr>
              <a:t>Xceed</a:t>
            </a:r>
            <a:r>
              <a:rPr lang="en-US" sz="1200" dirty="0">
                <a:cs typeface="Times New Roman" pitchFamily="18" charset="0"/>
              </a:rPr>
              <a:t> Pro Blood Glucose Monitors are calibrated to give whole blood results equivalent to plasma/serum results. </a:t>
            </a:r>
          </a:p>
          <a:p>
            <a:pPr>
              <a:tabLst>
                <a:tab pos="457200" algn="r"/>
                <a:tab pos="2743200" algn="ctr"/>
                <a:tab pos="5486400" algn="r"/>
              </a:tabLst>
            </a:pPr>
            <a:endParaRPr lang="en-US" sz="1100" dirty="0"/>
          </a:p>
          <a:p>
            <a:pPr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en-US" b="1" dirty="0">
                <a:solidFill>
                  <a:srgbClr val="FF0066"/>
                </a:solidFill>
                <a:latin typeface="Wide Latin" pitchFamily="18" charset="0"/>
                <a:cs typeface="Times New Roman" pitchFamily="18" charset="0"/>
              </a:rPr>
              <a:t>!</a:t>
            </a:r>
            <a:r>
              <a:rPr lang="en-US" b="1" dirty="0">
                <a:solidFill>
                  <a:schemeClr val="accent1"/>
                </a:solidFill>
                <a:cs typeface="Times New Roman" pitchFamily="18" charset="0"/>
              </a:rPr>
              <a:t> Note:</a:t>
            </a:r>
            <a:r>
              <a:rPr lang="en-US" dirty="0">
                <a:cs typeface="Times New Roman" pitchFamily="18" charset="0"/>
              </a:rPr>
              <a:t>  The Precision </a:t>
            </a:r>
            <a:r>
              <a:rPr lang="en-US" dirty="0" err="1">
                <a:cs typeface="Times New Roman" pitchFamily="18" charset="0"/>
              </a:rPr>
              <a:t>Xceed</a:t>
            </a:r>
            <a:r>
              <a:rPr lang="en-US" dirty="0">
                <a:cs typeface="Times New Roman" pitchFamily="18" charset="0"/>
              </a:rPr>
              <a:t> Pro Monitor (utilizing the </a:t>
            </a:r>
            <a:r>
              <a:rPr lang="en-US" dirty="0" err="1" smtClean="0">
                <a:cs typeface="Times New Roman" pitchFamily="18" charset="0"/>
              </a:rPr>
              <a:t>PXPStrips</a:t>
            </a:r>
            <a:r>
              <a:rPr lang="en-US" dirty="0">
                <a:cs typeface="Times New Roman" pitchFamily="18" charset="0"/>
              </a:rPr>
              <a:t>) has a </a:t>
            </a:r>
            <a:r>
              <a:rPr lang="en-US" b="1" i="1" dirty="0">
                <a:solidFill>
                  <a:schemeClr val="bg2"/>
                </a:solidFill>
                <a:cs typeface="Times New Roman" pitchFamily="18" charset="0"/>
              </a:rPr>
              <a:t>measurement range</a:t>
            </a:r>
            <a:r>
              <a:rPr lang="en-US" dirty="0">
                <a:cs typeface="Times New Roman" pitchFamily="18" charset="0"/>
              </a:rPr>
              <a:t> from 20-500 mg/</a:t>
            </a:r>
            <a:r>
              <a:rPr lang="en-US" dirty="0" err="1">
                <a:cs typeface="Times New Roman" pitchFamily="18" charset="0"/>
              </a:rPr>
              <a:t>dL</a:t>
            </a:r>
            <a:r>
              <a:rPr lang="en-US" dirty="0">
                <a:cs typeface="Times New Roman" pitchFamily="18" charset="0"/>
              </a:rPr>
              <a:t> for blood glucose</a:t>
            </a:r>
            <a:r>
              <a:rPr lang="en-US" sz="1200" dirty="0">
                <a:cs typeface="Times New Roman" pitchFamily="18" charset="0"/>
              </a:rPr>
              <a:t>.</a:t>
            </a:r>
            <a:endParaRPr lang="en-US" dirty="0"/>
          </a:p>
        </p:txBody>
      </p:sp>
      <p:pic>
        <p:nvPicPr>
          <p:cNvPr id="6" name="Picture 5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CMH Glucometer Range Settings*</a:t>
            </a:r>
          </a:p>
        </p:txBody>
      </p:sp>
      <p:sp>
        <p:nvSpPr>
          <p:cNvPr id="13315" name="Line 9"/>
          <p:cNvSpPr>
            <a:spLocks noChangeShapeType="1"/>
          </p:cNvSpPr>
          <p:nvPr/>
        </p:nvSpPr>
        <p:spPr bwMode="auto">
          <a:xfrm>
            <a:off x="6858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Line 10"/>
          <p:cNvSpPr>
            <a:spLocks noChangeShapeType="1"/>
          </p:cNvSpPr>
          <p:nvPr/>
        </p:nvSpPr>
        <p:spPr bwMode="auto">
          <a:xfrm>
            <a:off x="16002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11"/>
          <p:cNvSpPr>
            <a:spLocks noChangeShapeType="1"/>
          </p:cNvSpPr>
          <p:nvPr/>
        </p:nvSpPr>
        <p:spPr bwMode="auto">
          <a:xfrm>
            <a:off x="74676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12"/>
          <p:cNvSpPr>
            <a:spLocks noChangeShapeType="1"/>
          </p:cNvSpPr>
          <p:nvPr/>
        </p:nvSpPr>
        <p:spPr bwMode="auto">
          <a:xfrm>
            <a:off x="37338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13"/>
          <p:cNvSpPr>
            <a:spLocks noChangeShapeType="1"/>
          </p:cNvSpPr>
          <p:nvPr/>
        </p:nvSpPr>
        <p:spPr bwMode="auto">
          <a:xfrm>
            <a:off x="53340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14"/>
          <p:cNvSpPr>
            <a:spLocks noChangeShapeType="1"/>
          </p:cNvSpPr>
          <p:nvPr/>
        </p:nvSpPr>
        <p:spPr bwMode="auto">
          <a:xfrm>
            <a:off x="84582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16"/>
          <p:cNvSpPr>
            <a:spLocks noChangeShapeType="1"/>
          </p:cNvSpPr>
          <p:nvPr/>
        </p:nvSpPr>
        <p:spPr bwMode="auto">
          <a:xfrm flipH="1">
            <a:off x="685800" y="2819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7"/>
          <p:cNvSpPr>
            <a:spLocks noChangeShapeType="1"/>
          </p:cNvSpPr>
          <p:nvPr/>
        </p:nvSpPr>
        <p:spPr bwMode="auto">
          <a:xfrm>
            <a:off x="7467600" y="28194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8"/>
          <p:cNvSpPr>
            <a:spLocks noChangeShapeType="1"/>
          </p:cNvSpPr>
          <p:nvPr/>
        </p:nvSpPr>
        <p:spPr bwMode="auto">
          <a:xfrm>
            <a:off x="1600200" y="2819400"/>
            <a:ext cx="21336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9"/>
          <p:cNvSpPr>
            <a:spLocks noChangeShapeType="1"/>
          </p:cNvSpPr>
          <p:nvPr/>
        </p:nvSpPr>
        <p:spPr bwMode="auto">
          <a:xfrm>
            <a:off x="5334000" y="2819400"/>
            <a:ext cx="21336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20"/>
          <p:cNvSpPr>
            <a:spLocks noChangeShapeType="1"/>
          </p:cNvSpPr>
          <p:nvPr/>
        </p:nvSpPr>
        <p:spPr bwMode="auto">
          <a:xfrm>
            <a:off x="3733800" y="2819400"/>
            <a:ext cx="16002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Text Box 21"/>
          <p:cNvSpPr txBox="1">
            <a:spLocks noChangeArrowheads="1"/>
          </p:cNvSpPr>
          <p:nvPr/>
        </p:nvSpPr>
        <p:spPr bwMode="auto">
          <a:xfrm>
            <a:off x="457200" y="228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20</a:t>
            </a:r>
          </a:p>
        </p:txBody>
      </p:sp>
      <p:sp>
        <p:nvSpPr>
          <p:cNvPr id="13327" name="Text Box 22"/>
          <p:cNvSpPr txBox="1">
            <a:spLocks noChangeArrowheads="1"/>
          </p:cNvSpPr>
          <p:nvPr/>
        </p:nvSpPr>
        <p:spPr bwMode="auto">
          <a:xfrm>
            <a:off x="1371600" y="228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13328" name="Text Box 23"/>
          <p:cNvSpPr txBox="1">
            <a:spLocks noChangeArrowheads="1"/>
          </p:cNvSpPr>
          <p:nvPr/>
        </p:nvSpPr>
        <p:spPr bwMode="auto">
          <a:xfrm>
            <a:off x="7162800" y="2286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400</a:t>
            </a:r>
          </a:p>
        </p:txBody>
      </p:sp>
      <p:sp>
        <p:nvSpPr>
          <p:cNvPr id="13329" name="Text Box 24"/>
          <p:cNvSpPr txBox="1">
            <a:spLocks noChangeArrowheads="1"/>
          </p:cNvSpPr>
          <p:nvPr/>
        </p:nvSpPr>
        <p:spPr bwMode="auto">
          <a:xfrm>
            <a:off x="5029200" y="228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110</a:t>
            </a:r>
          </a:p>
        </p:txBody>
      </p:sp>
      <p:sp>
        <p:nvSpPr>
          <p:cNvPr id="13330" name="Text Box 25"/>
          <p:cNvSpPr txBox="1">
            <a:spLocks noChangeArrowheads="1"/>
          </p:cNvSpPr>
          <p:nvPr/>
        </p:nvSpPr>
        <p:spPr bwMode="auto">
          <a:xfrm>
            <a:off x="3505200" y="228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70</a:t>
            </a:r>
          </a:p>
        </p:txBody>
      </p:sp>
      <p:sp>
        <p:nvSpPr>
          <p:cNvPr id="13331" name="Text Box 26"/>
          <p:cNvSpPr txBox="1">
            <a:spLocks noChangeArrowheads="1"/>
          </p:cNvSpPr>
          <p:nvPr/>
        </p:nvSpPr>
        <p:spPr bwMode="auto">
          <a:xfrm>
            <a:off x="8153400" y="228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500</a:t>
            </a:r>
          </a:p>
        </p:txBody>
      </p:sp>
      <p:sp>
        <p:nvSpPr>
          <p:cNvPr id="13332" name="Line 28"/>
          <p:cNvSpPr>
            <a:spLocks noChangeShapeType="1"/>
          </p:cNvSpPr>
          <p:nvPr/>
        </p:nvSpPr>
        <p:spPr bwMode="auto">
          <a:xfrm flipV="1">
            <a:off x="6858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29"/>
          <p:cNvSpPr>
            <a:spLocks noChangeShapeType="1"/>
          </p:cNvSpPr>
          <p:nvPr/>
        </p:nvSpPr>
        <p:spPr bwMode="auto">
          <a:xfrm flipV="1">
            <a:off x="84582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30"/>
          <p:cNvSpPr>
            <a:spLocks noChangeShapeType="1"/>
          </p:cNvSpPr>
          <p:nvPr/>
        </p:nvSpPr>
        <p:spPr bwMode="auto">
          <a:xfrm>
            <a:off x="685800" y="3810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31"/>
          <p:cNvSpPr>
            <a:spLocks noChangeShapeType="1"/>
          </p:cNvSpPr>
          <p:nvPr/>
        </p:nvSpPr>
        <p:spPr bwMode="auto">
          <a:xfrm flipH="1">
            <a:off x="5715000" y="3810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2971800" y="3505200"/>
            <a:ext cx="327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Measurement Range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</a:rPr>
              <a:t>20-500 mg/dL</a:t>
            </a:r>
          </a:p>
        </p:txBody>
      </p:sp>
      <p:sp>
        <p:nvSpPr>
          <p:cNvPr id="13337" name="Rectangle 33"/>
          <p:cNvSpPr>
            <a:spLocks noChangeArrowheads="1"/>
          </p:cNvSpPr>
          <p:nvPr/>
        </p:nvSpPr>
        <p:spPr bwMode="auto">
          <a:xfrm>
            <a:off x="762000" y="4800600"/>
            <a:ext cx="228600" cy="228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34"/>
          <p:cNvSpPr>
            <a:spLocks noChangeArrowheads="1"/>
          </p:cNvSpPr>
          <p:nvPr/>
        </p:nvSpPr>
        <p:spPr bwMode="auto">
          <a:xfrm>
            <a:off x="762000" y="5334000"/>
            <a:ext cx="228600" cy="228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Rectangle 35"/>
          <p:cNvSpPr>
            <a:spLocks noChangeArrowheads="1"/>
          </p:cNvSpPr>
          <p:nvPr/>
        </p:nvSpPr>
        <p:spPr bwMode="auto">
          <a:xfrm>
            <a:off x="762000" y="5867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340" name="Text Box 36"/>
          <p:cNvSpPr txBox="1">
            <a:spLocks noChangeArrowheads="1"/>
          </p:cNvSpPr>
          <p:nvPr/>
        </p:nvSpPr>
        <p:spPr bwMode="auto">
          <a:xfrm>
            <a:off x="1447800" y="4724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Normal Range*</a:t>
            </a:r>
          </a:p>
        </p:txBody>
      </p:sp>
      <p:sp>
        <p:nvSpPr>
          <p:cNvPr id="13341" name="Text Box 37"/>
          <p:cNvSpPr txBox="1">
            <a:spLocks noChangeArrowheads="1"/>
          </p:cNvSpPr>
          <p:nvPr/>
        </p:nvSpPr>
        <p:spPr bwMode="auto">
          <a:xfrm>
            <a:off x="1447800" y="5257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High/Low*</a:t>
            </a:r>
          </a:p>
        </p:txBody>
      </p:sp>
      <p:sp>
        <p:nvSpPr>
          <p:cNvPr id="13342" name="Text Box 38"/>
          <p:cNvSpPr txBox="1">
            <a:spLocks noChangeArrowheads="1"/>
          </p:cNvSpPr>
          <p:nvPr/>
        </p:nvSpPr>
        <p:spPr bwMode="auto">
          <a:xfrm>
            <a:off x="1447800" y="57912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Critical value*     </a:t>
            </a:r>
            <a:r>
              <a:rPr lang="en-US">
                <a:solidFill>
                  <a:srgbClr val="FF0000"/>
                </a:solidFill>
              </a:rPr>
              <a:t>&lt;50</a:t>
            </a:r>
            <a:r>
              <a:rPr lang="en-US"/>
              <a:t> or </a:t>
            </a:r>
            <a:r>
              <a:rPr lang="en-US">
                <a:solidFill>
                  <a:srgbClr val="FF0000"/>
                </a:solidFill>
              </a:rPr>
              <a:t>&gt;400</a:t>
            </a:r>
          </a:p>
        </p:txBody>
      </p:sp>
      <p:sp>
        <p:nvSpPr>
          <p:cNvPr id="13343" name="Text Box 39"/>
          <p:cNvSpPr txBox="1">
            <a:spLocks noChangeArrowheads="1"/>
          </p:cNvSpPr>
          <p:nvPr/>
        </p:nvSpPr>
        <p:spPr bwMode="auto">
          <a:xfrm>
            <a:off x="6400800" y="57912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>
                <a:solidFill>
                  <a:schemeClr val="bg2"/>
                </a:solidFill>
              </a:rPr>
              <a:t>*Ranges based on adult population</a:t>
            </a:r>
            <a:r>
              <a:rPr lang="en-US" sz="900" dirty="0"/>
              <a:t> </a:t>
            </a:r>
          </a:p>
        </p:txBody>
      </p:sp>
      <p:sp>
        <p:nvSpPr>
          <p:cNvPr id="13344" name="Text Box 40"/>
          <p:cNvSpPr txBox="1">
            <a:spLocks noChangeArrowheads="1"/>
          </p:cNvSpPr>
          <p:nvPr/>
        </p:nvSpPr>
        <p:spPr bwMode="auto">
          <a:xfrm>
            <a:off x="5867400" y="4419600"/>
            <a:ext cx="3048000" cy="1316038"/>
          </a:xfrm>
          <a:prstGeom prst="rect">
            <a:avLst/>
          </a:prstGeom>
          <a:noFill/>
          <a:ln w="38100" cap="rnd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Measurement Range</a:t>
            </a:r>
            <a:r>
              <a:rPr lang="en-US" sz="1400"/>
              <a:t> is the range of values that an instrument is capable of measuring.</a:t>
            </a:r>
            <a:r>
              <a:rPr lang="en-US" sz="1200"/>
              <a:t>  The Precision XCeed Pro glucometer is capable of measuring up to 500 mg/dL and down to 20 mg/dL.</a:t>
            </a:r>
          </a:p>
        </p:txBody>
      </p:sp>
      <p:pic>
        <p:nvPicPr>
          <p:cNvPr id="33" name="Picture 32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Handling Critical Results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581400"/>
          </a:xfrm>
        </p:spPr>
        <p:txBody>
          <a:bodyPr/>
          <a:lstStyle/>
          <a:p>
            <a:pPr marL="533400" indent="-533400" eaLnBrk="1" hangingPunct="1"/>
            <a:r>
              <a:rPr lang="en-US" dirty="0" smtClean="0"/>
              <a:t>Confirm critical results within 15 minutes</a:t>
            </a:r>
          </a:p>
          <a:p>
            <a:pPr marL="533400" indent="-533400" eaLnBrk="1" hangingPunct="1"/>
            <a:endParaRPr lang="en-US" dirty="0" smtClean="0"/>
          </a:p>
          <a:p>
            <a:pPr marL="533400" indent="-533400" eaLnBrk="1" hangingPunct="1"/>
            <a:r>
              <a:rPr lang="en-US" dirty="0" smtClean="0"/>
              <a:t>Results outside analytical measurement range </a:t>
            </a:r>
            <a:r>
              <a:rPr lang="en-US" dirty="0" smtClean="0">
                <a:solidFill>
                  <a:srgbClr val="FF0000"/>
                </a:solidFill>
              </a:rPr>
              <a:t>(&lt;20 or &gt;500) </a:t>
            </a:r>
            <a:r>
              <a:rPr lang="en-US" dirty="0" smtClean="0"/>
              <a:t>will not cross into HMS and </a:t>
            </a:r>
            <a:r>
              <a:rPr lang="en-US" i="1" dirty="0" smtClean="0">
                <a:solidFill>
                  <a:srgbClr val="FF0000"/>
                </a:solidFill>
              </a:rPr>
              <a:t>require</a:t>
            </a:r>
            <a:r>
              <a:rPr lang="en-US" dirty="0" smtClean="0">
                <a:solidFill>
                  <a:srgbClr val="FF0000"/>
                </a:solidFill>
              </a:rPr>
              <a:t> a Lab draw </a:t>
            </a:r>
            <a:r>
              <a:rPr lang="en-US" dirty="0" smtClean="0"/>
              <a:t>to get an actual value. 	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en-US" smtClean="0"/>
              <a:t>Handling Critical Results </a:t>
            </a:r>
            <a:r>
              <a:rPr lang="en-US" sz="2000" smtClean="0"/>
              <a:t>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CC"/>
                </a:solidFill>
              </a:rPr>
              <a:t>CRITICAL LOW   </a:t>
            </a:r>
            <a:endParaRPr lang="en-US" sz="240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smtClean="0"/>
              <a:t>ENTER ACTION CODE in the meter </a:t>
            </a:r>
            <a:r>
              <a:rPr lang="en-US" sz="1600" smtClean="0"/>
              <a:t>(Code the meter).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smtClean="0"/>
              <a:t>Repeat test immediately.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¨"/>
            </a:pPr>
            <a:r>
              <a:rPr lang="en-US" sz="2000" smtClean="0"/>
              <a:t>Test may be falsely low due to: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Hematocrit &gt;70%,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Room temperature &lt; 59°F (15°C),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Capillary or arterial blood tested in venous mode,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Relative humidity &lt; 10%,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Acetaminophen &gt;100 µg/mL,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Hyperglycemic-hyperosmolar state (with or without ketosis),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Severe dehydration, hypotension or shock,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Water or alcohol remaining on the puncture site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Collection Technique errors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Venous or arterial whole blood sample not tested within 30 minutes after collection.</a:t>
            </a:r>
            <a:endParaRPr lang="en-US" sz="1800" smtClean="0">
              <a:solidFill>
                <a:srgbClr val="7F7F7F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smtClean="0"/>
              <a:t>If result is still critical, enter action code into meter then follow Hypoglycemia Protocol if applicable to your unit or facility.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smtClean="0"/>
              <a:t>If result is non-critical, report the result.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Critical Results </a:t>
            </a:r>
            <a:r>
              <a:rPr lang="en-US" sz="2000" smtClean="0"/>
              <a:t>(continued)</a:t>
            </a:r>
          </a:p>
        </p:txBody>
      </p:sp>
      <p:graphicFrame>
        <p:nvGraphicFramePr>
          <p:cNvPr id="1026" name="Organization Chart 5"/>
          <p:cNvGraphicFramePr>
            <a:graphicFrameLocks/>
          </p:cNvGraphicFramePr>
          <p:nvPr>
            <p:ph type="dgm" idx="1"/>
          </p:nvPr>
        </p:nvGraphicFramePr>
        <p:xfrm>
          <a:off x="457200" y="1981200"/>
          <a:ext cx="8229600" cy="38862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Handling Critical Results </a:t>
            </a:r>
            <a:r>
              <a:rPr lang="en-US" sz="2000" smtClean="0"/>
              <a:t>(continued)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791200"/>
          </a:xfrm>
        </p:spPr>
        <p:txBody>
          <a:bodyPr/>
          <a:lstStyle/>
          <a:p>
            <a:pPr marL="609600" indent="-609600" eaLnBrk="1" hangingPunct="1"/>
            <a:r>
              <a:rPr lang="en-US" sz="2800" b="1" smtClean="0">
                <a:solidFill>
                  <a:srgbClr val="0000CC"/>
                </a:solidFill>
              </a:rPr>
              <a:t>CRITICAL HIGH   </a:t>
            </a:r>
            <a:endParaRPr lang="en-US" sz="2800" smtClean="0">
              <a:solidFill>
                <a:srgbClr val="0000CC"/>
              </a:solidFill>
            </a:endParaRP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ENTER ACTION CODE in the meter </a:t>
            </a:r>
            <a:r>
              <a:rPr lang="en-US" sz="1400" smtClean="0"/>
              <a:t>(Code the meter).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Confirm the critical result.</a:t>
            </a:r>
          </a:p>
          <a:p>
            <a:pPr marL="1371600" lvl="2" indent="-457200" eaLnBrk="1" hangingPunct="1"/>
            <a:r>
              <a:rPr lang="en-US" smtClean="0"/>
              <a:t>Draw a stat lab unless:</a:t>
            </a:r>
          </a:p>
          <a:p>
            <a:pPr marL="1752600" lvl="3" indent="-381000" eaLnBrk="1" hangingPunct="1"/>
            <a:r>
              <a:rPr lang="en-US" smtClean="0"/>
              <a:t>Patient is on Sliding Scale Insulin</a:t>
            </a:r>
          </a:p>
          <a:p>
            <a:pPr marL="1752600" lvl="3" indent="-381000" eaLnBrk="1" hangingPunct="1"/>
            <a:r>
              <a:rPr lang="en-US" smtClean="0"/>
              <a:t>Physician declines further testing</a:t>
            </a:r>
          </a:p>
          <a:p>
            <a:pPr marL="1752600" lvl="3" indent="-381000" eaLnBrk="1" hangingPunct="1"/>
            <a:r>
              <a:rPr lang="en-US" smtClean="0"/>
              <a:t>Unexpected result (first time critical) or error in technique</a:t>
            </a:r>
          </a:p>
          <a:p>
            <a:pPr marL="2209800" lvl="4" indent="-381000" eaLnBrk="1" hangingPunct="1"/>
            <a:r>
              <a:rPr lang="en-US" sz="1600" smtClean="0"/>
              <a:t>Repeat test</a:t>
            </a:r>
          </a:p>
          <a:p>
            <a:pPr marL="1371600" lvl="2" indent="-457200" eaLnBrk="1" hangingPunct="1"/>
            <a:r>
              <a:rPr lang="en-US" smtClean="0"/>
              <a:t>Falsely elevated results may be due to:</a:t>
            </a:r>
          </a:p>
          <a:p>
            <a:pPr marL="1752600" lvl="3" indent="-381000" eaLnBrk="1" hangingPunct="1"/>
            <a:r>
              <a:rPr lang="en-US" sz="1600" smtClean="0"/>
              <a:t>Residue on puncture site (food or lotion)</a:t>
            </a:r>
          </a:p>
          <a:p>
            <a:pPr marL="1752600" lvl="3" indent="-381000"/>
            <a:r>
              <a:rPr lang="en-US" sz="1600" smtClean="0"/>
              <a:t>Hematocrit &lt; 20%,</a:t>
            </a:r>
          </a:p>
          <a:p>
            <a:pPr marL="1752600" lvl="3" indent="-381000"/>
            <a:r>
              <a:rPr lang="en-US" sz="1600" smtClean="0"/>
              <a:t>Serum or plasma samples were used instead of whole blood,</a:t>
            </a:r>
          </a:p>
          <a:p>
            <a:pPr marL="1752600" lvl="3" indent="-381000"/>
            <a:r>
              <a:rPr lang="en-US" sz="1600" smtClean="0"/>
              <a:t>Room temperature &gt;104°F (40°C),</a:t>
            </a:r>
          </a:p>
          <a:p>
            <a:pPr marL="1752600" lvl="3" indent="-381000"/>
            <a:r>
              <a:rPr lang="en-US" sz="1600" smtClean="0"/>
              <a:t>Relative humidity &gt;90%, or</a:t>
            </a:r>
          </a:p>
          <a:p>
            <a:pPr marL="1752600" lvl="3" indent="-381000"/>
            <a:r>
              <a:rPr lang="en-US" sz="1600" smtClean="0"/>
              <a:t>Venous blood was tested in the capillary or arterial mode.</a:t>
            </a:r>
          </a:p>
          <a:p>
            <a:pPr marL="1752600" lvl="3" indent="-381000" eaLnBrk="1" hangingPunct="1"/>
            <a:endParaRPr lang="en-US" smtClean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Critical Results </a:t>
            </a:r>
            <a:r>
              <a:rPr lang="en-US" sz="2000" smtClean="0"/>
              <a:t>(continued)</a:t>
            </a:r>
          </a:p>
        </p:txBody>
      </p:sp>
      <p:graphicFrame>
        <p:nvGraphicFramePr>
          <p:cNvPr id="2050" name="Organization Chart 5"/>
          <p:cNvGraphicFramePr>
            <a:graphicFrameLocks/>
          </p:cNvGraphicFramePr>
          <p:nvPr>
            <p:ph idx="1"/>
          </p:nvPr>
        </p:nvGraphicFramePr>
        <p:xfrm>
          <a:off x="457200" y="1981200"/>
          <a:ext cx="8229600" cy="388620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Recalling Patient Results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Turn meter on</a:t>
            </a:r>
          </a:p>
          <a:p>
            <a:pPr eaLnBrk="1" hangingPunct="1"/>
            <a:r>
              <a:rPr lang="en-US" sz="2400" smtClean="0"/>
              <a:t>Press menu</a:t>
            </a:r>
          </a:p>
          <a:p>
            <a:pPr eaLnBrk="1" hangingPunct="1"/>
            <a:r>
              <a:rPr lang="en-US" sz="2400" smtClean="0"/>
              <a:t>Choose 1- Data Review</a:t>
            </a:r>
          </a:p>
          <a:p>
            <a:pPr eaLnBrk="1" hangingPunct="1"/>
            <a:r>
              <a:rPr lang="en-US" sz="2400" smtClean="0"/>
              <a:t>Scan or enter your ID</a:t>
            </a:r>
          </a:p>
          <a:p>
            <a:pPr eaLnBrk="1" hangingPunct="1"/>
            <a:r>
              <a:rPr lang="en-US" sz="2400" smtClean="0"/>
              <a:t>Choose 3- All Patient Data</a:t>
            </a:r>
          </a:p>
          <a:p>
            <a:pPr eaLnBrk="1" hangingPunct="1"/>
            <a:r>
              <a:rPr lang="en-US" sz="2400" smtClean="0"/>
              <a:t>Find Result</a:t>
            </a:r>
          </a:p>
          <a:p>
            <a:pPr lvl="1" eaLnBrk="1" hangingPunct="1"/>
            <a:r>
              <a:rPr lang="en-US" sz="1600" smtClean="0"/>
              <a:t>Patient ID will be at top of screen</a:t>
            </a:r>
          </a:p>
          <a:p>
            <a:pPr lvl="1" eaLnBrk="1" hangingPunct="1"/>
            <a:r>
              <a:rPr lang="en-US" sz="1600" smtClean="0"/>
              <a:t>Time and date will flash</a:t>
            </a:r>
          </a:p>
          <a:p>
            <a:pPr lvl="1" eaLnBrk="1" hangingPunct="1"/>
            <a:r>
              <a:rPr lang="en-US" sz="1600" smtClean="0"/>
              <a:t>Press 1 to scroll back through results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/>
              <a:t>Docking the Glucometer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Docking the meter performs the following functions:</a:t>
            </a:r>
          </a:p>
          <a:p>
            <a:pPr lvl="1" eaLnBrk="1" hangingPunct="1"/>
            <a:r>
              <a:rPr lang="en-US" sz="2000" b="1" dirty="0" smtClean="0"/>
              <a:t>Downloads</a:t>
            </a:r>
            <a:r>
              <a:rPr lang="en-US" sz="2000" dirty="0" smtClean="0"/>
              <a:t> </a:t>
            </a:r>
            <a:r>
              <a:rPr lang="en-US" sz="1800" dirty="0" smtClean="0"/>
              <a:t>the QC and Patient test results.</a:t>
            </a:r>
          </a:p>
          <a:p>
            <a:pPr lvl="1" eaLnBrk="1" hangingPunct="1"/>
            <a:r>
              <a:rPr lang="en-US" sz="2000" b="1" dirty="0" smtClean="0"/>
              <a:t>Uploads</a:t>
            </a:r>
            <a:r>
              <a:rPr lang="en-US" sz="2000" dirty="0" smtClean="0"/>
              <a:t> information from the PXP system to the meter including:</a:t>
            </a:r>
          </a:p>
          <a:p>
            <a:pPr lvl="2" eaLnBrk="1" hangingPunct="1"/>
            <a:r>
              <a:rPr lang="en-US" sz="1400" dirty="0" smtClean="0"/>
              <a:t>User ID</a:t>
            </a:r>
          </a:p>
          <a:p>
            <a:pPr lvl="2" eaLnBrk="1" hangingPunct="1"/>
            <a:r>
              <a:rPr lang="en-US" sz="1400" dirty="0" smtClean="0"/>
              <a:t>Competency due dates</a:t>
            </a:r>
          </a:p>
          <a:p>
            <a:pPr lvl="2" eaLnBrk="1" hangingPunct="1"/>
            <a:r>
              <a:rPr lang="en-US" sz="1400" dirty="0" smtClean="0"/>
              <a:t>Glucose strip information</a:t>
            </a:r>
          </a:p>
          <a:p>
            <a:pPr lvl="4" eaLnBrk="1" hangingPunct="1"/>
            <a:r>
              <a:rPr lang="en-US" sz="1400" dirty="0" smtClean="0"/>
              <a:t>Lot  Number, expiration date</a:t>
            </a:r>
          </a:p>
          <a:p>
            <a:pPr lvl="2" eaLnBrk="1" hangingPunct="1"/>
            <a:r>
              <a:rPr lang="en-US" sz="1400" dirty="0" smtClean="0"/>
              <a:t>Reference Ranges</a:t>
            </a:r>
          </a:p>
          <a:p>
            <a:pPr eaLnBrk="1" hangingPunct="1"/>
            <a:r>
              <a:rPr lang="en-US" sz="2800" dirty="0" smtClean="0"/>
              <a:t>Meters should be docked as soon as patient testing is complete</a:t>
            </a:r>
          </a:p>
          <a:p>
            <a:pPr eaLnBrk="1" hangingPunct="1"/>
            <a:r>
              <a:rPr lang="en-US" sz="2400" dirty="0" smtClean="0"/>
              <a:t>Successful docking has occurred when the arrows on the display are moving in a counterclockwise motion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2400" dirty="0" smtClean="0"/>
              <a:t>If the error message “last upload incomplete” is seen on the display, the meter did </a:t>
            </a:r>
            <a:r>
              <a:rPr lang="en-US" sz="2400" i="1" dirty="0" smtClean="0"/>
              <a:t>not</a:t>
            </a:r>
            <a:r>
              <a:rPr lang="en-US" sz="2400" dirty="0" smtClean="0"/>
              <a:t> dock successfully.</a:t>
            </a:r>
            <a:endParaRPr lang="en-US" sz="1400" dirty="0" smtClean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Abbott PXP Glucose System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 of Care analyzers such as the PXP glucometer are considered to be for screening and monitoring only.</a:t>
            </a:r>
          </a:p>
          <a:p>
            <a:r>
              <a:rPr lang="en-US" dirty="0" smtClean="0"/>
              <a:t>Glucometers should never be used as diagnostic instruments.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Glucometers are not for use on patients with capillary refill of &gt;3 seconds.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Maintenance </a:t>
            </a:r>
            <a:r>
              <a:rPr lang="en-US" sz="3200" smtClean="0"/>
              <a:t>(cleaning and disinfecting)</a:t>
            </a:r>
            <a:endParaRPr lang="en-US" sz="400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791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Cleaning:</a:t>
            </a:r>
          </a:p>
          <a:p>
            <a:pPr lvl="1" eaLnBrk="1" hangingPunct="1"/>
            <a:r>
              <a:rPr lang="en-US" sz="2400" dirty="0" smtClean="0"/>
              <a:t>Wipe meter down with an alcohol based cleaner after each patient use for infection control</a:t>
            </a:r>
          </a:p>
          <a:p>
            <a:pPr lvl="2" eaLnBrk="1" hangingPunct="1"/>
            <a:r>
              <a:rPr lang="en-US" sz="2000" dirty="0" smtClean="0"/>
              <a:t>Alcohol based cleaning cloths are acceptable</a:t>
            </a:r>
          </a:p>
          <a:p>
            <a:pPr lvl="2" eaLnBrk="1" hangingPunct="1"/>
            <a:r>
              <a:rPr lang="en-US" sz="2000" dirty="0" smtClean="0"/>
              <a:t>Visually inspect the port protector for blood and clean or replace if contaminated</a:t>
            </a:r>
          </a:p>
          <a:p>
            <a:pPr eaLnBrk="1" hangingPunct="1"/>
            <a:r>
              <a:rPr lang="en-US" sz="2800" dirty="0" smtClean="0"/>
              <a:t>Disinfecting:</a:t>
            </a:r>
          </a:p>
          <a:p>
            <a:pPr lvl="1" eaLnBrk="1" hangingPunct="1"/>
            <a:r>
              <a:rPr lang="en-US" sz="2400" dirty="0" smtClean="0"/>
              <a:t>Each day when performing controls</a:t>
            </a:r>
          </a:p>
          <a:p>
            <a:pPr lvl="2" eaLnBrk="1" hangingPunct="1"/>
            <a:r>
              <a:rPr lang="en-US" sz="2000" dirty="0" smtClean="0"/>
              <a:t>Wash meter thoroughly with alcohol based cleaning cloth</a:t>
            </a:r>
          </a:p>
          <a:p>
            <a:pPr lvl="2" eaLnBrk="1" hangingPunct="1"/>
            <a:r>
              <a:rPr lang="en-US" sz="2000" dirty="0" smtClean="0"/>
              <a:t>Remove and disinfect or replace port protector if necessary </a:t>
            </a:r>
          </a:p>
          <a:p>
            <a:pPr lvl="2" eaLnBrk="1" hangingPunct="1"/>
            <a:r>
              <a:rPr lang="en-US" sz="2000" dirty="0" smtClean="0"/>
              <a:t>Document on maintenance sheet</a:t>
            </a:r>
          </a:p>
          <a:p>
            <a:pPr eaLnBrk="1" hangingPunct="1"/>
            <a:r>
              <a:rPr lang="en-US" sz="2800" dirty="0" smtClean="0"/>
              <a:t>Isolation Patients</a:t>
            </a:r>
          </a:p>
          <a:p>
            <a:pPr lvl="1" eaLnBrk="1" hangingPunct="1"/>
            <a:r>
              <a:rPr lang="en-US" sz="2400" dirty="0" smtClean="0"/>
              <a:t>Follow isolation protocol.  Isolation bags for the glucometer are available on the isolation carts.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Follow directions on meter screen</a:t>
            </a:r>
          </a:p>
          <a:p>
            <a:pPr eaLnBrk="1" hangingPunct="1">
              <a:defRPr/>
            </a:pPr>
            <a:r>
              <a:rPr lang="en-US" dirty="0" smtClean="0"/>
              <a:t>Most common error is “wet strip error”</a:t>
            </a:r>
          </a:p>
          <a:p>
            <a:pPr lvl="1" eaLnBrk="1" hangingPunct="1">
              <a:defRPr/>
            </a:pPr>
            <a:r>
              <a:rPr lang="en-US" dirty="0" smtClean="0"/>
              <a:t>Most likely cause is sample has entered test strip port.</a:t>
            </a:r>
          </a:p>
          <a:p>
            <a:pPr lvl="1" eaLnBrk="1" hangingPunct="1">
              <a:defRPr/>
            </a:pPr>
            <a:r>
              <a:rPr lang="en-US" dirty="0" smtClean="0"/>
              <a:t>Allow meter to dry and use another meter</a:t>
            </a:r>
          </a:p>
          <a:p>
            <a:pPr lvl="1" eaLnBrk="1" hangingPunct="1">
              <a:defRPr/>
            </a:pPr>
            <a:r>
              <a:rPr lang="en-US" dirty="0" smtClean="0"/>
              <a:t>Contact and send meter to Lab.</a:t>
            </a:r>
          </a:p>
          <a:p>
            <a:pPr eaLnBrk="1" hangingPunct="1">
              <a:defRPr/>
            </a:pPr>
            <a:r>
              <a:rPr lang="en-US" dirty="0" smtClean="0"/>
              <a:t>Refer to troubleshooting section in PXP user’s guide.</a:t>
            </a:r>
            <a:endParaRPr lang="en-US" sz="2000" dirty="0">
              <a:solidFill>
                <a:schemeClr val="accent6"/>
              </a:solidFill>
            </a:endParaRP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and Competency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Training:</a:t>
            </a:r>
          </a:p>
          <a:p>
            <a:pPr lvl="1" eaLnBrk="1" hangingPunct="1"/>
            <a:r>
              <a:rPr lang="en-US" dirty="0" smtClean="0"/>
              <a:t>All users will be trained initially through Education Services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Competency:</a:t>
            </a:r>
          </a:p>
          <a:p>
            <a:pPr lvl="1" eaLnBrk="1" hangingPunct="1"/>
            <a:r>
              <a:rPr lang="en-US" sz="2400" dirty="0" smtClean="0"/>
              <a:t>Competency Testing is required </a:t>
            </a:r>
            <a:r>
              <a:rPr lang="en-US" sz="2400" b="1" dirty="0" smtClean="0"/>
              <a:t>annually</a:t>
            </a:r>
            <a:r>
              <a:rPr lang="en-US" sz="2400" dirty="0" smtClean="0"/>
              <a:t> thereafter.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Abbott PXP Components</a:t>
            </a: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Port Protector</a:t>
            </a:r>
          </a:p>
          <a:p>
            <a:pPr eaLnBrk="1" hangingPunct="1"/>
            <a:r>
              <a:rPr lang="en-US" sz="2800" smtClean="0"/>
              <a:t>Test Strip Port</a:t>
            </a:r>
          </a:p>
          <a:p>
            <a:pPr eaLnBrk="1" hangingPunct="1"/>
            <a:r>
              <a:rPr lang="en-US" sz="2800" smtClean="0"/>
              <a:t>Barcode Scanner</a:t>
            </a:r>
          </a:p>
          <a:p>
            <a:pPr eaLnBrk="1" hangingPunct="1"/>
            <a:r>
              <a:rPr lang="en-US" sz="2800" smtClean="0"/>
              <a:t>Display</a:t>
            </a:r>
          </a:p>
          <a:p>
            <a:pPr eaLnBrk="1" hangingPunct="1"/>
            <a:r>
              <a:rPr lang="en-US" sz="2800" smtClean="0"/>
              <a:t>Keypad</a:t>
            </a:r>
          </a:p>
          <a:p>
            <a:pPr eaLnBrk="1" hangingPunct="1"/>
            <a:r>
              <a:rPr lang="en-US" sz="2800" smtClean="0"/>
              <a:t>Data Port</a:t>
            </a:r>
          </a:p>
          <a:p>
            <a:pPr eaLnBrk="1" hangingPunct="1"/>
            <a:r>
              <a:rPr lang="en-US" sz="2800" smtClean="0"/>
              <a:t>Battery Compartment</a:t>
            </a:r>
          </a:p>
        </p:txBody>
      </p:sp>
      <p:pic>
        <p:nvPicPr>
          <p:cNvPr id="4100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4420025" y="1676400"/>
            <a:ext cx="4266350" cy="4424363"/>
          </a:xfrm>
          <a:prstGeom prst="flowChartPunchedCard">
            <a:avLst/>
          </a:prstGeom>
        </p:spPr>
      </p:pic>
      <p:pic>
        <p:nvPicPr>
          <p:cNvPr id="5" name="Picture 4" descr="CMHSYST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63000" cy="1371600"/>
          </a:xfrm>
        </p:spPr>
        <p:txBody>
          <a:bodyPr/>
          <a:lstStyle/>
          <a:p>
            <a:pPr eaLnBrk="1" hangingPunct="1"/>
            <a:r>
              <a:rPr lang="en-US" sz="3200" u="sng" smtClean="0"/>
              <a:t>Quality Control (QC) Testing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Controls are required once every 24 hours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One high and one low control are required with each QC test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Control solutions expire </a:t>
            </a:r>
            <a:r>
              <a:rPr lang="en-US" sz="2400" dirty="0" smtClean="0">
                <a:solidFill>
                  <a:srgbClr val="FF0000"/>
                </a:solidFill>
              </a:rPr>
              <a:t>90 days </a:t>
            </a:r>
            <a:r>
              <a:rPr lang="en-US" sz="2400" dirty="0" smtClean="0"/>
              <a:t>after opening </a:t>
            </a:r>
            <a:r>
              <a:rPr lang="en-US" sz="2400" i="1" dirty="0" smtClean="0"/>
              <a:t>or</a:t>
            </a:r>
            <a:r>
              <a:rPr lang="en-US" sz="2400" dirty="0" smtClean="0"/>
              <a:t> on the manufacturer’s expiration date – </a:t>
            </a:r>
            <a:r>
              <a:rPr lang="en-US" sz="2400" i="1" u="sng" dirty="0" smtClean="0"/>
              <a:t>whichever comes first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dirty="0" smtClean="0">
                <a:solidFill>
                  <a:srgbClr val="FF0000"/>
                </a:solidFill>
              </a:rPr>
              <a:t>Open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and</a:t>
            </a:r>
            <a:r>
              <a:rPr lang="en-US" sz="2400" u="sng" dirty="0" smtClean="0">
                <a:solidFill>
                  <a:srgbClr val="FF0000"/>
                </a:solidFill>
              </a:rPr>
              <a:t> Expiration dates</a:t>
            </a:r>
            <a:r>
              <a:rPr lang="en-US" sz="2400" dirty="0" smtClean="0">
                <a:solidFill>
                  <a:srgbClr val="FF0000"/>
                </a:solidFill>
              </a:rPr>
              <a:t> are to be written on each vial.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Dates are to be checked daily to prevent the use of expired reagents.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Failed QC may be repeated once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Subsequent QC may be run ONLY if there has been a change to determine the failure problem, i.e..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Use new vial of QC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Use new box of strips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Patient Testing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b="1" dirty="0" smtClean="0"/>
              <a:t>Who </a:t>
            </a:r>
            <a:r>
              <a:rPr lang="en-US" sz="4000" b="1" u="sng" dirty="0" smtClean="0"/>
              <a:t>Can</a:t>
            </a:r>
            <a:r>
              <a:rPr lang="en-US" sz="4000" b="1" dirty="0" smtClean="0"/>
              <a:t> I Test?</a:t>
            </a:r>
          </a:p>
          <a:p>
            <a:pPr algn="ctr">
              <a:buNone/>
            </a:pPr>
            <a:endParaRPr lang="en-US" sz="4000" b="1" dirty="0" smtClean="0"/>
          </a:p>
          <a:p>
            <a:r>
              <a:rPr lang="en-US" dirty="0" smtClean="0"/>
              <a:t>Patients who have a normal capillary refill:</a:t>
            </a:r>
          </a:p>
          <a:p>
            <a:pPr lvl="1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capillary refill of &lt;3 seconds</a:t>
            </a:r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Patient Testing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/>
              <a:t>Who </a:t>
            </a:r>
            <a:r>
              <a:rPr lang="en-US" sz="3600" b="1" dirty="0" smtClean="0">
                <a:solidFill>
                  <a:srgbClr val="FF0000"/>
                </a:solidFill>
              </a:rPr>
              <a:t>can’t</a:t>
            </a:r>
            <a:r>
              <a:rPr lang="en-US" sz="3600" b="1" dirty="0" smtClean="0"/>
              <a:t> I test?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Patients who exhibit:</a:t>
            </a:r>
          </a:p>
          <a:p>
            <a:pPr>
              <a:buNone/>
            </a:pPr>
            <a:endParaRPr lang="en-US" sz="2000" b="1" dirty="0" smtClean="0"/>
          </a:p>
          <a:p>
            <a:pPr marL="342900" lvl="2" indent="-342900">
              <a:buSzPct val="75000"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Capillary refill longer than 3 seconds</a:t>
            </a:r>
          </a:p>
          <a:p>
            <a:pPr marL="342900" lvl="2" indent="-342900">
              <a:buSzPct val="75000"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Indwelling lines</a:t>
            </a:r>
          </a:p>
          <a:p>
            <a:pPr marL="800100" lvl="3" indent="-342900">
              <a:buSzPct val="75000"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Central, PICC, Midline, Extended Dwell, Arterial</a:t>
            </a:r>
          </a:p>
          <a:p>
            <a:pPr marL="342900" lvl="2" indent="-342900">
              <a:buSzPct val="75000"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Shock</a:t>
            </a:r>
          </a:p>
          <a:p>
            <a:pPr marL="342900" lvl="2" indent="-342900">
              <a:buSzPct val="75000"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Glucose &gt;500 mg/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dL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342900" lvl="2" indent="-342900">
              <a:buSzPct val="75000"/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A venous specimen must be drawn and sent to Lab in these cases</a:t>
            </a:r>
          </a:p>
          <a:p>
            <a:pPr marL="342900" lvl="2" indent="-342900">
              <a:buSzPct val="75000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lvl="2" indent="-342900">
              <a:buSzPct val="75000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600" b="1" dirty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Patient Testing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/>
              <a:t>How do I check for Capillary Refill?</a:t>
            </a:r>
          </a:p>
          <a:p>
            <a:pPr algn="ctr">
              <a:buNone/>
            </a:pPr>
            <a:endParaRPr lang="en-US" b="1" dirty="0" smtClean="0"/>
          </a:p>
          <a:p>
            <a:pPr lvl="1"/>
            <a:r>
              <a:rPr lang="en-US" dirty="0" smtClean="0"/>
              <a:t>Press/squeeze on or above the patient’s nail bed</a:t>
            </a:r>
          </a:p>
          <a:p>
            <a:pPr lvl="1"/>
            <a:r>
              <a:rPr lang="en-US" dirty="0" smtClean="0"/>
              <a:t>Count the number of seconds it takes for the blanched area to return to pink</a:t>
            </a:r>
            <a:endParaRPr lang="en-US" dirty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Patient Testing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Verify correct patient by confirming two patient identifiers (name and date of birth)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Turn meter 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Choose patient test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Scan user ID (Employee badge) – </a:t>
            </a:r>
            <a:r>
              <a:rPr lang="en-US" sz="1800" dirty="0" smtClean="0">
                <a:solidFill>
                  <a:srgbClr val="FF0000"/>
                </a:solidFill>
              </a:rPr>
              <a:t>DO NOT SHARE BADGES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Enter patient ID by one of the following methods: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Scan patient armband (</a:t>
            </a:r>
            <a:r>
              <a:rPr lang="en-US" sz="1600" i="1" dirty="0" smtClean="0"/>
              <a:t>required</a:t>
            </a:r>
            <a:r>
              <a:rPr lang="en-US" sz="1600" dirty="0" smtClean="0"/>
              <a:t> for areas where patients are fitted with one such as ED and inpatient areas)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Hand enter patient ACCOUNT number (not medical record number) for those patients who are registered in the CMH system but are not issued an armband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Enter an alternate identifier ONLY in facilities who do not register their patients in the CMH system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Scan test strip barcode.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The test strip lot number and expiration date, control solution ranges, and lot specific calibration information are all entered into the meter upon scanning the test strip barcode.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Enter sample type if prompted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Insert strip in meter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Patient Testing </a:t>
            </a:r>
            <a:r>
              <a:rPr lang="en-US" sz="2400" dirty="0" smtClean="0"/>
              <a:t>(continued)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Obtain blood sample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Follow capillary blood collection procedure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Fresh, whole blood from </a:t>
            </a:r>
            <a:r>
              <a:rPr lang="en-US" sz="1600" dirty="0" err="1" smtClean="0"/>
              <a:t>venipuncture</a:t>
            </a:r>
            <a:r>
              <a:rPr lang="en-US" sz="1600" dirty="0" smtClean="0"/>
              <a:t> may be used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Whole blood from a line is discouraged due to contamination from solutions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Apply sample to top or end of test strip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DO NOT HOLD THE METER IN A VERTICAL FASHION </a:t>
            </a:r>
            <a:r>
              <a:rPr lang="en-US" sz="1800" dirty="0" smtClean="0">
                <a:solidFill>
                  <a:schemeClr val="accent1"/>
                </a:solidFill>
              </a:rPr>
              <a:t>– THIS WILL ALLOW THE SAMPLE TO RUN INTO THE SAMPLE PORT AND </a:t>
            </a:r>
            <a:r>
              <a:rPr lang="en-US" sz="1800" i="1" dirty="0" smtClean="0">
                <a:solidFill>
                  <a:schemeClr val="accent1"/>
                </a:solidFill>
              </a:rPr>
              <a:t>DAMAGE</a:t>
            </a:r>
            <a:r>
              <a:rPr lang="en-US" sz="1800" dirty="0" smtClean="0">
                <a:solidFill>
                  <a:schemeClr val="accent1"/>
                </a:solidFill>
              </a:rPr>
              <a:t> THE ELECTRODES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Ensure that the sample is adequate in amount (</a:t>
            </a:r>
            <a:r>
              <a:rPr lang="en-US" sz="2400" i="1" dirty="0" smtClean="0"/>
              <a:t>you will hear an audible beep and the 20 sec. testing countdown will automatically start when amount is adequate</a:t>
            </a:r>
            <a:r>
              <a:rPr lang="en-US" sz="2400" dirty="0" smtClean="0"/>
              <a:t>). If not, a second drop of blood may be added within 30 seconds.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Review patient result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Enter appropriate code in meter if prompted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Documentation of action for critical results or corrective action for failed QC is required by our accrediting bodies.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pic>
        <p:nvPicPr>
          <p:cNvPr id="4" name="Picture 3" descr="CMHSYST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038707"/>
            <a:ext cx="1453896" cy="819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1475</Words>
  <Application>Microsoft Office PowerPoint</Application>
  <PresentationFormat>On-screen Show (4:3)</PresentationFormat>
  <Paragraphs>255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Wingdings</vt:lpstr>
      <vt:lpstr>Arial Black</vt:lpstr>
      <vt:lpstr>Times New Roman</vt:lpstr>
      <vt:lpstr>Baskerville Old Face</vt:lpstr>
      <vt:lpstr>Wide Latin</vt:lpstr>
      <vt:lpstr>Pixel</vt:lpstr>
      <vt:lpstr>Abbott PXP (Precision Xceed Pro) Glucose System</vt:lpstr>
      <vt:lpstr>Abbott PXP Glucose System</vt:lpstr>
      <vt:lpstr>Abbott PXP Components</vt:lpstr>
      <vt:lpstr>Quality Control (QC) Testing Requirements</vt:lpstr>
      <vt:lpstr>Patient Testing</vt:lpstr>
      <vt:lpstr>Patient Testing</vt:lpstr>
      <vt:lpstr>Patient Testing</vt:lpstr>
      <vt:lpstr>Patient Testing</vt:lpstr>
      <vt:lpstr>Patient Testing (continued)</vt:lpstr>
      <vt:lpstr>Action Codes</vt:lpstr>
      <vt:lpstr>Test Results</vt:lpstr>
      <vt:lpstr>CMH Glucometer Range Settings*</vt:lpstr>
      <vt:lpstr>Handling Critical Results</vt:lpstr>
      <vt:lpstr>Handling Critical Results (continued)</vt:lpstr>
      <vt:lpstr>Handling Critical Results (continued)</vt:lpstr>
      <vt:lpstr>Handling Critical Results (continued)</vt:lpstr>
      <vt:lpstr>Handling Critical Results (continued)</vt:lpstr>
      <vt:lpstr>Recalling Patient Results</vt:lpstr>
      <vt:lpstr>Docking the Glucometer</vt:lpstr>
      <vt:lpstr>Maintenance (cleaning and disinfecting)</vt:lpstr>
      <vt:lpstr>Troubleshooting</vt:lpstr>
      <vt:lpstr>Training and Competency</vt:lpstr>
    </vt:vector>
  </TitlesOfParts>
  <Company>CMH Regional Health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Abbott PXP Glucose System</dc:title>
  <dc:creator>Deanne Thatcher</dc:creator>
  <cp:lastModifiedBy>dethatch</cp:lastModifiedBy>
  <cp:revision>92</cp:revision>
  <dcterms:created xsi:type="dcterms:W3CDTF">2011-04-14T17:07:04Z</dcterms:created>
  <dcterms:modified xsi:type="dcterms:W3CDTF">2017-03-22T20:26:11Z</dcterms:modified>
</cp:coreProperties>
</file>